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49" r:id="rId2"/>
    <p:sldId id="294" r:id="rId3"/>
    <p:sldId id="297" r:id="rId4"/>
    <p:sldId id="350" r:id="rId5"/>
    <p:sldId id="299" r:id="rId6"/>
    <p:sldId id="300" r:id="rId7"/>
    <p:sldId id="354" r:id="rId8"/>
    <p:sldId id="264" r:id="rId9"/>
    <p:sldId id="363" r:id="rId10"/>
    <p:sldId id="359" r:id="rId11"/>
    <p:sldId id="360" r:id="rId12"/>
    <p:sldId id="308" r:id="rId13"/>
    <p:sldId id="339" r:id="rId14"/>
    <p:sldId id="340" r:id="rId15"/>
    <p:sldId id="352" r:id="rId16"/>
    <p:sldId id="341" r:id="rId17"/>
    <p:sldId id="342" r:id="rId18"/>
    <p:sldId id="343" r:id="rId19"/>
    <p:sldId id="366" r:id="rId20"/>
    <p:sldId id="367" r:id="rId21"/>
    <p:sldId id="358" r:id="rId22"/>
    <p:sldId id="353" r:id="rId23"/>
    <p:sldId id="344" r:id="rId24"/>
    <p:sldId id="275" r:id="rId25"/>
    <p:sldId id="345" r:id="rId26"/>
    <p:sldId id="364" r:id="rId27"/>
    <p:sldId id="365" r:id="rId28"/>
    <p:sldId id="357" r:id="rId29"/>
    <p:sldId id="265" r:id="rId30"/>
    <p:sldId id="361" r:id="rId31"/>
    <p:sldId id="362" r:id="rId32"/>
    <p:sldId id="356" r:id="rId33"/>
    <p:sldId id="355" r:id="rId34"/>
    <p:sldId id="311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Brunner" initials="T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035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57" autoAdjust="0"/>
  </p:normalViewPr>
  <p:slideViewPr>
    <p:cSldViewPr snapToGrid="0">
      <p:cViewPr>
        <p:scale>
          <a:sx n="80" d="100"/>
          <a:sy n="80" d="100"/>
        </p:scale>
        <p:origin x="-7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12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Thomas\Local%20Settings\Temp\Tc%20Production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8018049722075102"/>
          <c:y val="4.7703180212014133E-2"/>
          <c:w val="0.7693707231326069"/>
          <c:h val="0.82332155477031799"/>
        </c:manualLayout>
      </c:layout>
      <c:scatterChart>
        <c:scatterStyle val="lineMarker"/>
        <c:ser>
          <c:idx val="0"/>
          <c:order val="0"/>
          <c:tx>
            <c:v>LaC2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'Tc in target production'!$A$7:$A$32</c:f>
              <c:numCache>
                <c:formatCode>General</c:formatCode>
                <c:ptCount val="26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95</c:v>
                </c:pt>
                <c:pt idx="9">
                  <c:v>96</c:v>
                </c:pt>
                <c:pt idx="10">
                  <c:v>97</c:v>
                </c:pt>
                <c:pt idx="11">
                  <c:v>98</c:v>
                </c:pt>
                <c:pt idx="12">
                  <c:v>99</c:v>
                </c:pt>
                <c:pt idx="13">
                  <c:v>100</c:v>
                </c:pt>
                <c:pt idx="14">
                  <c:v>101</c:v>
                </c:pt>
                <c:pt idx="15">
                  <c:v>102</c:v>
                </c:pt>
                <c:pt idx="16">
                  <c:v>103</c:v>
                </c:pt>
                <c:pt idx="17">
                  <c:v>104</c:v>
                </c:pt>
                <c:pt idx="18">
                  <c:v>105</c:v>
                </c:pt>
                <c:pt idx="19">
                  <c:v>106</c:v>
                </c:pt>
                <c:pt idx="20">
                  <c:v>107</c:v>
                </c:pt>
                <c:pt idx="21">
                  <c:v>108</c:v>
                </c:pt>
                <c:pt idx="22">
                  <c:v>109</c:v>
                </c:pt>
                <c:pt idx="23">
                  <c:v>110</c:v>
                </c:pt>
                <c:pt idx="24">
                  <c:v>111</c:v>
                </c:pt>
                <c:pt idx="25">
                  <c:v>112</c:v>
                </c:pt>
              </c:numCache>
            </c:numRef>
          </c:xVal>
          <c:yVal>
            <c:numRef>
              <c:f>'Tc in target production'!$D$7:$D$32</c:f>
              <c:numCache>
                <c:formatCode>0.0E+00</c:formatCode>
                <c:ptCount val="26"/>
                <c:pt idx="0">
                  <c:v>2173.6188896840308</c:v>
                </c:pt>
                <c:pt idx="1">
                  <c:v>29464.611615716982</c:v>
                </c:pt>
                <c:pt idx="2">
                  <c:v>524083.66562381864</c:v>
                </c:pt>
                <c:pt idx="3">
                  <c:v>5578955.1501890197</c:v>
                </c:pt>
                <c:pt idx="4">
                  <c:v>59533006.256346084</c:v>
                </c:pt>
                <c:pt idx="5">
                  <c:v>332080663.7017284</c:v>
                </c:pt>
                <c:pt idx="6">
                  <c:v>1811349074.7367005</c:v>
                </c:pt>
                <c:pt idx="7">
                  <c:v>4564599668.336463</c:v>
                </c:pt>
                <c:pt idx="8">
                  <c:v>11906601251.269258</c:v>
                </c:pt>
                <c:pt idx="9">
                  <c:v>12437930313.19202</c:v>
                </c:pt>
                <c:pt idx="10">
                  <c:v>9600150096.1045113</c:v>
                </c:pt>
                <c:pt idx="11">
                  <c:v>4190254192.8909006</c:v>
                </c:pt>
                <c:pt idx="12">
                  <c:v>2487586062.638402</c:v>
                </c:pt>
                <c:pt idx="13">
                  <c:v>995034425.05536079</c:v>
                </c:pt>
                <c:pt idx="14">
                  <c:v>521668533.52416968</c:v>
                </c:pt>
                <c:pt idx="15">
                  <c:v>189587869.82244202</c:v>
                </c:pt>
                <c:pt idx="16">
                  <c:v>91291993.366729572</c:v>
                </c:pt>
                <c:pt idx="17">
                  <c:v>30792934.270523909</c:v>
                </c:pt>
                <c:pt idx="18">
                  <c:v>14007766.177963803</c:v>
                </c:pt>
                <c:pt idx="19">
                  <c:v>4467994.384350528</c:v>
                </c:pt>
                <c:pt idx="20">
                  <c:v>1932105.6797191522</c:v>
                </c:pt>
                <c:pt idx="21">
                  <c:v>591707.36441398901</c:v>
                </c:pt>
                <c:pt idx="22">
                  <c:v>246343.47416419064</c:v>
                </c:pt>
                <c:pt idx="23">
                  <c:v>73178.502619362378</c:v>
                </c:pt>
                <c:pt idx="24">
                  <c:v>29585.368220699438</c:v>
                </c:pt>
                <c:pt idx="25">
                  <c:v>8537.4919722589821</c:v>
                </c:pt>
              </c:numCache>
            </c:numRef>
          </c:yVal>
        </c:ser>
        <c:ser>
          <c:idx val="1"/>
          <c:order val="1"/>
          <c:tx>
            <c:v>Ta</c:v>
          </c:tx>
          <c:spPr>
            <a:ln w="12700">
              <a:solidFill>
                <a:srgbClr val="000080"/>
              </a:solidFill>
              <a:prstDash val="sysDash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'Tc in target production'!$A$7:$A$32</c:f>
              <c:numCache>
                <c:formatCode>General</c:formatCode>
                <c:ptCount val="26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95</c:v>
                </c:pt>
                <c:pt idx="9">
                  <c:v>96</c:v>
                </c:pt>
                <c:pt idx="10">
                  <c:v>97</c:v>
                </c:pt>
                <c:pt idx="11">
                  <c:v>98</c:v>
                </c:pt>
                <c:pt idx="12">
                  <c:v>99</c:v>
                </c:pt>
                <c:pt idx="13">
                  <c:v>100</c:v>
                </c:pt>
                <c:pt idx="14">
                  <c:v>101</c:v>
                </c:pt>
                <c:pt idx="15">
                  <c:v>102</c:v>
                </c:pt>
                <c:pt idx="16">
                  <c:v>103</c:v>
                </c:pt>
                <c:pt idx="17">
                  <c:v>104</c:v>
                </c:pt>
                <c:pt idx="18">
                  <c:v>105</c:v>
                </c:pt>
                <c:pt idx="19">
                  <c:v>106</c:v>
                </c:pt>
                <c:pt idx="20">
                  <c:v>107</c:v>
                </c:pt>
                <c:pt idx="21">
                  <c:v>108</c:v>
                </c:pt>
                <c:pt idx="22">
                  <c:v>109</c:v>
                </c:pt>
                <c:pt idx="23">
                  <c:v>110</c:v>
                </c:pt>
                <c:pt idx="24">
                  <c:v>111</c:v>
                </c:pt>
                <c:pt idx="25">
                  <c:v>112</c:v>
                </c:pt>
              </c:numCache>
            </c:numRef>
          </c:xVal>
          <c:yVal>
            <c:numRef>
              <c:f>'Tc in target production'!$H$7:$H$32</c:f>
              <c:numCache>
                <c:formatCode>0.0E+00</c:formatCode>
                <c:ptCount val="26"/>
                <c:pt idx="0">
                  <c:v>3372.6</c:v>
                </c:pt>
                <c:pt idx="1">
                  <c:v>49741.999999999993</c:v>
                </c:pt>
                <c:pt idx="2">
                  <c:v>740740</c:v>
                </c:pt>
                <c:pt idx="3">
                  <c:v>5775000</c:v>
                </c:pt>
                <c:pt idx="4">
                  <c:v>44660000</c:v>
                </c:pt>
                <c:pt idx="5">
                  <c:v>178640000</c:v>
                </c:pt>
                <c:pt idx="6">
                  <c:v>651420000</c:v>
                </c:pt>
                <c:pt idx="7">
                  <c:v>1190420000</c:v>
                </c:pt>
                <c:pt idx="8">
                  <c:v>2109800000</c:v>
                </c:pt>
                <c:pt idx="9">
                  <c:v>5944400000</c:v>
                </c:pt>
                <c:pt idx="10">
                  <c:v>4804800000</c:v>
                </c:pt>
                <c:pt idx="11">
                  <c:v>2494800000</c:v>
                </c:pt>
                <c:pt idx="12">
                  <c:v>1724800000</c:v>
                </c:pt>
                <c:pt idx="13">
                  <c:v>816200000</c:v>
                </c:pt>
                <c:pt idx="14">
                  <c:v>506660000</c:v>
                </c:pt>
                <c:pt idx="15">
                  <c:v>217140000</c:v>
                </c:pt>
                <c:pt idx="16">
                  <c:v>123816000</c:v>
                </c:pt>
                <c:pt idx="17">
                  <c:v>49434000</c:v>
                </c:pt>
                <c:pt idx="18">
                  <c:v>26488000</c:v>
                </c:pt>
                <c:pt idx="19">
                  <c:v>10010000</c:v>
                </c:pt>
                <c:pt idx="20">
                  <c:v>4358200</c:v>
                </c:pt>
                <c:pt idx="21">
                  <c:v>1016400</c:v>
                </c:pt>
                <c:pt idx="22">
                  <c:v>315700</c:v>
                </c:pt>
                <c:pt idx="23">
                  <c:v>69608</c:v>
                </c:pt>
                <c:pt idx="24">
                  <c:v>20944</c:v>
                </c:pt>
                <c:pt idx="25">
                  <c:v>4466</c:v>
                </c:pt>
              </c:numCache>
            </c:numRef>
          </c:yVal>
        </c:ser>
        <c:axId val="60770176"/>
        <c:axId val="61297024"/>
      </c:scatterChart>
      <c:valAx>
        <c:axId val="60770176"/>
        <c:scaling>
          <c:orientation val="minMax"/>
          <c:max val="115"/>
          <c:min val="85"/>
        </c:scaling>
        <c:axPos val="b"/>
        <c:title>
          <c:tx>
            <c:rich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Tc Mass</a:t>
                </a:r>
              </a:p>
            </c:rich>
          </c:tx>
          <c:layout>
            <c:manualLayout>
              <c:xMode val="edge"/>
              <c:yMode val="edge"/>
              <c:x val="0.50810900216251864"/>
              <c:y val="0.9328621908127172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1297024"/>
        <c:crossesAt val="1.000000000000026E-20"/>
        <c:crossBetween val="midCat"/>
      </c:valAx>
      <c:valAx>
        <c:axId val="61297024"/>
        <c:scaling>
          <c:logBase val="10"/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In-target Production (/s)</a:t>
                </a:r>
              </a:p>
            </c:rich>
          </c:tx>
          <c:layout>
            <c:manualLayout>
              <c:xMode val="edge"/>
              <c:yMode val="edge"/>
              <c:x val="1.9819854694282758E-2"/>
              <c:y val="0.30742049469965033"/>
            </c:manualLayout>
          </c:layout>
          <c:spPr>
            <a:noFill/>
            <a:ln w="25400">
              <a:noFill/>
            </a:ln>
          </c:spPr>
        </c:title>
        <c:numFmt formatCode="0.E+0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077017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792920877183465"/>
          <c:y val="0.11130742049469966"/>
          <c:w val="0.14954981269322418"/>
          <c:h val="7.5971731448763555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1-02T18:56:57.636" idx="1">
    <p:pos x="10" y="10"/>
    <p:text>hier die Sim Ion simulationen rein und auch was zum Spiegeleffekt sagen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76A522-F279-4A38-900C-8D911EA26F63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440EE0-4F98-4C75-A501-E106CC700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52D7DE-1B73-4F8A-A8AF-A51A64B1AD83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3F3E51-9127-4FF7-919B-37EA1B4A5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7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253E7A-0E22-410B-B1EF-501549D112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3F6146-A170-4FE9-B0D7-7D114F7F113B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291D87E8-ADE9-47EC-9793-6779E5F39A60}" type="slidenum">
              <a:rPr lang="en-US" sz="1200">
                <a:latin typeface="Times New Roman" pitchFamily="18" charset="0"/>
              </a:rPr>
              <a:pPr algn="r"/>
              <a:t>29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ISAC stands for Isotope Sepearot and Accelerator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Short-lived isotopes produced at ISAC are produced by a methode called In-flight separation where…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This method can yield isotopes far from the valley of stability of nuclear mass of less then about 120.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7F5C06-5B34-4C5C-8858-2FBA79C7CF6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B1939-104D-43D1-82C6-8624D5F52D3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52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ADBD7-F947-440E-A94F-A574295298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8BBB2C-A70C-4280-A008-D93F73247A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3F3E51-9127-4FF7-919B-37EA1B4A5D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73430-92A5-4074-A1B2-E084F4ADC1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98C5CF-B997-41D6-852E-C5FB2FF5B11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3F0A59-A9FD-4F30-879A-0689E7FB01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865188"/>
            <a:fld id="{6D26411E-D654-46ED-84C9-97B171072903}" type="slidenum">
              <a:rPr lang="en-US" sz="1200">
                <a:latin typeface="Calibri" pitchFamily="34" charset="0"/>
                <a:cs typeface="Times New Roman" pitchFamily="18" charset="0"/>
              </a:rPr>
              <a:pPr algn="r" defTabSz="865188"/>
              <a:t>12</a:t>
            </a:fld>
            <a:endParaRPr lang="en-US" sz="120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DBD7C-0897-4C14-AC6E-0502BAF94E4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229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8ADEF-EEE5-4CE9-8D10-2A44CC7F00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5A2004-305A-43AD-BEE9-A66465FC7F8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One of the major components of the TITAN facility is the EBIT: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457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Thomas Brunner</a:t>
            </a:r>
            <a:endParaRPr lang="en-US" dirty="0"/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6553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C828FA0-393B-4680-B9FC-70F0AAA92B1A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" name="Line 14"/>
          <p:cNvSpPr>
            <a:spLocks noChangeShapeType="1"/>
          </p:cNvSpPr>
          <p:nvPr userDrawn="1"/>
        </p:nvSpPr>
        <p:spPr bwMode="auto">
          <a:xfrm>
            <a:off x="461963" y="6527800"/>
            <a:ext cx="822960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2633663" y="6502400"/>
            <a:ext cx="3886200" cy="2587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>
              <a:defRPr sz="1200">
                <a:solidFill>
                  <a:srgbClr val="256EB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TUM 2010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2E790-7472-414E-AC12-3609B60344BE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10552-2CA2-4C05-B333-A26F688DF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5B57F-8C38-4292-92E4-C97BF3D9EEDA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ECA5-E4B6-47FE-9441-84D9A955D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A1123-2B81-4F88-BCAF-45986DB685BC}" type="datetime1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FF504-3A62-4A45-9231-7FA998411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1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71414"/>
            <a:ext cx="6000792" cy="115409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65E4C-CCC8-42E0-A5AE-47DE8D000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274638"/>
            <a:ext cx="6048375" cy="633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68413"/>
            <a:ext cx="4038600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038600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63975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32588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45EB-C81B-4DC7-BE09-CF963CAC75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Vancouver</a:t>
            </a:r>
          </a:p>
          <a:p>
            <a:pPr>
              <a:defRPr/>
            </a:pPr>
            <a:r>
              <a:rPr lang="en-US"/>
              <a:t>May 15th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63D31-8C4F-428A-BD1F-56EAF304E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13E73-C2F5-4A02-B5CD-2261826BD3DB}" type="datetime1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E1985-1127-48D5-8B36-78666089B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1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457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Thomas Brunner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6553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9AB9298-DFA2-4B04-97F1-A279CD510B15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" name="Line 14"/>
          <p:cNvSpPr>
            <a:spLocks noChangeShapeType="1"/>
          </p:cNvSpPr>
          <p:nvPr userDrawn="1"/>
        </p:nvSpPr>
        <p:spPr bwMode="auto">
          <a:xfrm>
            <a:off x="457200" y="6527800"/>
            <a:ext cx="822960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2667000" y="6502400"/>
            <a:ext cx="3886200" cy="2587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>
              <a:defRPr sz="1200">
                <a:solidFill>
                  <a:srgbClr val="256EB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TUM 2010</a:t>
            </a:r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457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Thomas Brunner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6553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B97E537-179C-4A08-A9C4-D1741E5FEAC5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" name="Line 14"/>
          <p:cNvSpPr>
            <a:spLocks noChangeShapeType="1"/>
          </p:cNvSpPr>
          <p:nvPr userDrawn="1"/>
        </p:nvSpPr>
        <p:spPr bwMode="auto">
          <a:xfrm>
            <a:off x="457200" y="6527800"/>
            <a:ext cx="822960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2667000" y="6502400"/>
            <a:ext cx="3886200" cy="2587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>
              <a:defRPr sz="1200">
                <a:solidFill>
                  <a:srgbClr val="256EB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TUM 2010</a:t>
            </a:r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 userDrawn="1"/>
        </p:nvSpPr>
        <p:spPr bwMode="auto">
          <a:xfrm>
            <a:off x="457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Thomas Brunner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6553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8C5DC8C-0D1F-47BE-8E03-7FD46DFF43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" name="Line 14"/>
          <p:cNvSpPr>
            <a:spLocks noChangeShapeType="1"/>
          </p:cNvSpPr>
          <p:nvPr userDrawn="1"/>
        </p:nvSpPr>
        <p:spPr bwMode="auto">
          <a:xfrm>
            <a:off x="457200" y="6527800"/>
            <a:ext cx="822960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2667000" y="6502400"/>
            <a:ext cx="3886200" cy="2587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>
              <a:defRPr sz="1200">
                <a:solidFill>
                  <a:srgbClr val="256EB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TUM 2010</a:t>
            </a:r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457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Thomas Brunner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6553200" y="6527800"/>
            <a:ext cx="2133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000">
                <a:solidFill>
                  <a:srgbClr val="256EB1"/>
                </a:solidFill>
                <a:latin typeface="+mn-lt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8ED5ACF-664A-46FF-838D-51885CC0F1DB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" name="Line 14"/>
          <p:cNvSpPr>
            <a:spLocks noChangeShapeType="1"/>
          </p:cNvSpPr>
          <p:nvPr userDrawn="1"/>
        </p:nvSpPr>
        <p:spPr bwMode="auto">
          <a:xfrm>
            <a:off x="457200" y="6527800"/>
            <a:ext cx="822960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2667000" y="6502400"/>
            <a:ext cx="3886200" cy="2587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>
              <a:defRPr sz="1200">
                <a:solidFill>
                  <a:srgbClr val="256EB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TUM 2010</a:t>
            </a:r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58713-4E7A-45A7-98EA-9D19A363E517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6C02A-697D-430A-8314-04B996033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8EC10-44F2-4082-BF37-AD1DA1CAFF8A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EFCBF-01EF-45E7-804F-C9F869DF0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DE8A6-A815-48F4-8624-94BF2CE44EDC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55F60-1FE0-4233-AB0F-32E1DCDB4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AA3F2-9AC9-4D2D-851E-8745DF1F8766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F8537-EC05-49B6-88CD-C621CD36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159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SMI-10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Thomas Brunner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99413" y="185738"/>
            <a:ext cx="9540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0813" y="136525"/>
            <a:ext cx="19780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457200" y="792163"/>
            <a:ext cx="822960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wmf"/><Relationship Id="rId5" Type="http://schemas.openxmlformats.org/officeDocument/2006/relationships/image" Target="../media/image22.wm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75.png"/><Relationship Id="rId4" Type="http://schemas.openxmlformats.org/officeDocument/2006/relationships/image" Target="../media/image7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22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9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wmf"/><Relationship Id="rId5" Type="http://schemas.openxmlformats.org/officeDocument/2006/relationships/image" Target="../media/image95.png"/><Relationship Id="rId4" Type="http://schemas.openxmlformats.org/officeDocument/2006/relationships/image" Target="../media/image4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09.jpeg"/><Relationship Id="rId10" Type="http://schemas.openxmlformats.org/officeDocument/2006/relationships/comments" Target="../comments/comment1.xml"/><Relationship Id="rId4" Type="http://schemas.openxmlformats.org/officeDocument/2006/relationships/image" Target="../media/image108.jpeg"/><Relationship Id="rId9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152400" y="6186488"/>
            <a:ext cx="8839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256EB1"/>
                </a:solidFill>
                <a:latin typeface="Arial Black" pitchFamily="34" charset="0"/>
                <a:cs typeface="Arial" charset="0"/>
              </a:rPr>
              <a:t>LABORATOIRE NATIONAL CANADIEN</a:t>
            </a:r>
            <a:r>
              <a:rPr lang="en-US" sz="1000">
                <a:solidFill>
                  <a:srgbClr val="256EB1"/>
                </a:solidFill>
                <a:latin typeface="Arial Black" pitchFamily="34" charset="0"/>
              </a:rPr>
              <a:t> POUR LA RECHERCHE EN PHYSIQUE NUCL</a:t>
            </a:r>
            <a:r>
              <a:rPr lang="en-US" sz="1000">
                <a:solidFill>
                  <a:srgbClr val="256EB1"/>
                </a:solidFill>
                <a:latin typeface="Arial Black" pitchFamily="34" charset="0"/>
                <a:cs typeface="Arial" charset="0"/>
              </a:rPr>
              <a:t>É</a:t>
            </a:r>
            <a:r>
              <a:rPr lang="en-US" sz="1000">
                <a:solidFill>
                  <a:srgbClr val="256EB1"/>
                </a:solidFill>
                <a:latin typeface="Arial Black" pitchFamily="34" charset="0"/>
              </a:rPr>
              <a:t>AIRE ET EN PHYSIQUE DES PARTICULES</a:t>
            </a:r>
            <a:r>
              <a:rPr lang="en-US" sz="1000">
                <a:solidFill>
                  <a:srgbClr val="256EB1"/>
                </a:solidFill>
                <a:latin typeface="Arial Black" pitchFamily="34" charset="0"/>
                <a:cs typeface="Arial" charset="0"/>
              </a:rPr>
              <a:t> </a:t>
            </a:r>
          </a:p>
        </p:txBody>
      </p: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152400" y="6186488"/>
            <a:ext cx="6172200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256EB1"/>
                </a:solidFill>
                <a:latin typeface="Arial Black" pitchFamily="34" charset="0"/>
                <a:cs typeface="Arial" charset="0"/>
              </a:rPr>
              <a:t> </a:t>
            </a:r>
            <a:endParaRPr lang="en-US" sz="1000">
              <a:solidFill>
                <a:srgbClr val="256EB1"/>
              </a:solidFill>
              <a:latin typeface="Arial Black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900" i="1">
                <a:solidFill>
                  <a:srgbClr val="256EB1"/>
                </a:solidFill>
                <a:latin typeface="Arial Black" pitchFamily="34" charset="0"/>
                <a:cs typeface="Arial" charset="0"/>
              </a:rPr>
              <a:t>Propriété d’un consortium d’universités canadiennes, géré en co-entreprise à partir d’une contribution administrée par le Conseil national de recherches Canada</a:t>
            </a:r>
            <a:r>
              <a:rPr lang="en-US" sz="1000" i="1">
                <a:solidFill>
                  <a:srgbClr val="256EB1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21508" name="Line 10"/>
          <p:cNvSpPr>
            <a:spLocks noChangeShapeType="1"/>
          </p:cNvSpPr>
          <p:nvPr/>
        </p:nvSpPr>
        <p:spPr bwMode="auto">
          <a:xfrm>
            <a:off x="228600" y="6186488"/>
            <a:ext cx="8683625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45375" y="0"/>
            <a:ext cx="1698625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2286000" y="228600"/>
            <a:ext cx="678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4699"/>
                </a:solidFill>
                <a:latin typeface="Arial Black" pitchFamily="34" charset="0"/>
                <a:cs typeface="Arial" charset="0"/>
              </a:rPr>
              <a:t>CANADA’S NATIONAL LABORATORY FOR PARTICLE AND NUCLEAR PHYSICS</a:t>
            </a: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2286000" y="441325"/>
            <a:ext cx="647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i="1">
                <a:solidFill>
                  <a:srgbClr val="004699"/>
                </a:solidFill>
                <a:latin typeface="Arial Black" pitchFamily="34" charset="0"/>
                <a:cs typeface="Arial" charset="0"/>
              </a:rPr>
              <a:t>Owned and operated as a joint venture by a consortium of Canadian universities via a contribution through the National Research Council Canada</a:t>
            </a:r>
            <a:r>
              <a:rPr lang="en-US" sz="1000" i="1">
                <a:solidFill>
                  <a:srgbClr val="004699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92163" y="93980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In-trap </a:t>
            </a:r>
            <a:r>
              <a:rPr lang="en-US" sz="4000" dirty="0" smtClean="0">
                <a:latin typeface="+mj-lt"/>
                <a:ea typeface="+mj-ea"/>
                <a:cs typeface="+mj-cs"/>
              </a:rPr>
              <a:t>decay spectroscopy </a:t>
            </a:r>
            <a:r>
              <a:rPr lang="en-US" sz="4000" dirty="0">
                <a:latin typeface="+mj-lt"/>
                <a:ea typeface="+mj-ea"/>
                <a:cs typeface="+mj-cs"/>
              </a:rPr>
              <a:t>for 2</a:t>
            </a:r>
            <a:r>
              <a:rPr lang="en-US" sz="4000" dirty="0">
                <a:latin typeface="Symbol" pitchFamily="18" charset="2"/>
                <a:ea typeface="+mj-ea"/>
                <a:cs typeface="+mj-cs"/>
              </a:rPr>
              <a:t>nbb</a:t>
            </a:r>
            <a:r>
              <a:rPr lang="en-US" sz="4000" dirty="0">
                <a:latin typeface="+mj-lt"/>
                <a:ea typeface="+mj-ea"/>
                <a:cs typeface="+mj-cs"/>
              </a:rPr>
              <a:t> decay experiments</a:t>
            </a:r>
          </a:p>
        </p:txBody>
      </p:sp>
      <p:sp>
        <p:nvSpPr>
          <p:cNvPr id="21513" name="Rectangle 3"/>
          <p:cNvSpPr txBox="1">
            <a:spLocks noChangeArrowheads="1"/>
          </p:cNvSpPr>
          <p:nvPr/>
        </p:nvSpPr>
        <p:spPr bwMode="auto">
          <a:xfrm>
            <a:off x="817563" y="2319338"/>
            <a:ext cx="73136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alibri" pitchFamily="34" charset="0"/>
              </a:rPr>
              <a:t>T. Brunner, S. Ettenauer, C. Andreoiu, D. Frekers, A. Lapierre, R. Krücken, I. Tanihata and J. Dilling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alibri" pitchFamily="34" charset="0"/>
              </a:rPr>
              <a:t>for the TITAN collaboration </a:t>
            </a:r>
          </a:p>
        </p:txBody>
      </p:sp>
      <p:pic>
        <p:nvPicPr>
          <p:cNvPr id="21514" name="Picture 10" descr="TRIUMF_from_abo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013" y="3035300"/>
            <a:ext cx="31035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 Box 8"/>
          <p:cNvSpPr txBox="1">
            <a:spLocks noChangeArrowheads="1"/>
          </p:cNvSpPr>
          <p:nvPr/>
        </p:nvSpPr>
        <p:spPr bwMode="auto">
          <a:xfrm>
            <a:off x="4527550" y="3233738"/>
            <a:ext cx="3914775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Outline: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/>
              <a:t> Motivation:</a:t>
            </a:r>
            <a:r>
              <a:rPr lang="en-US"/>
              <a:t> </a:t>
            </a:r>
            <a:r>
              <a:rPr lang="en-US" sz="1400"/>
              <a:t>Neutrinoless double beta decay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/>
              <a:t> EC-BR setup at TITAN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/>
              <a:t> Status and first experimental results</a:t>
            </a:r>
          </a:p>
        </p:txBody>
      </p:sp>
      <p:pic>
        <p:nvPicPr>
          <p:cNvPr id="21516" name="Picture 6" descr="isaclogo4[1]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0" y="5226050"/>
            <a:ext cx="22796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33" descr="TITAN-TRIUMF-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4063" y="4718050"/>
            <a:ext cx="554037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63" y="5332413"/>
            <a:ext cx="954087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913912"/>
            <a:ext cx="9144000" cy="94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2" name="Rectangle 6"/>
          <p:cNvSpPr>
            <a:spLocks/>
          </p:cNvSpPr>
          <p:nvPr/>
        </p:nvSpPr>
        <p:spPr bwMode="auto">
          <a:xfrm>
            <a:off x="3268266" y="303520"/>
            <a:ext cx="1385764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Gill Sans" charset="0"/>
                <a:cs typeface="Gill Sans" charset="0"/>
              </a:rPr>
              <a:t>The TITAN RFQ</a:t>
            </a: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204" y="1031205"/>
            <a:ext cx="1678532" cy="287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Linear Paul Trap</a:t>
            </a:r>
            <a:endParaRPr lang="en-US" sz="3600" dirty="0"/>
          </a:p>
        </p:txBody>
      </p:sp>
      <p:sp>
        <p:nvSpPr>
          <p:cNvPr id="40" name="TextBox 39"/>
          <p:cNvSpPr txBox="1"/>
          <p:nvPr/>
        </p:nvSpPr>
        <p:spPr>
          <a:xfrm>
            <a:off x="277070" y="4113446"/>
            <a:ext cx="43577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Necessary ingredients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smtClean="0"/>
              <a:t>Decelerate and bunch ISAC’s beam</a:t>
            </a:r>
            <a:endParaRPr lang="en-US" sz="1600" b="1" dirty="0" smtClean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/>
              <a:t> 200 kHz to 1 MHz RF along the electrodes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/>
              <a:t> Axial DC gradient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/>
              <a:t> Buffer gas cooling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DC efficiencies: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80% for </a:t>
            </a:r>
            <a:r>
              <a:rPr lang="en-US" sz="1600" baseline="30000" dirty="0" smtClean="0"/>
              <a:t>133</a:t>
            </a:r>
            <a:r>
              <a:rPr lang="en-US" sz="1600" dirty="0" smtClean="0"/>
              <a:t>Cs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in He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60% for 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Li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in H</a:t>
            </a:r>
            <a:r>
              <a:rPr lang="en-US" sz="1600" baseline="-25000" dirty="0" smtClean="0"/>
              <a:t>2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1492416" y="2064120"/>
            <a:ext cx="4956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 10 mm</a:t>
            </a:r>
          </a:p>
        </p:txBody>
      </p:sp>
      <p:pic>
        <p:nvPicPr>
          <p:cNvPr id="11" name="Picture 10" descr="RFQelectrodes_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2000" y="828000"/>
            <a:ext cx="4933379" cy="3585600"/>
          </a:xfrm>
          <a:prstGeom prst="rect">
            <a:avLst/>
          </a:prstGeom>
        </p:spPr>
      </p:pic>
      <p:pic>
        <p:nvPicPr>
          <p:cNvPr id="12" name="Picture 11" descr="RFQelectrodes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2000" y="828000"/>
            <a:ext cx="4933379" cy="358560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5" idx="1"/>
          </p:cNvCxnSpPr>
          <p:nvPr/>
        </p:nvCxnSpPr>
        <p:spPr>
          <a:xfrm rot="10800000" flipH="1" flipV="1">
            <a:off x="3413097" y="1753694"/>
            <a:ext cx="722399" cy="5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13098" y="1522862"/>
            <a:ext cx="59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ISAC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beam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0741" y="4524774"/>
            <a:ext cx="1999446" cy="196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1454" y="5267767"/>
            <a:ext cx="448801" cy="94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8882" y="4455325"/>
            <a:ext cx="2038863" cy="194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5118266" y="6413417"/>
            <a:ext cx="387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ToF</a:t>
            </a:r>
            <a:r>
              <a:rPr lang="en-US" sz="1200" dirty="0" smtClean="0"/>
              <a:t> distribution of </a:t>
            </a:r>
            <a:r>
              <a:rPr lang="en-US" sz="1200" baseline="30000" dirty="0" smtClean="0"/>
              <a:t>133</a:t>
            </a:r>
            <a:r>
              <a:rPr lang="en-US" sz="1200" dirty="0" smtClean="0"/>
              <a:t> Cs for different cooling times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5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5284519"/>
            <a:ext cx="9144000" cy="157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71896"/>
          </a:xfrm>
        </p:spPr>
        <p:txBody>
          <a:bodyPr/>
          <a:lstStyle/>
          <a:p>
            <a:r>
              <a:rPr lang="en-US" sz="3600" dirty="0" smtClean="0"/>
              <a:t>Pulsed Drift Tube</a:t>
            </a:r>
            <a:endParaRPr lang="en-US" sz="36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4098" y="1237791"/>
            <a:ext cx="4698413" cy="204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2518" y="1132437"/>
            <a:ext cx="3408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Defines beam energy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Switches ions to GND potential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2650032" y="3550721"/>
            <a:ext cx="6268337" cy="2660073"/>
            <a:chOff x="-166255" y="2885704"/>
            <a:chExt cx="6268337" cy="2660073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825" y="3306970"/>
              <a:ext cx="5815257" cy="206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-166255" y="2885704"/>
              <a:ext cx="2814452" cy="2660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058" y="3910014"/>
            <a:ext cx="4985591" cy="213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913907" y="6139543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6</a:t>
            </a:r>
            <a:r>
              <a:rPr lang="en-US" dirty="0" smtClean="0"/>
              <a:t>Li and </a:t>
            </a:r>
            <a:r>
              <a:rPr lang="en-US" baseline="30000" dirty="0" smtClean="0"/>
              <a:t>7</a:t>
            </a:r>
            <a:r>
              <a:rPr lang="en-US" dirty="0" smtClean="0"/>
              <a:t>Li extracted onto a MCP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1258" y="6139543"/>
            <a:ext cx="437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width for different extraction voltages</a:t>
            </a:r>
            <a:endParaRPr lang="en-US" dirty="0"/>
          </a:p>
        </p:txBody>
      </p:sp>
      <p:cxnSp>
        <p:nvCxnSpPr>
          <p:cNvPr id="16" name="Elbow Connector 15"/>
          <p:cNvCxnSpPr/>
          <p:nvPr/>
        </p:nvCxnSpPr>
        <p:spPr>
          <a:xfrm>
            <a:off x="685553" y="2397579"/>
            <a:ext cx="1025772" cy="24719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4"/>
          <p:cNvGrpSpPr/>
          <p:nvPr/>
        </p:nvGrpSpPr>
        <p:grpSpPr>
          <a:xfrm>
            <a:off x="1860550" y="2386343"/>
            <a:ext cx="511175" cy="469900"/>
            <a:chOff x="2108200" y="2635250"/>
            <a:chExt cx="511175" cy="469900"/>
          </a:xfrm>
        </p:grpSpPr>
        <p:grpSp>
          <p:nvGrpSpPr>
            <p:cNvPr id="6" name="Group 16"/>
            <p:cNvGrpSpPr/>
            <p:nvPr/>
          </p:nvGrpSpPr>
          <p:grpSpPr>
            <a:xfrm>
              <a:off x="2262048" y="2766976"/>
              <a:ext cx="195402" cy="176249"/>
              <a:chOff x="4643438" y="3000372"/>
              <a:chExt cx="328614" cy="314329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843467" y="324326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874419" y="3212303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724401" y="3014659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786314" y="300037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643438" y="3143248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786314" y="3071810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850608" y="3012278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900614" y="3098004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714876" y="3071810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655344" y="3067047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786314" y="3143248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852990" y="3074191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893473" y="316706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736308" y="3190873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836321" y="3143248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810127" y="3200399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674398" y="3186112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712499" y="3243263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714877" y="3117054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776789" y="3243260"/>
                <a:ext cx="71438" cy="7143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2108200" y="2635250"/>
              <a:ext cx="511175" cy="4699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2159000" y="3581400"/>
            <a:ext cx="1571625" cy="6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1936750" y="3175000"/>
            <a:ext cx="412750" cy="6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6"/>
          <p:cNvGrpSpPr/>
          <p:nvPr/>
        </p:nvGrpSpPr>
        <p:grpSpPr>
          <a:xfrm>
            <a:off x="2611312" y="3287665"/>
            <a:ext cx="195403" cy="176248"/>
            <a:chOff x="4643438" y="3000372"/>
            <a:chExt cx="328614" cy="314329"/>
          </a:xfrm>
        </p:grpSpPr>
        <p:sp>
          <p:nvSpPr>
            <p:cNvPr id="49" name="Oval 48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0" name="Oval 49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1" name="Oval 50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2" name="Oval 51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3" name="Oval 52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4" name="Oval 53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5" name="Oval 54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6" name="Oval 55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7" name="Oval 56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8" name="Oval 57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9" name="Oval 58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0" name="Oval 59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1" name="Oval 60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2" name="Oval 61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3" name="Oval 62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4" name="Oval 63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5" name="Oval 64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6" name="Oval 65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7" name="Oval 66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8" name="Oval 67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8" name="Group 16"/>
          <p:cNvGrpSpPr/>
          <p:nvPr/>
        </p:nvGrpSpPr>
        <p:grpSpPr>
          <a:xfrm>
            <a:off x="896812" y="2138315"/>
            <a:ext cx="195403" cy="176248"/>
            <a:chOff x="4643438" y="3000372"/>
            <a:chExt cx="328614" cy="314329"/>
          </a:xfrm>
        </p:grpSpPr>
        <p:sp>
          <p:nvSpPr>
            <p:cNvPr id="70" name="Oval 69"/>
            <p:cNvSpPr/>
            <p:nvPr/>
          </p:nvSpPr>
          <p:spPr>
            <a:xfrm>
              <a:off x="4843467" y="32432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1" name="Oval 70"/>
            <p:cNvSpPr/>
            <p:nvPr/>
          </p:nvSpPr>
          <p:spPr>
            <a:xfrm>
              <a:off x="4874419" y="321230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2" name="Oval 71"/>
            <p:cNvSpPr/>
            <p:nvPr/>
          </p:nvSpPr>
          <p:spPr>
            <a:xfrm>
              <a:off x="4724401" y="3014659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Oval 72"/>
            <p:cNvSpPr/>
            <p:nvPr/>
          </p:nvSpPr>
          <p:spPr>
            <a:xfrm>
              <a:off x="4786314" y="300037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Oval 73"/>
            <p:cNvSpPr/>
            <p:nvPr/>
          </p:nvSpPr>
          <p:spPr>
            <a:xfrm>
              <a:off x="4643438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5" name="Oval 74"/>
            <p:cNvSpPr/>
            <p:nvPr/>
          </p:nvSpPr>
          <p:spPr>
            <a:xfrm>
              <a:off x="4786314" y="307181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6" name="Oval 75"/>
            <p:cNvSpPr/>
            <p:nvPr/>
          </p:nvSpPr>
          <p:spPr>
            <a:xfrm>
              <a:off x="4850608" y="301227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7" name="Oval 76"/>
            <p:cNvSpPr/>
            <p:nvPr/>
          </p:nvSpPr>
          <p:spPr>
            <a:xfrm>
              <a:off x="4900614" y="309800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8" name="Oval 77"/>
            <p:cNvSpPr/>
            <p:nvPr/>
          </p:nvSpPr>
          <p:spPr>
            <a:xfrm>
              <a:off x="4714876" y="3071810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9" name="Oval 78"/>
            <p:cNvSpPr/>
            <p:nvPr/>
          </p:nvSpPr>
          <p:spPr>
            <a:xfrm>
              <a:off x="4655344" y="306704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0" name="Oval 79"/>
            <p:cNvSpPr/>
            <p:nvPr/>
          </p:nvSpPr>
          <p:spPr>
            <a:xfrm>
              <a:off x="4786314" y="314324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1" name="Oval 80"/>
            <p:cNvSpPr/>
            <p:nvPr/>
          </p:nvSpPr>
          <p:spPr>
            <a:xfrm>
              <a:off x="4852990" y="30741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2" name="Oval 81"/>
            <p:cNvSpPr/>
            <p:nvPr/>
          </p:nvSpPr>
          <p:spPr>
            <a:xfrm>
              <a:off x="4893473" y="316706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3" name="Oval 82"/>
            <p:cNvSpPr/>
            <p:nvPr/>
          </p:nvSpPr>
          <p:spPr>
            <a:xfrm>
              <a:off x="4736308" y="3190873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4" name="Oval 83"/>
            <p:cNvSpPr/>
            <p:nvPr/>
          </p:nvSpPr>
          <p:spPr>
            <a:xfrm>
              <a:off x="4836321" y="3143248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5" name="Oval 84"/>
            <p:cNvSpPr/>
            <p:nvPr/>
          </p:nvSpPr>
          <p:spPr>
            <a:xfrm>
              <a:off x="4810127" y="3200399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Oval 85"/>
            <p:cNvSpPr/>
            <p:nvPr/>
          </p:nvSpPr>
          <p:spPr>
            <a:xfrm>
              <a:off x="4674398" y="3186112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Oval 86"/>
            <p:cNvSpPr/>
            <p:nvPr/>
          </p:nvSpPr>
          <p:spPr>
            <a:xfrm>
              <a:off x="4712499" y="3243263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Oval 87"/>
            <p:cNvSpPr/>
            <p:nvPr/>
          </p:nvSpPr>
          <p:spPr>
            <a:xfrm>
              <a:off x="4714877" y="3117054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Oval 88"/>
            <p:cNvSpPr/>
            <p:nvPr/>
          </p:nvSpPr>
          <p:spPr>
            <a:xfrm>
              <a:off x="4776789" y="3243260"/>
              <a:ext cx="71438" cy="714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90" name="Freeform 89"/>
          <p:cNvSpPr/>
          <p:nvPr/>
        </p:nvSpPr>
        <p:spPr>
          <a:xfrm>
            <a:off x="1171575" y="2223029"/>
            <a:ext cx="539750" cy="320146"/>
          </a:xfrm>
          <a:custGeom>
            <a:avLst/>
            <a:gdLst>
              <a:gd name="connsiteX0" fmla="*/ 0 w 539750"/>
              <a:gd name="connsiteY0" fmla="*/ 8996 h 320146"/>
              <a:gd name="connsiteX1" fmla="*/ 171450 w 539750"/>
              <a:gd name="connsiteY1" fmla="*/ 31221 h 320146"/>
              <a:gd name="connsiteX2" fmla="*/ 244475 w 539750"/>
              <a:gd name="connsiteY2" fmla="*/ 196321 h 320146"/>
              <a:gd name="connsiteX3" fmla="*/ 355600 w 539750"/>
              <a:gd name="connsiteY3" fmla="*/ 297921 h 320146"/>
              <a:gd name="connsiteX4" fmla="*/ 539750 w 539750"/>
              <a:gd name="connsiteY4" fmla="*/ 320146 h 32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320146">
                <a:moveTo>
                  <a:pt x="0" y="8996"/>
                </a:moveTo>
                <a:cubicBezTo>
                  <a:pt x="65352" y="4498"/>
                  <a:pt x="130704" y="0"/>
                  <a:pt x="171450" y="31221"/>
                </a:cubicBezTo>
                <a:cubicBezTo>
                  <a:pt x="212196" y="62442"/>
                  <a:pt x="213783" y="151871"/>
                  <a:pt x="244475" y="196321"/>
                </a:cubicBezTo>
                <a:cubicBezTo>
                  <a:pt x="275167" y="240771"/>
                  <a:pt x="306388" y="277284"/>
                  <a:pt x="355600" y="297921"/>
                </a:cubicBezTo>
                <a:cubicBezTo>
                  <a:pt x="404812" y="318558"/>
                  <a:pt x="472281" y="319352"/>
                  <a:pt x="539750" y="320146"/>
                </a:cubicBezTo>
              </a:path>
            </a:pathLst>
          </a:custGeom>
          <a:ln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2974975" y="3394075"/>
            <a:ext cx="596900" cy="1588"/>
          </a:xfrm>
          <a:prstGeom prst="straightConnector1">
            <a:avLst/>
          </a:prstGeom>
          <a:ln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99537" y="2137140"/>
            <a:ext cx="62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RFQ 20 kV</a:t>
            </a:r>
            <a:endParaRPr lang="en-US" sz="1200" dirty="0"/>
          </a:p>
        </p:txBody>
      </p:sp>
      <p:sp>
        <p:nvSpPr>
          <p:cNvPr id="94" name="TextBox 93"/>
          <p:cNvSpPr txBox="1"/>
          <p:nvPr/>
        </p:nvSpPr>
        <p:spPr>
          <a:xfrm>
            <a:off x="726576" y="2406503"/>
            <a:ext cx="62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PDT </a:t>
            </a:r>
          </a:p>
          <a:p>
            <a:r>
              <a:rPr lang="en-US" sz="1200" dirty="0" smtClean="0"/>
              <a:t>18 kV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1651598" y="3331570"/>
            <a:ext cx="62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GND</a:t>
            </a:r>
            <a:endParaRPr lang="en-US" sz="1200" dirty="0"/>
          </a:p>
        </p:txBody>
      </p:sp>
      <p:sp>
        <p:nvSpPr>
          <p:cNvPr id="96" name="TextBox 95"/>
          <p:cNvSpPr txBox="1"/>
          <p:nvPr/>
        </p:nvSpPr>
        <p:spPr>
          <a:xfrm>
            <a:off x="715929" y="3172042"/>
            <a:ext cx="294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</a:t>
            </a:r>
            <a:endParaRPr lang="en-US" sz="1200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 flipH="1" flipV="1">
            <a:off x="404038" y="3157870"/>
            <a:ext cx="40403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399446" y="2410037"/>
            <a:ext cx="75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Ion elevator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3" descr="Beamline-schematic-LARGE cop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0" y="2095500"/>
            <a:ext cx="35718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9"/>
          <p:cNvSpPr txBox="1">
            <a:spLocks noChangeAspect="1" noChangeArrowheads="1"/>
          </p:cNvSpPr>
          <p:nvPr/>
        </p:nvSpPr>
        <p:spPr bwMode="auto">
          <a:xfrm>
            <a:off x="127000" y="6007100"/>
            <a:ext cx="2647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Short-lived isotopes from an Isotope</a:t>
            </a:r>
          </a:p>
          <a:p>
            <a:r>
              <a:rPr lang="en-US" sz="12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Separator and Accelerator (ISAC)</a:t>
            </a:r>
            <a:r>
              <a:rPr lang="en-US" sz="1200" b="1"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5604" name="Line 10"/>
          <p:cNvSpPr>
            <a:spLocks noChangeAspect="1" noChangeShapeType="1"/>
          </p:cNvSpPr>
          <p:nvPr/>
        </p:nvSpPr>
        <p:spPr bwMode="auto">
          <a:xfrm flipV="1">
            <a:off x="1352550" y="4943475"/>
            <a:ext cx="436563" cy="61913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Line 11"/>
          <p:cNvSpPr>
            <a:spLocks noChangeAspect="1" noChangeShapeType="1"/>
          </p:cNvSpPr>
          <p:nvPr/>
        </p:nvSpPr>
        <p:spPr bwMode="auto">
          <a:xfrm flipV="1">
            <a:off x="1509713" y="3313113"/>
            <a:ext cx="0" cy="1309687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12"/>
          <p:cNvSpPr>
            <a:spLocks noChangeAspect="1" noChangeShapeType="1"/>
          </p:cNvSpPr>
          <p:nvPr/>
        </p:nvSpPr>
        <p:spPr bwMode="auto">
          <a:xfrm flipV="1">
            <a:off x="1851025" y="3008313"/>
            <a:ext cx="312738" cy="374650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Text Box 19"/>
          <p:cNvSpPr txBox="1">
            <a:spLocks noChangeAspect="1" noChangeArrowheads="1"/>
          </p:cNvSpPr>
          <p:nvPr/>
        </p:nvSpPr>
        <p:spPr bwMode="auto">
          <a:xfrm>
            <a:off x="2374900" y="633730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  <a:cs typeface="Times New Roman" pitchFamily="18" charset="0"/>
              </a:rPr>
              <a:t>A</a:t>
            </a:r>
            <a:r>
              <a:rPr lang="en-US" b="1" baseline="30000">
                <a:latin typeface="Calibri" pitchFamily="34" charset="0"/>
                <a:cs typeface="Times New Roman" pitchFamily="18" charset="0"/>
              </a:rPr>
              <a:t>+</a:t>
            </a:r>
          </a:p>
        </p:txBody>
      </p:sp>
      <p:sp>
        <p:nvSpPr>
          <p:cNvPr id="25608" name="Line 41"/>
          <p:cNvSpPr>
            <a:spLocks noChangeShapeType="1"/>
          </p:cNvSpPr>
          <p:nvPr/>
        </p:nvSpPr>
        <p:spPr bwMode="auto">
          <a:xfrm flipV="1">
            <a:off x="2705100" y="6362700"/>
            <a:ext cx="620713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rot="10800000" flipV="1">
            <a:off x="2473325" y="6199188"/>
            <a:ext cx="809625" cy="1190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Rectangle 39"/>
          <p:cNvSpPr>
            <a:spLocks noChangeArrowheads="1"/>
          </p:cNvSpPr>
          <p:nvPr/>
        </p:nvSpPr>
        <p:spPr bwMode="auto">
          <a:xfrm>
            <a:off x="2592388" y="2286000"/>
            <a:ext cx="3284537" cy="11874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1" name="Rectangle 12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latin typeface="Calibri" pitchFamily="34" charset="0"/>
              </a:rPr>
              <a:t>TITAN-EC technique</a:t>
            </a:r>
          </a:p>
        </p:txBody>
      </p:sp>
      <p:sp>
        <p:nvSpPr>
          <p:cNvPr id="25612" name="Rectangle 13"/>
          <p:cNvSpPr>
            <a:spLocks noChangeArrowheads="1"/>
          </p:cNvSpPr>
          <p:nvPr/>
        </p:nvSpPr>
        <p:spPr bwMode="auto">
          <a:xfrm>
            <a:off x="228600" y="13462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>
                <a:latin typeface="Calibri" pitchFamily="34" charset="0"/>
              </a:rPr>
              <a:t>Use TITAN facility at ISAC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>
                <a:latin typeface="Calibri" pitchFamily="34" charset="0"/>
              </a:rPr>
              <a:t>make use of the open access Penning trap EBIT (no e-beam)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>
                <a:latin typeface="Calibri" pitchFamily="34" charset="0"/>
              </a:rPr>
              <a:t>Spatially separate X-ray and </a:t>
            </a:r>
            <a:r>
              <a:rPr lang="en-US" sz="1600">
                <a:latin typeface="Symbol" pitchFamily="18" charset="2"/>
              </a:rPr>
              <a:t>b</a:t>
            </a:r>
            <a:r>
              <a:rPr lang="en-US" sz="1600">
                <a:latin typeface="Calibri" pitchFamily="34" charset="0"/>
              </a:rPr>
              <a:t> detection</a:t>
            </a:r>
          </a:p>
        </p:txBody>
      </p:sp>
      <p:sp>
        <p:nvSpPr>
          <p:cNvPr id="25613" name="Rectangle 8"/>
          <p:cNvSpPr>
            <a:spLocks noChangeAspect="1" noChangeArrowheads="1"/>
          </p:cNvSpPr>
          <p:nvPr/>
        </p:nvSpPr>
        <p:spPr bwMode="auto">
          <a:xfrm>
            <a:off x="3335338" y="2979738"/>
            <a:ext cx="1184275" cy="9969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5614" name="Line 40"/>
          <p:cNvSpPr>
            <a:spLocks noChangeShapeType="1"/>
          </p:cNvSpPr>
          <p:nvPr/>
        </p:nvSpPr>
        <p:spPr bwMode="auto">
          <a:xfrm flipH="1">
            <a:off x="5873750" y="3168650"/>
            <a:ext cx="488950" cy="663575"/>
          </a:xfrm>
          <a:prstGeom prst="line">
            <a:avLst/>
          </a:prstGeom>
          <a:noFill/>
          <a:ln w="88900">
            <a:solidFill>
              <a:srgbClr val="FFCC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5" name="Freeform 45"/>
          <p:cNvSpPr>
            <a:spLocks/>
          </p:cNvSpPr>
          <p:nvPr/>
        </p:nvSpPr>
        <p:spPr bwMode="auto">
          <a:xfrm>
            <a:off x="5251450" y="3613150"/>
            <a:ext cx="530225" cy="138113"/>
          </a:xfrm>
          <a:custGeom>
            <a:avLst/>
            <a:gdLst>
              <a:gd name="T0" fmla="*/ 0 w 334"/>
              <a:gd name="T1" fmla="*/ 0 h 87"/>
              <a:gd name="T2" fmla="*/ 2147483647 w 334"/>
              <a:gd name="T3" fmla="*/ 2147483647 h 87"/>
              <a:gd name="T4" fmla="*/ 0 60000 65536"/>
              <a:gd name="T5" fmla="*/ 0 60000 65536"/>
              <a:gd name="T6" fmla="*/ 0 w 334"/>
              <a:gd name="T7" fmla="*/ 0 h 87"/>
              <a:gd name="T8" fmla="*/ 334 w 334"/>
              <a:gd name="T9" fmla="*/ 87 h 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4" h="87">
                <a:moveTo>
                  <a:pt x="0" y="0"/>
                </a:moveTo>
                <a:lnTo>
                  <a:pt x="334" y="87"/>
                </a:lnTo>
              </a:path>
            </a:pathLst>
          </a:custGeom>
          <a:noFill/>
          <a:ln w="9525">
            <a:solidFill>
              <a:srgbClr val="777777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16" name="Freeform 46"/>
          <p:cNvSpPr>
            <a:spLocks/>
          </p:cNvSpPr>
          <p:nvPr/>
        </p:nvSpPr>
        <p:spPr bwMode="auto">
          <a:xfrm>
            <a:off x="5251450" y="3035300"/>
            <a:ext cx="306388" cy="306388"/>
          </a:xfrm>
          <a:custGeom>
            <a:avLst/>
            <a:gdLst>
              <a:gd name="T0" fmla="*/ 2147483647 w 193"/>
              <a:gd name="T1" fmla="*/ 0 h 193"/>
              <a:gd name="T2" fmla="*/ 0 w 193"/>
              <a:gd name="T3" fmla="*/ 2147483647 h 193"/>
              <a:gd name="T4" fmla="*/ 0 60000 65536"/>
              <a:gd name="T5" fmla="*/ 0 60000 65536"/>
              <a:gd name="T6" fmla="*/ 0 w 193"/>
              <a:gd name="T7" fmla="*/ 0 h 193"/>
              <a:gd name="T8" fmla="*/ 193 w 193"/>
              <a:gd name="T9" fmla="*/ 193 h 1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3" h="193">
                <a:moveTo>
                  <a:pt x="193" y="0"/>
                </a:moveTo>
                <a:lnTo>
                  <a:pt x="0" y="193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117975" y="6013450"/>
            <a:ext cx="1000125" cy="142875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8" name="Rectangle 42"/>
          <p:cNvSpPr>
            <a:spLocks noChangeArrowheads="1"/>
          </p:cNvSpPr>
          <p:nvPr/>
        </p:nvSpPr>
        <p:spPr bwMode="auto">
          <a:xfrm>
            <a:off x="4137025" y="4154488"/>
            <a:ext cx="1258888" cy="36036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9" name="Text Box 20"/>
          <p:cNvSpPr txBox="1">
            <a:spLocks noChangeAspect="1" noChangeArrowheads="1"/>
          </p:cNvSpPr>
          <p:nvPr/>
        </p:nvSpPr>
        <p:spPr bwMode="auto">
          <a:xfrm>
            <a:off x="4540250" y="4057650"/>
            <a:ext cx="38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  <a:cs typeface="Times New Roman" pitchFamily="18" charset="0"/>
              </a:rPr>
              <a:t>A</a:t>
            </a:r>
            <a:r>
              <a:rPr lang="en-US" b="1" baseline="30000">
                <a:latin typeface="Calibri" pitchFamily="34" charset="0"/>
                <a:cs typeface="Times New Roman" pitchFamily="18" charset="0"/>
              </a:rPr>
              <a:t>+</a:t>
            </a:r>
          </a:p>
        </p:txBody>
      </p:sp>
      <p:sp>
        <p:nvSpPr>
          <p:cNvPr id="25620" name="Line 42"/>
          <p:cNvSpPr>
            <a:spLocks noChangeShapeType="1"/>
          </p:cNvSpPr>
          <p:nvPr/>
        </p:nvSpPr>
        <p:spPr bwMode="auto">
          <a:xfrm flipV="1">
            <a:off x="3917950" y="4146550"/>
            <a:ext cx="15240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21" name="Line 43"/>
          <p:cNvSpPr>
            <a:spLocks noChangeShapeType="1"/>
          </p:cNvSpPr>
          <p:nvPr/>
        </p:nvSpPr>
        <p:spPr bwMode="auto">
          <a:xfrm flipV="1">
            <a:off x="3962400" y="5035550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22" name="Line 44"/>
          <p:cNvSpPr>
            <a:spLocks noChangeShapeType="1"/>
          </p:cNvSpPr>
          <p:nvPr/>
        </p:nvSpPr>
        <p:spPr bwMode="auto">
          <a:xfrm>
            <a:off x="4584700" y="4013200"/>
            <a:ext cx="69215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23" name="Text Box 21"/>
          <p:cNvSpPr txBox="1">
            <a:spLocks noChangeAspect="1" noChangeArrowheads="1"/>
          </p:cNvSpPr>
          <p:nvPr/>
        </p:nvSpPr>
        <p:spPr bwMode="auto">
          <a:xfrm>
            <a:off x="5518150" y="3390900"/>
            <a:ext cx="481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77777"/>
                </a:solidFill>
                <a:latin typeface="Calibri" pitchFamily="34" charset="0"/>
                <a:cs typeface="Times New Roman" pitchFamily="18" charset="0"/>
              </a:rPr>
              <a:t>A</a:t>
            </a:r>
            <a:r>
              <a:rPr lang="en-US" b="1" baseline="30000">
                <a:solidFill>
                  <a:srgbClr val="777777"/>
                </a:solidFill>
                <a:latin typeface="Calibri" pitchFamily="34" charset="0"/>
                <a:cs typeface="Times New Roman" pitchFamily="18" charset="0"/>
              </a:rPr>
              <a:t>q+</a:t>
            </a:r>
          </a:p>
        </p:txBody>
      </p:sp>
      <p:sp>
        <p:nvSpPr>
          <p:cNvPr id="25624" name="Rectangle 43"/>
          <p:cNvSpPr>
            <a:spLocks noChangeArrowheads="1"/>
          </p:cNvSpPr>
          <p:nvPr/>
        </p:nvSpPr>
        <p:spPr bwMode="auto">
          <a:xfrm>
            <a:off x="4495800" y="3568700"/>
            <a:ext cx="315913" cy="9048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3074988" y="2970213"/>
            <a:ext cx="5867400" cy="3638550"/>
            <a:chOff x="3124200" y="3067050"/>
            <a:chExt cx="5867400" cy="3638550"/>
          </a:xfrm>
        </p:grpSpPr>
        <p:pic>
          <p:nvPicPr>
            <p:cNvPr id="25636" name="Picture 5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4200" y="3067050"/>
              <a:ext cx="5867400" cy="363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7" name="Text Box 29"/>
            <p:cNvSpPr txBox="1">
              <a:spLocks noChangeArrowheads="1"/>
            </p:cNvSpPr>
            <p:nvPr/>
          </p:nvSpPr>
          <p:spPr bwMode="auto">
            <a:xfrm>
              <a:off x="4800600" y="3889375"/>
              <a:ext cx="9906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chemeClr val="accent2"/>
                  </a:solidFill>
                  <a:latin typeface="Calibri" pitchFamily="34" charset="0"/>
                </a:rPr>
                <a:t>Helmholtz </a:t>
              </a:r>
            </a:p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chemeClr val="accent2"/>
                  </a:solidFill>
                  <a:latin typeface="Calibri" pitchFamily="34" charset="0"/>
                </a:rPr>
                <a:t>coils</a:t>
              </a:r>
            </a:p>
          </p:txBody>
        </p:sp>
        <p:sp>
          <p:nvSpPr>
            <p:cNvPr id="25638" name="Text Box 30"/>
            <p:cNvSpPr txBox="1">
              <a:spLocks noChangeArrowheads="1"/>
            </p:cNvSpPr>
            <p:nvPr/>
          </p:nvSpPr>
          <p:spPr bwMode="auto">
            <a:xfrm>
              <a:off x="5410200" y="3371850"/>
              <a:ext cx="11430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chemeClr val="accent2"/>
                  </a:solidFill>
                  <a:latin typeface="Calibri" pitchFamily="34" charset="0"/>
                </a:rPr>
                <a:t>Penning trap</a:t>
              </a:r>
            </a:p>
          </p:txBody>
        </p:sp>
        <p:sp>
          <p:nvSpPr>
            <p:cNvPr id="25639" name="Line 32"/>
            <p:cNvSpPr>
              <a:spLocks noChangeShapeType="1"/>
            </p:cNvSpPr>
            <p:nvPr/>
          </p:nvSpPr>
          <p:spPr bwMode="auto">
            <a:xfrm>
              <a:off x="5334000" y="4286250"/>
              <a:ext cx="457200" cy="8382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33"/>
            <p:cNvSpPr>
              <a:spLocks noChangeShapeType="1"/>
            </p:cNvSpPr>
            <p:nvPr/>
          </p:nvSpPr>
          <p:spPr bwMode="auto">
            <a:xfrm>
              <a:off x="5334000" y="4286250"/>
              <a:ext cx="838200" cy="9144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427663" y="4205288"/>
            <a:ext cx="3505200" cy="2438400"/>
            <a:chOff x="5486400" y="4343400"/>
            <a:chExt cx="3505200" cy="2438400"/>
          </a:xfrm>
        </p:grpSpPr>
        <p:sp>
          <p:nvSpPr>
            <p:cNvPr id="25629" name="Text Box 35"/>
            <p:cNvSpPr txBox="1">
              <a:spLocks noChangeArrowheads="1"/>
            </p:cNvSpPr>
            <p:nvPr/>
          </p:nvSpPr>
          <p:spPr bwMode="auto">
            <a:xfrm>
              <a:off x="7848600" y="4343400"/>
              <a:ext cx="9906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chemeClr val="folHlink"/>
                  </a:solidFill>
                  <a:latin typeface="Symbol" pitchFamily="18" charset="2"/>
                </a:rPr>
                <a:t>b</a:t>
              </a:r>
              <a:r>
                <a:rPr lang="en-US" sz="1200" b="1">
                  <a:solidFill>
                    <a:schemeClr val="folHlink"/>
                  </a:solidFill>
                  <a:latin typeface="Calibri" pitchFamily="34" charset="0"/>
                </a:rPr>
                <a:t> detector</a:t>
              </a:r>
            </a:p>
          </p:txBody>
        </p:sp>
        <p:sp>
          <p:nvSpPr>
            <p:cNvPr id="25630" name="Rectangle 36"/>
            <p:cNvSpPr>
              <a:spLocks noChangeArrowheads="1"/>
            </p:cNvSpPr>
            <p:nvPr/>
          </p:nvSpPr>
          <p:spPr bwMode="auto">
            <a:xfrm>
              <a:off x="6705600" y="5181600"/>
              <a:ext cx="22860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31" name="Line 37"/>
            <p:cNvSpPr>
              <a:spLocks noChangeShapeType="1"/>
            </p:cNvSpPr>
            <p:nvPr/>
          </p:nvSpPr>
          <p:spPr bwMode="auto">
            <a:xfrm flipH="1">
              <a:off x="6934200" y="4648200"/>
              <a:ext cx="1066800" cy="76200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Rectangle 38"/>
            <p:cNvSpPr>
              <a:spLocks noChangeArrowheads="1"/>
            </p:cNvSpPr>
            <p:nvPr/>
          </p:nvSpPr>
          <p:spPr bwMode="auto">
            <a:xfrm>
              <a:off x="6781800" y="5257800"/>
              <a:ext cx="76200" cy="30480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33" name="Rectangle 39"/>
            <p:cNvSpPr>
              <a:spLocks noChangeArrowheads="1"/>
            </p:cNvSpPr>
            <p:nvPr/>
          </p:nvSpPr>
          <p:spPr bwMode="auto">
            <a:xfrm>
              <a:off x="5867400" y="5791200"/>
              <a:ext cx="228600" cy="7620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34" name="Text Box 40"/>
            <p:cNvSpPr txBox="1">
              <a:spLocks noChangeArrowheads="1"/>
            </p:cNvSpPr>
            <p:nvPr/>
          </p:nvSpPr>
          <p:spPr bwMode="auto">
            <a:xfrm>
              <a:off x="5486400" y="6232525"/>
              <a:ext cx="9906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folHlink"/>
                  </a:solidFill>
                  <a:latin typeface="Calibri" pitchFamily="34" charset="0"/>
                </a:rPr>
                <a:t>X-ray</a:t>
              </a:r>
            </a:p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folHlink"/>
                  </a:solidFill>
                  <a:latin typeface="Calibri" pitchFamily="34" charset="0"/>
                </a:rPr>
                <a:t>detector</a:t>
              </a:r>
            </a:p>
          </p:txBody>
        </p:sp>
        <p:sp>
          <p:nvSpPr>
            <p:cNvPr id="25635" name="Line 41"/>
            <p:cNvSpPr>
              <a:spLocks noChangeShapeType="1"/>
            </p:cNvSpPr>
            <p:nvPr/>
          </p:nvSpPr>
          <p:spPr bwMode="auto">
            <a:xfrm flipH="1" flipV="1">
              <a:off x="6019800" y="5867400"/>
              <a:ext cx="0" cy="38100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8" name="TextBox 50"/>
          <p:cNvSpPr txBox="1">
            <a:spLocks noChangeArrowheads="1"/>
          </p:cNvSpPr>
          <p:nvPr/>
        </p:nvSpPr>
        <p:spPr bwMode="auto">
          <a:xfrm>
            <a:off x="6616700" y="1438275"/>
            <a:ext cx="2393950" cy="120015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cs typeface="Times New Roman" pitchFamily="18" charset="0"/>
              </a:rPr>
              <a:t>Electron Beam Ion Trap (EBIT) in Penning trap mode for EC-BR measurement</a:t>
            </a:r>
          </a:p>
        </p:txBody>
      </p:sp>
      <p:sp>
        <p:nvSpPr>
          <p:cNvPr id="40" name="TextBox 50"/>
          <p:cNvSpPr txBox="1">
            <a:spLocks noChangeArrowheads="1"/>
          </p:cNvSpPr>
          <p:nvPr/>
        </p:nvSpPr>
        <p:spPr bwMode="auto">
          <a:xfrm>
            <a:off x="6619875" y="1436688"/>
            <a:ext cx="2393950" cy="1754187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cs typeface="Times New Roman" pitchFamily="18" charset="0"/>
              </a:rPr>
              <a:t>Electron Beam Ion Trap (EBIT) in Penning trap mode for EC-BR measurement</a:t>
            </a:r>
          </a:p>
          <a:p>
            <a:r>
              <a:rPr lang="en-US">
                <a:latin typeface="Calibri" pitchFamily="34" charset="0"/>
                <a:cs typeface="Times New Roman" pitchFamily="18" charset="0"/>
                <a:sym typeface="Wingdings" pitchFamily="2" charset="2"/>
              </a:rPr>
              <a:t> e-gun retracted and replaced by </a:t>
            </a:r>
            <a:r>
              <a:rPr lang="en-US">
                <a:latin typeface="Symbol" pitchFamily="18" charset="2"/>
                <a:cs typeface="Times New Roman" pitchFamily="18" charset="0"/>
                <a:sym typeface="Wingdings" pitchFamily="2" charset="2"/>
              </a:rPr>
              <a:t>b</a:t>
            </a:r>
            <a:r>
              <a:rPr lang="en-US">
                <a:latin typeface="Calibri" pitchFamily="34" charset="0"/>
                <a:cs typeface="Times New Roman" pitchFamily="18" charset="0"/>
                <a:sym typeface="Wingdings" pitchFamily="2" charset="2"/>
              </a:rPr>
              <a:t> detector</a:t>
            </a:r>
            <a:endParaRPr lang="en-US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Line 12"/>
          <p:cNvSpPr>
            <a:spLocks noChangeAspect="1" noChangeShapeType="1"/>
          </p:cNvSpPr>
          <p:nvPr/>
        </p:nvSpPr>
        <p:spPr bwMode="auto">
          <a:xfrm flipV="1">
            <a:off x="2051050" y="2689225"/>
            <a:ext cx="312738" cy="374650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Rectangle 8"/>
          <p:cNvSpPr>
            <a:spLocks noChangeAspect="1" noChangeArrowheads="1"/>
          </p:cNvSpPr>
          <p:nvPr/>
        </p:nvSpPr>
        <p:spPr bwMode="auto">
          <a:xfrm>
            <a:off x="3956050" y="2660650"/>
            <a:ext cx="1184275" cy="9969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6629" name="Group 3"/>
          <p:cNvGrpSpPr>
            <a:grpSpLocks/>
          </p:cNvGrpSpPr>
          <p:nvPr/>
        </p:nvGrpSpPr>
        <p:grpSpPr bwMode="auto">
          <a:xfrm>
            <a:off x="4494213" y="3586163"/>
            <a:ext cx="501650" cy="496887"/>
            <a:chOff x="1728" y="2400"/>
            <a:chExt cx="433" cy="528"/>
          </a:xfrm>
        </p:grpSpPr>
        <p:sp>
          <p:nvSpPr>
            <p:cNvPr id="26742" name="Rectangle 4"/>
            <p:cNvSpPr>
              <a:spLocks noChangeArrowheads="1"/>
            </p:cNvSpPr>
            <p:nvPr/>
          </p:nvSpPr>
          <p:spPr bwMode="auto">
            <a:xfrm>
              <a:off x="1728" y="2400"/>
              <a:ext cx="433" cy="52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43" name="Line 5"/>
            <p:cNvSpPr>
              <a:spLocks noChangeShapeType="1"/>
            </p:cNvSpPr>
            <p:nvPr/>
          </p:nvSpPr>
          <p:spPr bwMode="auto">
            <a:xfrm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44" name="Line 6"/>
            <p:cNvSpPr>
              <a:spLocks noChangeShapeType="1"/>
            </p:cNvSpPr>
            <p:nvPr/>
          </p:nvSpPr>
          <p:spPr bwMode="auto">
            <a:xfrm flipH="1"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45" name="Line 7"/>
            <p:cNvSpPr>
              <a:spLocks noChangeShapeType="1"/>
            </p:cNvSpPr>
            <p:nvPr/>
          </p:nvSpPr>
          <p:spPr bwMode="auto">
            <a:xfrm>
              <a:off x="2160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46" name="Line 8"/>
            <p:cNvSpPr>
              <a:spLocks noChangeShapeType="1"/>
            </p:cNvSpPr>
            <p:nvPr/>
          </p:nvSpPr>
          <p:spPr bwMode="auto">
            <a:xfrm>
              <a:off x="1728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47" name="Line 9"/>
            <p:cNvSpPr>
              <a:spLocks noChangeShapeType="1"/>
            </p:cNvSpPr>
            <p:nvPr/>
          </p:nvSpPr>
          <p:spPr bwMode="auto">
            <a:xfrm flipH="1" flipV="1">
              <a:off x="1728" y="2400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48" name="Line 10"/>
            <p:cNvSpPr>
              <a:spLocks noChangeShapeType="1"/>
            </p:cNvSpPr>
            <p:nvPr/>
          </p:nvSpPr>
          <p:spPr bwMode="auto">
            <a:xfrm flipH="1" flipV="1">
              <a:off x="1728" y="2928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4494213" y="5167313"/>
            <a:ext cx="501650" cy="496887"/>
            <a:chOff x="1728" y="2400"/>
            <a:chExt cx="433" cy="528"/>
          </a:xfrm>
        </p:grpSpPr>
        <p:sp>
          <p:nvSpPr>
            <p:cNvPr id="26735" name="Rectangle 12"/>
            <p:cNvSpPr>
              <a:spLocks noChangeArrowheads="1"/>
            </p:cNvSpPr>
            <p:nvPr/>
          </p:nvSpPr>
          <p:spPr bwMode="auto">
            <a:xfrm>
              <a:off x="1728" y="2400"/>
              <a:ext cx="433" cy="52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36" name="Line 13"/>
            <p:cNvSpPr>
              <a:spLocks noChangeShapeType="1"/>
            </p:cNvSpPr>
            <p:nvPr/>
          </p:nvSpPr>
          <p:spPr bwMode="auto">
            <a:xfrm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7" name="Line 14"/>
            <p:cNvSpPr>
              <a:spLocks noChangeShapeType="1"/>
            </p:cNvSpPr>
            <p:nvPr/>
          </p:nvSpPr>
          <p:spPr bwMode="auto">
            <a:xfrm flipH="1"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8" name="Line 15"/>
            <p:cNvSpPr>
              <a:spLocks noChangeShapeType="1"/>
            </p:cNvSpPr>
            <p:nvPr/>
          </p:nvSpPr>
          <p:spPr bwMode="auto">
            <a:xfrm>
              <a:off x="2160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9" name="Line 16"/>
            <p:cNvSpPr>
              <a:spLocks noChangeShapeType="1"/>
            </p:cNvSpPr>
            <p:nvPr/>
          </p:nvSpPr>
          <p:spPr bwMode="auto">
            <a:xfrm>
              <a:off x="1728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40" name="Line 17"/>
            <p:cNvSpPr>
              <a:spLocks noChangeShapeType="1"/>
            </p:cNvSpPr>
            <p:nvPr/>
          </p:nvSpPr>
          <p:spPr bwMode="auto">
            <a:xfrm flipH="1" flipV="1">
              <a:off x="1728" y="2400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41" name="Line 18"/>
            <p:cNvSpPr>
              <a:spLocks noChangeShapeType="1"/>
            </p:cNvSpPr>
            <p:nvPr/>
          </p:nvSpPr>
          <p:spPr bwMode="auto">
            <a:xfrm flipH="1" flipV="1">
              <a:off x="1728" y="2928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31" name="Group 19"/>
          <p:cNvGrpSpPr>
            <a:grpSpLocks/>
          </p:cNvGrpSpPr>
          <p:nvPr/>
        </p:nvGrpSpPr>
        <p:grpSpPr bwMode="auto">
          <a:xfrm>
            <a:off x="5884863" y="3586163"/>
            <a:ext cx="503237" cy="496887"/>
            <a:chOff x="1728" y="2400"/>
            <a:chExt cx="433" cy="528"/>
          </a:xfrm>
        </p:grpSpPr>
        <p:sp>
          <p:nvSpPr>
            <p:cNvPr id="26728" name="Rectangle 20"/>
            <p:cNvSpPr>
              <a:spLocks noChangeArrowheads="1"/>
            </p:cNvSpPr>
            <p:nvPr/>
          </p:nvSpPr>
          <p:spPr bwMode="auto">
            <a:xfrm>
              <a:off x="1728" y="2400"/>
              <a:ext cx="433" cy="52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29" name="Line 21"/>
            <p:cNvSpPr>
              <a:spLocks noChangeShapeType="1"/>
            </p:cNvSpPr>
            <p:nvPr/>
          </p:nvSpPr>
          <p:spPr bwMode="auto">
            <a:xfrm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0" name="Line 22"/>
            <p:cNvSpPr>
              <a:spLocks noChangeShapeType="1"/>
            </p:cNvSpPr>
            <p:nvPr/>
          </p:nvSpPr>
          <p:spPr bwMode="auto">
            <a:xfrm flipH="1"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1" name="Line 23"/>
            <p:cNvSpPr>
              <a:spLocks noChangeShapeType="1"/>
            </p:cNvSpPr>
            <p:nvPr/>
          </p:nvSpPr>
          <p:spPr bwMode="auto">
            <a:xfrm>
              <a:off x="2160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2" name="Line 24"/>
            <p:cNvSpPr>
              <a:spLocks noChangeShapeType="1"/>
            </p:cNvSpPr>
            <p:nvPr/>
          </p:nvSpPr>
          <p:spPr bwMode="auto">
            <a:xfrm>
              <a:off x="1728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3" name="Line 25"/>
            <p:cNvSpPr>
              <a:spLocks noChangeShapeType="1"/>
            </p:cNvSpPr>
            <p:nvPr/>
          </p:nvSpPr>
          <p:spPr bwMode="auto">
            <a:xfrm flipH="1" flipV="1">
              <a:off x="1728" y="2400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4" name="Line 26"/>
            <p:cNvSpPr>
              <a:spLocks noChangeShapeType="1"/>
            </p:cNvSpPr>
            <p:nvPr/>
          </p:nvSpPr>
          <p:spPr bwMode="auto">
            <a:xfrm flipH="1" flipV="1">
              <a:off x="1728" y="2928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32" name="Group 27"/>
          <p:cNvGrpSpPr>
            <a:grpSpLocks/>
          </p:cNvGrpSpPr>
          <p:nvPr/>
        </p:nvGrpSpPr>
        <p:grpSpPr bwMode="auto">
          <a:xfrm>
            <a:off x="5884863" y="5167313"/>
            <a:ext cx="503237" cy="496887"/>
            <a:chOff x="1728" y="2400"/>
            <a:chExt cx="433" cy="528"/>
          </a:xfrm>
        </p:grpSpPr>
        <p:sp>
          <p:nvSpPr>
            <p:cNvPr id="26721" name="Rectangle 28"/>
            <p:cNvSpPr>
              <a:spLocks noChangeArrowheads="1"/>
            </p:cNvSpPr>
            <p:nvPr/>
          </p:nvSpPr>
          <p:spPr bwMode="auto">
            <a:xfrm>
              <a:off x="1728" y="2400"/>
              <a:ext cx="433" cy="52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22" name="Line 29"/>
            <p:cNvSpPr>
              <a:spLocks noChangeShapeType="1"/>
            </p:cNvSpPr>
            <p:nvPr/>
          </p:nvSpPr>
          <p:spPr bwMode="auto">
            <a:xfrm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3" name="Line 30"/>
            <p:cNvSpPr>
              <a:spLocks noChangeShapeType="1"/>
            </p:cNvSpPr>
            <p:nvPr/>
          </p:nvSpPr>
          <p:spPr bwMode="auto">
            <a:xfrm flipH="1"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4" name="Line 31"/>
            <p:cNvSpPr>
              <a:spLocks noChangeShapeType="1"/>
            </p:cNvSpPr>
            <p:nvPr/>
          </p:nvSpPr>
          <p:spPr bwMode="auto">
            <a:xfrm>
              <a:off x="2160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5" name="Line 32"/>
            <p:cNvSpPr>
              <a:spLocks noChangeShapeType="1"/>
            </p:cNvSpPr>
            <p:nvPr/>
          </p:nvSpPr>
          <p:spPr bwMode="auto">
            <a:xfrm>
              <a:off x="1728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6" name="Line 33"/>
            <p:cNvSpPr>
              <a:spLocks noChangeShapeType="1"/>
            </p:cNvSpPr>
            <p:nvPr/>
          </p:nvSpPr>
          <p:spPr bwMode="auto">
            <a:xfrm flipH="1" flipV="1">
              <a:off x="1728" y="2400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7" name="Line 34"/>
            <p:cNvSpPr>
              <a:spLocks noChangeShapeType="1"/>
            </p:cNvSpPr>
            <p:nvPr/>
          </p:nvSpPr>
          <p:spPr bwMode="auto">
            <a:xfrm flipH="1" flipV="1">
              <a:off x="1728" y="2928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3" name="Rectangle 35"/>
          <p:cNvSpPr>
            <a:spLocks noChangeArrowheads="1"/>
          </p:cNvSpPr>
          <p:nvPr/>
        </p:nvSpPr>
        <p:spPr bwMode="auto">
          <a:xfrm>
            <a:off x="4605338" y="4464050"/>
            <a:ext cx="501650" cy="90488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34" name="Rectangle 36"/>
          <p:cNvSpPr>
            <a:spLocks noChangeArrowheads="1"/>
          </p:cNvSpPr>
          <p:nvPr/>
        </p:nvSpPr>
        <p:spPr bwMode="auto">
          <a:xfrm>
            <a:off x="4605338" y="4779963"/>
            <a:ext cx="501650" cy="90487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35" name="Rectangle 37"/>
          <p:cNvSpPr>
            <a:spLocks noChangeArrowheads="1"/>
          </p:cNvSpPr>
          <p:nvPr/>
        </p:nvSpPr>
        <p:spPr bwMode="auto">
          <a:xfrm>
            <a:off x="5773738" y="4464050"/>
            <a:ext cx="501650" cy="90488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36" name="Rectangle 38"/>
          <p:cNvSpPr>
            <a:spLocks noChangeArrowheads="1"/>
          </p:cNvSpPr>
          <p:nvPr/>
        </p:nvSpPr>
        <p:spPr bwMode="auto">
          <a:xfrm>
            <a:off x="5773738" y="4779963"/>
            <a:ext cx="501650" cy="90487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grpSp>
        <p:nvGrpSpPr>
          <p:cNvPr id="26637" name="Group 39"/>
          <p:cNvGrpSpPr>
            <a:grpSpLocks/>
          </p:cNvGrpSpPr>
          <p:nvPr/>
        </p:nvGrpSpPr>
        <p:grpSpPr bwMode="auto">
          <a:xfrm>
            <a:off x="3517900" y="4689475"/>
            <a:ext cx="3838575" cy="2168525"/>
            <a:chOff x="504" y="2421"/>
            <a:chExt cx="3312" cy="2304"/>
          </a:xfrm>
        </p:grpSpPr>
        <p:sp>
          <p:nvSpPr>
            <p:cNvPr id="26718" name="Oval 40"/>
            <p:cNvSpPr>
              <a:spLocks noChangeArrowheads="1"/>
            </p:cNvSpPr>
            <p:nvPr/>
          </p:nvSpPr>
          <p:spPr bwMode="auto">
            <a:xfrm>
              <a:off x="864" y="2481"/>
              <a:ext cx="2592" cy="134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9" name="Oval 41"/>
            <p:cNvSpPr>
              <a:spLocks noChangeArrowheads="1"/>
            </p:cNvSpPr>
            <p:nvPr/>
          </p:nvSpPr>
          <p:spPr bwMode="auto">
            <a:xfrm>
              <a:off x="720" y="2451"/>
              <a:ext cx="2880" cy="1728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20" name="Oval 42"/>
            <p:cNvSpPr>
              <a:spLocks noChangeArrowheads="1"/>
            </p:cNvSpPr>
            <p:nvPr/>
          </p:nvSpPr>
          <p:spPr bwMode="auto">
            <a:xfrm>
              <a:off x="504" y="2421"/>
              <a:ext cx="3312" cy="230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</p:grpSp>
      <p:sp>
        <p:nvSpPr>
          <p:cNvPr id="26638" name="Oval 43"/>
          <p:cNvSpPr>
            <a:spLocks noChangeArrowheads="1"/>
          </p:cNvSpPr>
          <p:nvPr/>
        </p:nvSpPr>
        <p:spPr bwMode="auto">
          <a:xfrm flipV="1">
            <a:off x="3933825" y="3332163"/>
            <a:ext cx="3005138" cy="1263650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39" name="Oval 44"/>
          <p:cNvSpPr>
            <a:spLocks noChangeArrowheads="1"/>
          </p:cNvSpPr>
          <p:nvPr/>
        </p:nvSpPr>
        <p:spPr bwMode="auto">
          <a:xfrm flipV="1">
            <a:off x="3767138" y="2998788"/>
            <a:ext cx="3338512" cy="1625600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40" name="Oval 45"/>
          <p:cNvSpPr>
            <a:spLocks noChangeArrowheads="1"/>
          </p:cNvSpPr>
          <p:nvPr/>
        </p:nvSpPr>
        <p:spPr bwMode="auto">
          <a:xfrm flipV="1">
            <a:off x="3517900" y="2484438"/>
            <a:ext cx="3838575" cy="2168525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41" name="Rectangle 46" descr="Dark downward diagonal"/>
          <p:cNvSpPr>
            <a:spLocks noChangeArrowheads="1"/>
          </p:cNvSpPr>
          <p:nvPr/>
        </p:nvSpPr>
        <p:spPr bwMode="auto">
          <a:xfrm>
            <a:off x="7762875" y="4508500"/>
            <a:ext cx="69850" cy="296863"/>
          </a:xfrm>
          <a:prstGeom prst="rect">
            <a:avLst/>
          </a:prstGeom>
          <a:pattFill prst="dkDnDiag">
            <a:fgClr>
              <a:schemeClr val="accent2"/>
            </a:fgClr>
            <a:bgClr>
              <a:srgbClr val="FFFFFF"/>
            </a:bgClr>
          </a:patt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grpSp>
        <p:nvGrpSpPr>
          <p:cNvPr id="26642" name="Group 47"/>
          <p:cNvGrpSpPr>
            <a:grpSpLocks/>
          </p:cNvGrpSpPr>
          <p:nvPr/>
        </p:nvGrpSpPr>
        <p:grpSpPr bwMode="auto">
          <a:xfrm>
            <a:off x="5383213" y="4600575"/>
            <a:ext cx="114300" cy="136525"/>
            <a:chOff x="2016" y="3106"/>
            <a:chExt cx="470" cy="254"/>
          </a:xfrm>
        </p:grpSpPr>
        <p:sp>
          <p:nvSpPr>
            <p:cNvPr id="26698" name="Oval 48"/>
            <p:cNvSpPr>
              <a:spLocks noChangeArrowheads="1"/>
            </p:cNvSpPr>
            <p:nvPr/>
          </p:nvSpPr>
          <p:spPr bwMode="auto">
            <a:xfrm>
              <a:off x="2064" y="3264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699" name="Oval 49"/>
            <p:cNvSpPr>
              <a:spLocks noChangeArrowheads="1"/>
            </p:cNvSpPr>
            <p:nvPr/>
          </p:nvSpPr>
          <p:spPr bwMode="auto">
            <a:xfrm>
              <a:off x="2178" y="3238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0" name="Oval 50"/>
            <p:cNvSpPr>
              <a:spLocks noChangeArrowheads="1"/>
            </p:cNvSpPr>
            <p:nvPr/>
          </p:nvSpPr>
          <p:spPr bwMode="auto">
            <a:xfrm>
              <a:off x="2376" y="3286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1" name="Oval 51"/>
            <p:cNvSpPr>
              <a:spLocks noChangeArrowheads="1"/>
            </p:cNvSpPr>
            <p:nvPr/>
          </p:nvSpPr>
          <p:spPr bwMode="auto">
            <a:xfrm>
              <a:off x="2304" y="331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2" name="Oval 52"/>
            <p:cNvSpPr>
              <a:spLocks noChangeArrowheads="1"/>
            </p:cNvSpPr>
            <p:nvPr/>
          </p:nvSpPr>
          <p:spPr bwMode="auto">
            <a:xfrm>
              <a:off x="2366" y="3220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3" name="Oval 53"/>
            <p:cNvSpPr>
              <a:spLocks noChangeArrowheads="1"/>
            </p:cNvSpPr>
            <p:nvPr/>
          </p:nvSpPr>
          <p:spPr bwMode="auto">
            <a:xfrm>
              <a:off x="2286" y="319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4" name="Oval 54"/>
            <p:cNvSpPr>
              <a:spLocks noChangeArrowheads="1"/>
            </p:cNvSpPr>
            <p:nvPr/>
          </p:nvSpPr>
          <p:spPr bwMode="auto">
            <a:xfrm>
              <a:off x="2082" y="3194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5" name="Oval 55"/>
            <p:cNvSpPr>
              <a:spLocks noChangeArrowheads="1"/>
            </p:cNvSpPr>
            <p:nvPr/>
          </p:nvSpPr>
          <p:spPr bwMode="auto">
            <a:xfrm>
              <a:off x="2124" y="3270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6" name="Oval 56"/>
            <p:cNvSpPr>
              <a:spLocks noChangeArrowheads="1"/>
            </p:cNvSpPr>
            <p:nvPr/>
          </p:nvSpPr>
          <p:spPr bwMode="auto">
            <a:xfrm>
              <a:off x="2208" y="331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7" name="Oval 57"/>
            <p:cNvSpPr>
              <a:spLocks noChangeArrowheads="1"/>
            </p:cNvSpPr>
            <p:nvPr/>
          </p:nvSpPr>
          <p:spPr bwMode="auto">
            <a:xfrm>
              <a:off x="2352" y="3168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8" name="Oval 58"/>
            <p:cNvSpPr>
              <a:spLocks noChangeArrowheads="1"/>
            </p:cNvSpPr>
            <p:nvPr/>
          </p:nvSpPr>
          <p:spPr bwMode="auto">
            <a:xfrm>
              <a:off x="2290" y="326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09" name="Oval 59"/>
            <p:cNvSpPr>
              <a:spLocks noChangeArrowheads="1"/>
            </p:cNvSpPr>
            <p:nvPr/>
          </p:nvSpPr>
          <p:spPr bwMode="auto">
            <a:xfrm>
              <a:off x="2160" y="3168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0" name="Oval 60"/>
            <p:cNvSpPr>
              <a:spLocks noChangeArrowheads="1"/>
            </p:cNvSpPr>
            <p:nvPr/>
          </p:nvSpPr>
          <p:spPr bwMode="auto">
            <a:xfrm>
              <a:off x="2382" y="3288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1" name="Oval 61"/>
            <p:cNvSpPr>
              <a:spLocks noChangeArrowheads="1"/>
            </p:cNvSpPr>
            <p:nvPr/>
          </p:nvSpPr>
          <p:spPr bwMode="auto">
            <a:xfrm>
              <a:off x="2142" y="331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2" name="Oval 62"/>
            <p:cNvSpPr>
              <a:spLocks noChangeArrowheads="1"/>
            </p:cNvSpPr>
            <p:nvPr/>
          </p:nvSpPr>
          <p:spPr bwMode="auto">
            <a:xfrm>
              <a:off x="2234" y="3206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3" name="Oval 63"/>
            <p:cNvSpPr>
              <a:spLocks noChangeArrowheads="1"/>
            </p:cNvSpPr>
            <p:nvPr/>
          </p:nvSpPr>
          <p:spPr bwMode="auto">
            <a:xfrm>
              <a:off x="2414" y="319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4" name="Oval 64"/>
            <p:cNvSpPr>
              <a:spLocks noChangeArrowheads="1"/>
            </p:cNvSpPr>
            <p:nvPr/>
          </p:nvSpPr>
          <p:spPr bwMode="auto">
            <a:xfrm>
              <a:off x="2438" y="3126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5" name="Oval 65"/>
            <p:cNvSpPr>
              <a:spLocks noChangeArrowheads="1"/>
            </p:cNvSpPr>
            <p:nvPr/>
          </p:nvSpPr>
          <p:spPr bwMode="auto">
            <a:xfrm>
              <a:off x="2016" y="312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6" name="Oval 66"/>
            <p:cNvSpPr>
              <a:spLocks noChangeArrowheads="1"/>
            </p:cNvSpPr>
            <p:nvPr/>
          </p:nvSpPr>
          <p:spPr bwMode="auto">
            <a:xfrm>
              <a:off x="2184" y="3116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  <p:sp>
          <p:nvSpPr>
            <p:cNvPr id="26717" name="Oval 67"/>
            <p:cNvSpPr>
              <a:spLocks noChangeArrowheads="1"/>
            </p:cNvSpPr>
            <p:nvPr/>
          </p:nvSpPr>
          <p:spPr bwMode="auto">
            <a:xfrm>
              <a:off x="2314" y="3106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u="sng">
                <a:latin typeface="Calibri" pitchFamily="34" charset="0"/>
              </a:endParaRPr>
            </a:p>
          </p:txBody>
        </p:sp>
      </p:grpSp>
      <p:sp>
        <p:nvSpPr>
          <p:cNvPr id="26643" name="Line 68"/>
          <p:cNvSpPr>
            <a:spLocks noChangeShapeType="1"/>
          </p:cNvSpPr>
          <p:nvPr/>
        </p:nvSpPr>
        <p:spPr bwMode="auto">
          <a:xfrm>
            <a:off x="3646488" y="4645025"/>
            <a:ext cx="444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70"/>
          <p:cNvSpPr>
            <a:spLocks noChangeShapeType="1"/>
          </p:cNvSpPr>
          <p:nvPr/>
        </p:nvSpPr>
        <p:spPr bwMode="auto">
          <a:xfrm>
            <a:off x="6664325" y="4562475"/>
            <a:ext cx="444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Rectangle 71"/>
          <p:cNvSpPr>
            <a:spLocks noChangeArrowheads="1"/>
          </p:cNvSpPr>
          <p:nvPr/>
        </p:nvSpPr>
        <p:spPr bwMode="auto">
          <a:xfrm>
            <a:off x="5162550" y="4464050"/>
            <a:ext cx="555625" cy="90488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46" name="Rectangle 72"/>
          <p:cNvSpPr>
            <a:spLocks noChangeArrowheads="1"/>
          </p:cNvSpPr>
          <p:nvPr/>
        </p:nvSpPr>
        <p:spPr bwMode="auto">
          <a:xfrm>
            <a:off x="5148263" y="4779963"/>
            <a:ext cx="555625" cy="90487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grpSp>
        <p:nvGrpSpPr>
          <p:cNvPr id="26647" name="Group 73"/>
          <p:cNvGrpSpPr>
            <a:grpSpLocks/>
          </p:cNvGrpSpPr>
          <p:nvPr/>
        </p:nvGrpSpPr>
        <p:grpSpPr bwMode="auto">
          <a:xfrm>
            <a:off x="5481638" y="4554538"/>
            <a:ext cx="2284412" cy="225425"/>
            <a:chOff x="2304" y="2304"/>
            <a:chExt cx="1778" cy="192"/>
          </a:xfrm>
        </p:grpSpPr>
        <p:sp>
          <p:nvSpPr>
            <p:cNvPr id="26696" name="Arc 74"/>
            <p:cNvSpPr>
              <a:spLocks/>
            </p:cNvSpPr>
            <p:nvPr/>
          </p:nvSpPr>
          <p:spPr bwMode="auto">
            <a:xfrm flipV="1">
              <a:off x="2304" y="2304"/>
              <a:ext cx="1778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26697" name="Arc 75"/>
            <p:cNvSpPr>
              <a:spLocks/>
            </p:cNvSpPr>
            <p:nvPr/>
          </p:nvSpPr>
          <p:spPr bwMode="auto">
            <a:xfrm>
              <a:off x="2304" y="2400"/>
              <a:ext cx="1778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48" name="Freeform 76"/>
          <p:cNvSpPr>
            <a:spLocks noChangeAspect="1"/>
          </p:cNvSpPr>
          <p:nvPr/>
        </p:nvSpPr>
        <p:spPr bwMode="auto">
          <a:xfrm rot="-5241123">
            <a:off x="5010945" y="4034631"/>
            <a:ext cx="1065212" cy="111125"/>
          </a:xfrm>
          <a:custGeom>
            <a:avLst/>
            <a:gdLst>
              <a:gd name="T0" fmla="*/ 0 w 1680"/>
              <a:gd name="T1" fmla="*/ 2147483647 h 104"/>
              <a:gd name="T2" fmla="*/ 2147483647 w 1680"/>
              <a:gd name="T3" fmla="*/ 2147483647 h 104"/>
              <a:gd name="T4" fmla="*/ 2147483647 w 1680"/>
              <a:gd name="T5" fmla="*/ 2147483647 h 104"/>
              <a:gd name="T6" fmla="*/ 2147483647 w 1680"/>
              <a:gd name="T7" fmla="*/ 2147483647 h 104"/>
              <a:gd name="T8" fmla="*/ 2147483647 w 1680"/>
              <a:gd name="T9" fmla="*/ 2147483647 h 104"/>
              <a:gd name="T10" fmla="*/ 2147483647 w 1680"/>
              <a:gd name="T11" fmla="*/ 2147483647 h 104"/>
              <a:gd name="T12" fmla="*/ 2147483647 w 1680"/>
              <a:gd name="T13" fmla="*/ 2147483647 h 104"/>
              <a:gd name="T14" fmla="*/ 2147483647 w 1680"/>
              <a:gd name="T15" fmla="*/ 2147483647 h 104"/>
              <a:gd name="T16" fmla="*/ 2147483647 w 1680"/>
              <a:gd name="T17" fmla="*/ 2147483647 h 104"/>
              <a:gd name="T18" fmla="*/ 2147483647 w 1680"/>
              <a:gd name="T19" fmla="*/ 2147483647 h 104"/>
              <a:gd name="T20" fmla="*/ 2147483647 w 1680"/>
              <a:gd name="T21" fmla="*/ 2147483647 h 104"/>
              <a:gd name="T22" fmla="*/ 2147483647 w 1680"/>
              <a:gd name="T23" fmla="*/ 2147483647 h 104"/>
              <a:gd name="T24" fmla="*/ 2147483647 w 1680"/>
              <a:gd name="T25" fmla="*/ 2147483647 h 104"/>
              <a:gd name="T26" fmla="*/ 2147483647 w 1680"/>
              <a:gd name="T27" fmla="*/ 2147483647 h 104"/>
              <a:gd name="T28" fmla="*/ 2147483647 w 1680"/>
              <a:gd name="T29" fmla="*/ 2147483647 h 104"/>
              <a:gd name="T30" fmla="*/ 2147483647 w 1680"/>
              <a:gd name="T31" fmla="*/ 2147483647 h 104"/>
              <a:gd name="T32" fmla="*/ 2147483647 w 1680"/>
              <a:gd name="T33" fmla="*/ 2147483647 h 104"/>
              <a:gd name="T34" fmla="*/ 2147483647 w 1680"/>
              <a:gd name="T35" fmla="*/ 2147483647 h 104"/>
              <a:gd name="T36" fmla="*/ 2147483647 w 1680"/>
              <a:gd name="T37" fmla="*/ 2147483647 h 1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0"/>
              <a:gd name="T58" fmla="*/ 0 h 104"/>
              <a:gd name="T59" fmla="*/ 1680 w 1680"/>
              <a:gd name="T60" fmla="*/ 104 h 1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0" h="104">
                <a:moveTo>
                  <a:pt x="0" y="8"/>
                </a:moveTo>
                <a:cubicBezTo>
                  <a:pt x="32" y="56"/>
                  <a:pt x="64" y="104"/>
                  <a:pt x="96" y="104"/>
                </a:cubicBezTo>
                <a:cubicBezTo>
                  <a:pt x="128" y="104"/>
                  <a:pt x="160" y="8"/>
                  <a:pt x="192" y="8"/>
                </a:cubicBezTo>
                <a:cubicBezTo>
                  <a:pt x="224" y="8"/>
                  <a:pt x="256" y="104"/>
                  <a:pt x="288" y="104"/>
                </a:cubicBezTo>
                <a:cubicBezTo>
                  <a:pt x="320" y="104"/>
                  <a:pt x="352" y="8"/>
                  <a:pt x="384" y="8"/>
                </a:cubicBezTo>
                <a:cubicBezTo>
                  <a:pt x="416" y="8"/>
                  <a:pt x="448" y="104"/>
                  <a:pt x="480" y="104"/>
                </a:cubicBezTo>
                <a:cubicBezTo>
                  <a:pt x="512" y="104"/>
                  <a:pt x="544" y="8"/>
                  <a:pt x="576" y="8"/>
                </a:cubicBezTo>
                <a:cubicBezTo>
                  <a:pt x="608" y="8"/>
                  <a:pt x="640" y="104"/>
                  <a:pt x="672" y="104"/>
                </a:cubicBezTo>
                <a:cubicBezTo>
                  <a:pt x="704" y="104"/>
                  <a:pt x="736" y="8"/>
                  <a:pt x="768" y="8"/>
                </a:cubicBezTo>
                <a:cubicBezTo>
                  <a:pt x="800" y="8"/>
                  <a:pt x="832" y="104"/>
                  <a:pt x="864" y="104"/>
                </a:cubicBezTo>
                <a:cubicBezTo>
                  <a:pt x="896" y="104"/>
                  <a:pt x="928" y="8"/>
                  <a:pt x="960" y="8"/>
                </a:cubicBezTo>
                <a:cubicBezTo>
                  <a:pt x="992" y="8"/>
                  <a:pt x="1024" y="104"/>
                  <a:pt x="1056" y="104"/>
                </a:cubicBezTo>
                <a:cubicBezTo>
                  <a:pt x="1088" y="104"/>
                  <a:pt x="1120" y="8"/>
                  <a:pt x="1152" y="8"/>
                </a:cubicBezTo>
                <a:cubicBezTo>
                  <a:pt x="1184" y="8"/>
                  <a:pt x="1216" y="104"/>
                  <a:pt x="1248" y="104"/>
                </a:cubicBezTo>
                <a:cubicBezTo>
                  <a:pt x="1280" y="104"/>
                  <a:pt x="1320" y="16"/>
                  <a:pt x="1344" y="8"/>
                </a:cubicBezTo>
                <a:cubicBezTo>
                  <a:pt x="1368" y="0"/>
                  <a:pt x="1368" y="48"/>
                  <a:pt x="1392" y="56"/>
                </a:cubicBezTo>
                <a:cubicBezTo>
                  <a:pt x="1416" y="64"/>
                  <a:pt x="1464" y="56"/>
                  <a:pt x="1488" y="56"/>
                </a:cubicBezTo>
                <a:cubicBezTo>
                  <a:pt x="1512" y="56"/>
                  <a:pt x="1504" y="56"/>
                  <a:pt x="1536" y="56"/>
                </a:cubicBezTo>
                <a:cubicBezTo>
                  <a:pt x="1568" y="56"/>
                  <a:pt x="1624" y="56"/>
                  <a:pt x="1680" y="56"/>
                </a:cubicBezTo>
              </a:path>
            </a:pathLst>
          </a:custGeom>
          <a:noFill/>
          <a:ln w="28575">
            <a:solidFill>
              <a:srgbClr val="FF9933"/>
            </a:solidFill>
            <a:round/>
            <a:headEnd/>
            <a:tailEnd type="stealth" w="med" len="med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6649" name="Text Box 77"/>
          <p:cNvSpPr txBox="1">
            <a:spLocks noChangeAspect="1" noChangeArrowheads="1"/>
          </p:cNvSpPr>
          <p:nvPr/>
        </p:nvSpPr>
        <p:spPr bwMode="auto">
          <a:xfrm rot="-147854">
            <a:off x="5203825" y="3560763"/>
            <a:ext cx="149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>
              <a:spcBef>
                <a:spcPct val="50000"/>
              </a:spcBef>
            </a:pPr>
            <a:r>
              <a:rPr lang="de-DE" sz="3200" b="1">
                <a:solidFill>
                  <a:srgbClr val="FF9933"/>
                </a:solidFill>
                <a:latin typeface="Comic Sans MS" pitchFamily="66" charset="0"/>
                <a:sym typeface="Symbol" pitchFamily="18" charset="2"/>
              </a:rPr>
              <a:t></a:t>
            </a:r>
            <a:endParaRPr lang="de-DE" sz="2000">
              <a:latin typeface="Comic Sans MS" pitchFamily="66" charset="0"/>
            </a:endParaRPr>
          </a:p>
        </p:txBody>
      </p:sp>
      <p:grpSp>
        <p:nvGrpSpPr>
          <p:cNvPr id="26650" name="Group 78"/>
          <p:cNvGrpSpPr>
            <a:grpSpLocks noChangeAspect="1"/>
          </p:cNvGrpSpPr>
          <p:nvPr/>
        </p:nvGrpSpPr>
        <p:grpSpPr bwMode="auto">
          <a:xfrm rot="5916011">
            <a:off x="5067300" y="4992688"/>
            <a:ext cx="1196975" cy="590550"/>
            <a:chOff x="2937" y="508"/>
            <a:chExt cx="1227" cy="420"/>
          </a:xfrm>
        </p:grpSpPr>
        <p:sp>
          <p:nvSpPr>
            <p:cNvPr id="26694" name="Freeform 79"/>
            <p:cNvSpPr>
              <a:spLocks noChangeAspect="1"/>
            </p:cNvSpPr>
            <p:nvPr/>
          </p:nvSpPr>
          <p:spPr bwMode="auto">
            <a:xfrm rot="-709341">
              <a:off x="2937" y="849"/>
              <a:ext cx="1093" cy="79"/>
            </a:xfrm>
            <a:custGeom>
              <a:avLst/>
              <a:gdLst>
                <a:gd name="T0" fmla="*/ 0 w 1680"/>
                <a:gd name="T1" fmla="*/ 2 h 104"/>
                <a:gd name="T2" fmla="*/ 1 w 1680"/>
                <a:gd name="T3" fmla="*/ 5 h 104"/>
                <a:gd name="T4" fmla="*/ 2 w 1680"/>
                <a:gd name="T5" fmla="*/ 2 h 104"/>
                <a:gd name="T6" fmla="*/ 3 w 1680"/>
                <a:gd name="T7" fmla="*/ 5 h 104"/>
                <a:gd name="T8" fmla="*/ 3 w 1680"/>
                <a:gd name="T9" fmla="*/ 2 h 104"/>
                <a:gd name="T10" fmla="*/ 5 w 1680"/>
                <a:gd name="T11" fmla="*/ 5 h 104"/>
                <a:gd name="T12" fmla="*/ 5 w 1680"/>
                <a:gd name="T13" fmla="*/ 2 h 104"/>
                <a:gd name="T14" fmla="*/ 6 w 1680"/>
                <a:gd name="T15" fmla="*/ 5 h 104"/>
                <a:gd name="T16" fmla="*/ 7 w 1680"/>
                <a:gd name="T17" fmla="*/ 2 h 104"/>
                <a:gd name="T18" fmla="*/ 8 w 1680"/>
                <a:gd name="T19" fmla="*/ 5 h 104"/>
                <a:gd name="T20" fmla="*/ 8 w 1680"/>
                <a:gd name="T21" fmla="*/ 2 h 104"/>
                <a:gd name="T22" fmla="*/ 9 w 1680"/>
                <a:gd name="T23" fmla="*/ 5 h 104"/>
                <a:gd name="T24" fmla="*/ 10 w 1680"/>
                <a:gd name="T25" fmla="*/ 2 h 104"/>
                <a:gd name="T26" fmla="*/ 11 w 1680"/>
                <a:gd name="T27" fmla="*/ 5 h 104"/>
                <a:gd name="T28" fmla="*/ 12 w 1680"/>
                <a:gd name="T29" fmla="*/ 2 h 104"/>
                <a:gd name="T30" fmla="*/ 12 w 1680"/>
                <a:gd name="T31" fmla="*/ 3 h 104"/>
                <a:gd name="T32" fmla="*/ 13 w 1680"/>
                <a:gd name="T33" fmla="*/ 3 h 104"/>
                <a:gd name="T34" fmla="*/ 14 w 1680"/>
                <a:gd name="T35" fmla="*/ 3 h 104"/>
                <a:gd name="T36" fmla="*/ 15 w 1680"/>
                <a:gd name="T37" fmla="*/ 3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0"/>
                <a:gd name="T58" fmla="*/ 0 h 104"/>
                <a:gd name="T59" fmla="*/ 1680 w 1680"/>
                <a:gd name="T60" fmla="*/ 104 h 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0" h="104">
                  <a:moveTo>
                    <a:pt x="0" y="8"/>
                  </a:moveTo>
                  <a:cubicBezTo>
                    <a:pt x="32" y="56"/>
                    <a:pt x="64" y="104"/>
                    <a:pt x="96" y="104"/>
                  </a:cubicBezTo>
                  <a:cubicBezTo>
                    <a:pt x="128" y="104"/>
                    <a:pt x="160" y="8"/>
                    <a:pt x="192" y="8"/>
                  </a:cubicBezTo>
                  <a:cubicBezTo>
                    <a:pt x="224" y="8"/>
                    <a:pt x="256" y="104"/>
                    <a:pt x="288" y="104"/>
                  </a:cubicBezTo>
                  <a:cubicBezTo>
                    <a:pt x="320" y="104"/>
                    <a:pt x="352" y="8"/>
                    <a:pt x="384" y="8"/>
                  </a:cubicBezTo>
                  <a:cubicBezTo>
                    <a:pt x="416" y="8"/>
                    <a:pt x="448" y="104"/>
                    <a:pt x="480" y="104"/>
                  </a:cubicBezTo>
                  <a:cubicBezTo>
                    <a:pt x="512" y="104"/>
                    <a:pt x="544" y="8"/>
                    <a:pt x="576" y="8"/>
                  </a:cubicBezTo>
                  <a:cubicBezTo>
                    <a:pt x="608" y="8"/>
                    <a:pt x="640" y="104"/>
                    <a:pt x="672" y="104"/>
                  </a:cubicBezTo>
                  <a:cubicBezTo>
                    <a:pt x="704" y="104"/>
                    <a:pt x="736" y="8"/>
                    <a:pt x="768" y="8"/>
                  </a:cubicBezTo>
                  <a:cubicBezTo>
                    <a:pt x="800" y="8"/>
                    <a:pt x="832" y="104"/>
                    <a:pt x="864" y="104"/>
                  </a:cubicBezTo>
                  <a:cubicBezTo>
                    <a:pt x="896" y="104"/>
                    <a:pt x="928" y="8"/>
                    <a:pt x="960" y="8"/>
                  </a:cubicBezTo>
                  <a:cubicBezTo>
                    <a:pt x="992" y="8"/>
                    <a:pt x="1024" y="104"/>
                    <a:pt x="1056" y="104"/>
                  </a:cubicBezTo>
                  <a:cubicBezTo>
                    <a:pt x="1088" y="104"/>
                    <a:pt x="1120" y="8"/>
                    <a:pt x="1152" y="8"/>
                  </a:cubicBezTo>
                  <a:cubicBezTo>
                    <a:pt x="1184" y="8"/>
                    <a:pt x="1216" y="104"/>
                    <a:pt x="1248" y="104"/>
                  </a:cubicBezTo>
                  <a:cubicBezTo>
                    <a:pt x="1280" y="104"/>
                    <a:pt x="1320" y="16"/>
                    <a:pt x="1344" y="8"/>
                  </a:cubicBezTo>
                  <a:cubicBezTo>
                    <a:pt x="1368" y="0"/>
                    <a:pt x="1368" y="48"/>
                    <a:pt x="1392" y="56"/>
                  </a:cubicBezTo>
                  <a:cubicBezTo>
                    <a:pt x="1416" y="64"/>
                    <a:pt x="1464" y="56"/>
                    <a:pt x="1488" y="56"/>
                  </a:cubicBezTo>
                  <a:cubicBezTo>
                    <a:pt x="1512" y="56"/>
                    <a:pt x="1504" y="56"/>
                    <a:pt x="1536" y="56"/>
                  </a:cubicBezTo>
                  <a:cubicBezTo>
                    <a:pt x="1568" y="56"/>
                    <a:pt x="1624" y="56"/>
                    <a:pt x="1680" y="56"/>
                  </a:cubicBezTo>
                </a:path>
              </a:pathLst>
            </a:custGeom>
            <a:noFill/>
            <a:ln w="28575">
              <a:solidFill>
                <a:srgbClr val="FF9933"/>
              </a:solidFill>
              <a:round/>
              <a:headEnd/>
              <a:tailEnd type="stealth" w="med" len="med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26695" name="Text Box 80"/>
            <p:cNvSpPr txBox="1">
              <a:spLocks noChangeAspect="1" noChangeArrowheads="1"/>
            </p:cNvSpPr>
            <p:nvPr/>
          </p:nvSpPr>
          <p:spPr bwMode="auto">
            <a:xfrm rot="-709341">
              <a:off x="4039" y="508"/>
              <a:ext cx="12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endParaRPr lang="de-DE" sz="2000" u="sng">
                <a:latin typeface="Comic Sans MS" pitchFamily="66" charset="0"/>
              </a:endParaRPr>
            </a:p>
          </p:txBody>
        </p:sp>
      </p:grpSp>
      <p:sp>
        <p:nvSpPr>
          <p:cNvPr id="26651" name="Text Box 81"/>
          <p:cNvSpPr txBox="1">
            <a:spLocks noChangeAspect="1" noChangeArrowheads="1"/>
          </p:cNvSpPr>
          <p:nvPr/>
        </p:nvSpPr>
        <p:spPr bwMode="auto">
          <a:xfrm rot="-147854">
            <a:off x="7262813" y="4587875"/>
            <a:ext cx="149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>
              <a:spcBef>
                <a:spcPct val="50000"/>
              </a:spcBef>
            </a:pPr>
            <a:r>
              <a:rPr lang="de-DE" sz="3200" b="1">
                <a:solidFill>
                  <a:srgbClr val="FF3300"/>
                </a:solidFill>
                <a:latin typeface="Symbol" pitchFamily="18" charset="2"/>
                <a:sym typeface="Symbol" pitchFamily="18" charset="2"/>
              </a:rPr>
              <a:t>b</a:t>
            </a:r>
            <a:endParaRPr lang="de-DE" sz="3200" b="1" baseline="3000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26652" name="Rectangle 82"/>
          <p:cNvSpPr>
            <a:spLocks noChangeArrowheads="1"/>
          </p:cNvSpPr>
          <p:nvPr/>
        </p:nvSpPr>
        <p:spPr bwMode="auto">
          <a:xfrm>
            <a:off x="5203825" y="3470275"/>
            <a:ext cx="500063" cy="90488"/>
          </a:xfrm>
          <a:prstGeom prst="rect">
            <a:avLst/>
          </a:prstGeom>
          <a:solidFill>
            <a:srgbClr val="66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53" name="Rectangle 83"/>
          <p:cNvSpPr>
            <a:spLocks noChangeArrowheads="1"/>
          </p:cNvSpPr>
          <p:nvPr/>
        </p:nvSpPr>
        <p:spPr bwMode="auto">
          <a:xfrm>
            <a:off x="5203825" y="5729288"/>
            <a:ext cx="500063" cy="88900"/>
          </a:xfrm>
          <a:prstGeom prst="rect">
            <a:avLst/>
          </a:prstGeom>
          <a:solidFill>
            <a:srgbClr val="66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54" name="Rectangle 84" descr="Dark upward diagonal"/>
          <p:cNvSpPr>
            <a:spLocks noChangeArrowheads="1"/>
          </p:cNvSpPr>
          <p:nvPr/>
        </p:nvSpPr>
        <p:spPr bwMode="auto">
          <a:xfrm>
            <a:off x="7874000" y="4508500"/>
            <a:ext cx="69850" cy="296863"/>
          </a:xfrm>
          <a:prstGeom prst="rect">
            <a:avLst/>
          </a:prstGeom>
          <a:pattFill prst="dkUpDiag">
            <a:fgClr>
              <a:schemeClr val="accent2"/>
            </a:fgClr>
            <a:bgClr>
              <a:srgbClr val="FFFFFF"/>
            </a:bgClr>
          </a:patt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u="sng">
              <a:latin typeface="Calibri" pitchFamily="34" charset="0"/>
            </a:endParaRPr>
          </a:p>
        </p:txBody>
      </p:sp>
      <p:sp>
        <p:nvSpPr>
          <p:cNvPr id="26655" name="Rectangle 85"/>
          <p:cNvSpPr>
            <a:spLocks noChangeArrowheads="1"/>
          </p:cNvSpPr>
          <p:nvPr/>
        </p:nvSpPr>
        <p:spPr bwMode="auto">
          <a:xfrm>
            <a:off x="4889500" y="307022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X-ray detector</a:t>
            </a:r>
            <a:endParaRPr lang="en-US" b="1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6656" name="Rectangle 86"/>
          <p:cNvSpPr>
            <a:spLocks noChangeArrowheads="1"/>
          </p:cNvSpPr>
          <p:nvPr/>
        </p:nvSpPr>
        <p:spPr bwMode="auto">
          <a:xfrm>
            <a:off x="7677150" y="5678488"/>
            <a:ext cx="13985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Storage and </a:t>
            </a:r>
          </a:p>
          <a:p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detection</a:t>
            </a:r>
          </a:p>
          <a:p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Penning trap</a:t>
            </a:r>
            <a:endParaRPr lang="en-US" b="1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6657" name="Rectangle 87"/>
          <p:cNvSpPr>
            <a:spLocks noChangeArrowheads="1"/>
          </p:cNvSpPr>
          <p:nvPr/>
        </p:nvSpPr>
        <p:spPr bwMode="auto">
          <a:xfrm>
            <a:off x="6540500" y="3921125"/>
            <a:ext cx="1239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6 T magnet</a:t>
            </a:r>
            <a:endParaRPr lang="en-US" b="1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6658" name="Line 90"/>
          <p:cNvSpPr>
            <a:spLocks noChangeShapeType="1"/>
          </p:cNvSpPr>
          <p:nvPr/>
        </p:nvSpPr>
        <p:spPr bwMode="auto">
          <a:xfrm flipH="1" flipV="1">
            <a:off x="6483350" y="3830638"/>
            <a:ext cx="446088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9" name="Rectangle 91"/>
          <p:cNvSpPr>
            <a:spLocks noChangeArrowheads="1"/>
          </p:cNvSpPr>
          <p:nvPr/>
        </p:nvSpPr>
        <p:spPr bwMode="auto">
          <a:xfrm>
            <a:off x="6761163" y="5311775"/>
            <a:ext cx="165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Trap electrodes</a:t>
            </a:r>
            <a:endParaRPr lang="en-US" b="1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6660" name="Line 92"/>
          <p:cNvSpPr>
            <a:spLocks noChangeShapeType="1"/>
          </p:cNvSpPr>
          <p:nvPr/>
        </p:nvSpPr>
        <p:spPr bwMode="auto">
          <a:xfrm flipH="1" flipV="1">
            <a:off x="6207125" y="4959350"/>
            <a:ext cx="585788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61" name="Rectangle 93"/>
          <p:cNvSpPr>
            <a:spLocks noChangeArrowheads="1"/>
          </p:cNvSpPr>
          <p:nvPr/>
        </p:nvSpPr>
        <p:spPr bwMode="auto">
          <a:xfrm>
            <a:off x="7586663" y="4103688"/>
            <a:ext cx="147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Beta detector</a:t>
            </a:r>
          </a:p>
          <a:p>
            <a:pPr algn="ctr"/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(PIPS)</a:t>
            </a:r>
            <a:endParaRPr lang="en-US" b="1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6662" name="Rectangle 94"/>
          <p:cNvSpPr>
            <a:spLocks noChangeArrowheads="1"/>
          </p:cNvSpPr>
          <p:nvPr/>
        </p:nvSpPr>
        <p:spPr bwMode="auto">
          <a:xfrm>
            <a:off x="3822700" y="5903913"/>
            <a:ext cx="263683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10</a:t>
            </a:r>
            <a:r>
              <a:rPr lang="de-DE" b="1" baseline="300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5</a:t>
            </a:r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ions injected</a:t>
            </a:r>
          </a:p>
          <a:p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High efficient trapping</a:t>
            </a:r>
            <a:endParaRPr lang="en-US" b="1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26663" name="Picture 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141413"/>
            <a:ext cx="25749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67" name="Text Box 21"/>
          <p:cNvSpPr txBox="1">
            <a:spLocks noChangeArrowheads="1"/>
          </p:cNvSpPr>
          <p:nvPr/>
        </p:nvSpPr>
        <p:spPr bwMode="auto">
          <a:xfrm>
            <a:off x="161925" y="3138488"/>
            <a:ext cx="1600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X-ray detector</a:t>
            </a:r>
          </a:p>
          <a:p>
            <a:endParaRPr lang="en-US" sz="1400" b="1">
              <a:solidFill>
                <a:srgbClr val="004699"/>
              </a:solidFill>
            </a:endParaRPr>
          </a:p>
        </p:txBody>
      </p:sp>
      <p:pic>
        <p:nvPicPr>
          <p:cNvPr id="180342" name="Picture 33" descr="Beamline-schematic-LARGE copy.png"/>
          <p:cNvPicPr>
            <a:picLocks noGrp="1" noChangeAspect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3743325"/>
            <a:ext cx="2597150" cy="3114675"/>
          </a:xfrm>
        </p:spPr>
      </p:pic>
      <p:sp>
        <p:nvSpPr>
          <p:cNvPr id="26670" name="Rectangle 94"/>
          <p:cNvSpPr>
            <a:spLocks noChangeArrowheads="1"/>
          </p:cNvSpPr>
          <p:nvPr/>
        </p:nvSpPr>
        <p:spPr bwMode="auto">
          <a:xfrm>
            <a:off x="2995613" y="4184650"/>
            <a:ext cx="13668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Ion injection</a:t>
            </a:r>
            <a:endParaRPr lang="en-US" b="1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6671" name="Line 92"/>
          <p:cNvSpPr>
            <a:spLocks noChangeShapeType="1"/>
          </p:cNvSpPr>
          <p:nvPr/>
        </p:nvSpPr>
        <p:spPr bwMode="auto">
          <a:xfrm flipV="1">
            <a:off x="4948238" y="4824413"/>
            <a:ext cx="358775" cy="1214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0346" name="Text Box 19"/>
          <p:cNvSpPr txBox="1">
            <a:spLocks noChangeAspect="1" noChangeArrowheads="1"/>
          </p:cNvSpPr>
          <p:nvPr/>
        </p:nvSpPr>
        <p:spPr bwMode="auto">
          <a:xfrm>
            <a:off x="92075" y="5815013"/>
            <a:ext cx="38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A</a:t>
            </a:r>
            <a:r>
              <a:rPr lang="en-US" b="1" baseline="30000">
                <a:latin typeface="Calibri" pitchFamily="34" charset="0"/>
              </a:rPr>
              <a:t>+</a:t>
            </a:r>
          </a:p>
        </p:txBody>
      </p:sp>
      <p:sp>
        <p:nvSpPr>
          <p:cNvPr id="180347" name="Line 41"/>
          <p:cNvSpPr>
            <a:spLocks noChangeShapeType="1"/>
          </p:cNvSpPr>
          <p:nvPr/>
        </p:nvSpPr>
        <p:spPr bwMode="auto">
          <a:xfrm flipV="1">
            <a:off x="0" y="6729413"/>
            <a:ext cx="309563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0348" name="Line 41"/>
          <p:cNvSpPr>
            <a:spLocks noChangeShapeType="1"/>
          </p:cNvSpPr>
          <p:nvPr/>
        </p:nvSpPr>
        <p:spPr bwMode="auto">
          <a:xfrm flipV="1">
            <a:off x="836613" y="5589588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0349" name="Line 41"/>
          <p:cNvSpPr>
            <a:spLocks noChangeShapeType="1"/>
          </p:cNvSpPr>
          <p:nvPr/>
        </p:nvSpPr>
        <p:spPr bwMode="auto">
          <a:xfrm flipV="1">
            <a:off x="881063" y="5094288"/>
            <a:ext cx="225425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0350" name="Line 41"/>
          <p:cNvSpPr>
            <a:spLocks noChangeShapeType="1"/>
          </p:cNvSpPr>
          <p:nvPr/>
        </p:nvSpPr>
        <p:spPr bwMode="auto">
          <a:xfrm>
            <a:off x="1196975" y="5094288"/>
            <a:ext cx="449263" cy="13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0351" name="Rectangle 127"/>
          <p:cNvSpPr>
            <a:spLocks noChangeArrowheads="1"/>
          </p:cNvSpPr>
          <p:nvPr/>
        </p:nvSpPr>
        <p:spPr bwMode="auto">
          <a:xfrm>
            <a:off x="1646238" y="4778375"/>
            <a:ext cx="1125537" cy="7651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0352" name="Text Box 19"/>
          <p:cNvSpPr txBox="1">
            <a:spLocks noChangeAspect="1" noChangeArrowheads="1"/>
          </p:cNvSpPr>
          <p:nvPr/>
        </p:nvSpPr>
        <p:spPr bwMode="auto">
          <a:xfrm>
            <a:off x="1016000" y="5229225"/>
            <a:ext cx="38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A</a:t>
            </a:r>
            <a:r>
              <a:rPr lang="en-US" b="1" baseline="30000">
                <a:latin typeface="Calibri" pitchFamily="34" charset="0"/>
              </a:rPr>
              <a:t>+</a:t>
            </a:r>
          </a:p>
        </p:txBody>
      </p:sp>
      <p:sp>
        <p:nvSpPr>
          <p:cNvPr id="180353" name="Text Box 129"/>
          <p:cNvSpPr txBox="1">
            <a:spLocks noChangeArrowheads="1"/>
          </p:cNvSpPr>
          <p:nvPr/>
        </p:nvSpPr>
        <p:spPr bwMode="auto">
          <a:xfrm>
            <a:off x="1736725" y="5540375"/>
            <a:ext cx="960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Penning trap</a:t>
            </a:r>
          </a:p>
        </p:txBody>
      </p:sp>
      <p:sp>
        <p:nvSpPr>
          <p:cNvPr id="180354" name="Line 130"/>
          <p:cNvSpPr>
            <a:spLocks noChangeShapeType="1"/>
          </p:cNvSpPr>
          <p:nvPr/>
        </p:nvSpPr>
        <p:spPr bwMode="auto">
          <a:xfrm flipV="1">
            <a:off x="2771775" y="3743325"/>
            <a:ext cx="630238" cy="10350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5" name="Line 131"/>
          <p:cNvSpPr>
            <a:spLocks noChangeShapeType="1"/>
          </p:cNvSpPr>
          <p:nvPr/>
        </p:nvSpPr>
        <p:spPr bwMode="auto">
          <a:xfrm>
            <a:off x="2771775" y="5543550"/>
            <a:ext cx="990600" cy="1081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6" name="Text Box 132"/>
          <p:cNvSpPr txBox="1">
            <a:spLocks noChangeArrowheads="1"/>
          </p:cNvSpPr>
          <p:nvPr/>
        </p:nvSpPr>
        <p:spPr bwMode="auto">
          <a:xfrm>
            <a:off x="206375" y="3538538"/>
            <a:ext cx="30162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Novel method:</a:t>
            </a:r>
          </a:p>
          <a:p>
            <a:pPr>
              <a:buFontTx/>
              <a:buChar char="•"/>
            </a:pPr>
            <a:r>
              <a:rPr lang="en-US">
                <a:latin typeface="Calibri" pitchFamily="34" charset="0"/>
              </a:rPr>
              <a:t> Backing free</a:t>
            </a:r>
          </a:p>
          <a:p>
            <a:pPr>
              <a:buFontTx/>
              <a:buChar char="•"/>
            </a:pPr>
            <a:r>
              <a:rPr lang="en-US">
                <a:latin typeface="Calibri" pitchFamily="34" charset="0"/>
              </a:rPr>
              <a:t> Isobaric sample</a:t>
            </a:r>
          </a:p>
          <a:p>
            <a:pPr>
              <a:buFontTx/>
              <a:buChar char="•"/>
            </a:pPr>
            <a:r>
              <a:rPr lang="en-US">
                <a:latin typeface="Calibri" pitchFamily="34" charset="0"/>
              </a:rPr>
              <a:t> Spatial separation of </a:t>
            </a:r>
            <a:r>
              <a:rPr lang="en-US">
                <a:latin typeface="Symbol" pitchFamily="18" charset="2"/>
              </a:rPr>
              <a:t>b</a:t>
            </a:r>
            <a:r>
              <a:rPr lang="en-US" baseline="30000">
                <a:latin typeface="Calibri" pitchFamily="34" charset="0"/>
              </a:rPr>
              <a:t>- </a:t>
            </a:r>
            <a:r>
              <a:rPr lang="en-US">
                <a:latin typeface="Calibri" pitchFamily="34" charset="0"/>
              </a:rPr>
              <a:t>         and X-ray detection</a:t>
            </a:r>
          </a:p>
        </p:txBody>
      </p:sp>
      <p:grpSp>
        <p:nvGrpSpPr>
          <p:cNvPr id="10" name="Group 133"/>
          <p:cNvGrpSpPr>
            <a:grpSpLocks/>
          </p:cNvGrpSpPr>
          <p:nvPr/>
        </p:nvGrpSpPr>
        <p:grpSpPr bwMode="auto">
          <a:xfrm>
            <a:off x="3581400" y="3968750"/>
            <a:ext cx="4497388" cy="1466850"/>
            <a:chOff x="108" y="732"/>
            <a:chExt cx="2833" cy="924"/>
          </a:xfrm>
        </p:grpSpPr>
        <p:pic>
          <p:nvPicPr>
            <p:cNvPr id="26686" name="Picture 20" descr="central740_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8" y="732"/>
              <a:ext cx="2833" cy="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2180" y="1151"/>
              <a:ext cx="364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80" y="1236"/>
              <a:ext cx="364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89" name="TextBox 27"/>
            <p:cNvSpPr txBox="1">
              <a:spLocks noChangeArrowheads="1"/>
            </p:cNvSpPr>
            <p:nvPr/>
          </p:nvSpPr>
          <p:spPr bwMode="auto">
            <a:xfrm>
              <a:off x="2124" y="956"/>
              <a:ext cx="42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Ø5 mm</a:t>
              </a:r>
            </a:p>
          </p:txBody>
        </p:sp>
        <p:sp>
          <p:nvSpPr>
            <p:cNvPr id="26690" name="TextBox 28"/>
            <p:cNvSpPr txBox="1">
              <a:spLocks noChangeArrowheads="1"/>
            </p:cNvSpPr>
            <p:nvPr/>
          </p:nvSpPr>
          <p:spPr bwMode="auto">
            <a:xfrm>
              <a:off x="304" y="1432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5 kV</a:t>
              </a:r>
            </a:p>
          </p:txBody>
        </p:sp>
        <p:sp>
          <p:nvSpPr>
            <p:cNvPr id="26691" name="TextBox 29"/>
            <p:cNvSpPr txBox="1">
              <a:spLocks noChangeArrowheads="1"/>
            </p:cNvSpPr>
            <p:nvPr/>
          </p:nvSpPr>
          <p:spPr bwMode="auto">
            <a:xfrm>
              <a:off x="1088" y="1432"/>
              <a:ext cx="50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4.7 kV</a:t>
              </a:r>
            </a:p>
          </p:txBody>
        </p:sp>
        <p:sp>
          <p:nvSpPr>
            <p:cNvPr id="26692" name="TextBox 30"/>
            <p:cNvSpPr txBox="1">
              <a:spLocks noChangeArrowheads="1"/>
            </p:cNvSpPr>
            <p:nvPr/>
          </p:nvSpPr>
          <p:spPr bwMode="auto">
            <a:xfrm>
              <a:off x="2152" y="1432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5 kV</a:t>
              </a:r>
            </a:p>
          </p:txBody>
        </p:sp>
        <p:sp>
          <p:nvSpPr>
            <p:cNvPr id="26693" name="TextBox 23"/>
            <p:cNvSpPr txBox="1">
              <a:spLocks noChangeArrowheads="1"/>
            </p:cNvSpPr>
            <p:nvPr/>
          </p:nvSpPr>
          <p:spPr bwMode="auto">
            <a:xfrm>
              <a:off x="1424" y="760"/>
              <a:ext cx="7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B</a:t>
              </a:r>
              <a:r>
                <a:rPr lang="en-US" baseline="-25000">
                  <a:latin typeface="Calibri" pitchFamily="34" charset="0"/>
                </a:rPr>
                <a:t>max</a:t>
              </a:r>
              <a:r>
                <a:rPr lang="en-US">
                  <a:latin typeface="Calibri" pitchFamily="34" charset="0"/>
                </a:rPr>
                <a:t> ~ 3T</a:t>
              </a:r>
            </a:p>
          </p:txBody>
        </p:sp>
      </p:grpSp>
      <p:pic>
        <p:nvPicPr>
          <p:cNvPr id="124" name="Picture 8" descr="100Thom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225" y="4975225"/>
            <a:ext cx="235108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5350" y="-319088"/>
            <a:ext cx="2871788" cy="33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65" name="Rectangle 101"/>
          <p:cNvSpPr>
            <a:spLocks noChangeArrowheads="1"/>
          </p:cNvSpPr>
          <p:nvPr/>
        </p:nvSpPr>
        <p:spPr bwMode="auto">
          <a:xfrm>
            <a:off x="4781550" y="-285008"/>
            <a:ext cx="2895600" cy="15042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6668" name="Picture 104" descr="DSC075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6675" y="1039813"/>
            <a:ext cx="26574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84" name="Line 14"/>
          <p:cNvSpPr>
            <a:spLocks noChangeShapeType="1"/>
          </p:cNvSpPr>
          <p:nvPr/>
        </p:nvSpPr>
        <p:spPr bwMode="auto">
          <a:xfrm>
            <a:off x="457200" y="792163"/>
            <a:ext cx="822960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6" name="Rectangle 102"/>
          <p:cNvSpPr>
            <a:spLocks noChangeArrowheads="1"/>
          </p:cNvSpPr>
          <p:nvPr/>
        </p:nvSpPr>
        <p:spPr bwMode="auto">
          <a:xfrm>
            <a:off x="0" y="0"/>
            <a:ext cx="91440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latin typeface="Calibri" pitchFamily="34" charset="0"/>
              </a:rPr>
              <a:t>TITAN-EC technique</a:t>
            </a:r>
          </a:p>
        </p:txBody>
      </p:sp>
      <p:sp>
        <p:nvSpPr>
          <p:cNvPr id="26664" name="Text Box 21"/>
          <p:cNvSpPr txBox="1">
            <a:spLocks noChangeArrowheads="1"/>
          </p:cNvSpPr>
          <p:nvPr/>
        </p:nvSpPr>
        <p:spPr bwMode="auto">
          <a:xfrm>
            <a:off x="2981325" y="1100138"/>
            <a:ext cx="1600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/>
              <a:t>Silicon detector for </a:t>
            </a:r>
            <a:r>
              <a:rPr lang="en-US" sz="1400" b="1" dirty="0">
                <a:latin typeface="Symbol" pitchFamily="18" charset="2"/>
              </a:rPr>
              <a:t>b</a:t>
            </a:r>
            <a:r>
              <a:rPr lang="en-US" sz="1400" b="1" dirty="0"/>
              <a:t>-decay measurements</a:t>
            </a:r>
          </a:p>
          <a:p>
            <a:endParaRPr lang="en-US" sz="1400" b="1" dirty="0">
              <a:solidFill>
                <a:srgbClr val="004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0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0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80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80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80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80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80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80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80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80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80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46" grpId="0"/>
      <p:bldP spid="180347" grpId="0" animBg="1"/>
      <p:bldP spid="180348" grpId="0" animBg="1"/>
      <p:bldP spid="180349" grpId="0" animBg="1"/>
      <p:bldP spid="180350" grpId="0" animBg="1"/>
      <p:bldP spid="180351" grpId="0" animBg="1"/>
      <p:bldP spid="180352" grpId="0"/>
      <p:bldP spid="180353" grpId="0"/>
      <p:bldP spid="180354" grpId="0" animBg="1"/>
      <p:bldP spid="180355" grpId="0" animBg="1"/>
      <p:bldP spid="1803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1525"/>
          </a:xfrm>
        </p:spPr>
        <p:txBody>
          <a:bodyPr/>
          <a:lstStyle/>
          <a:p>
            <a:pPr eaLnBrk="1" hangingPunct="1"/>
            <a:r>
              <a:rPr lang="en-US" sz="3400" baseline="30000" smtClean="0"/>
              <a:t>107</a:t>
            </a:r>
            <a:r>
              <a:rPr lang="en-US" sz="3400" smtClean="0"/>
              <a:t>In EC signature</a:t>
            </a:r>
          </a:p>
        </p:txBody>
      </p:sp>
      <p:sp>
        <p:nvSpPr>
          <p:cNvPr id="27651" name="Text Box 43"/>
          <p:cNvSpPr txBox="1">
            <a:spLocks noChangeArrowheads="1"/>
          </p:cNvSpPr>
          <p:nvPr/>
        </p:nvSpPr>
        <p:spPr bwMode="auto">
          <a:xfrm>
            <a:off x="206375" y="2470150"/>
            <a:ext cx="43211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latin typeface="Calibri" pitchFamily="34" charset="0"/>
              </a:rPr>
              <a:t>Goals of the beam time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Shoot through EBIT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Identify </a:t>
            </a:r>
            <a:r>
              <a:rPr lang="en-US" baseline="30000">
                <a:latin typeface="Calibri" pitchFamily="34" charset="0"/>
              </a:rPr>
              <a:t>107</a:t>
            </a:r>
            <a:r>
              <a:rPr lang="en-US">
                <a:latin typeface="Calibri" pitchFamily="34" charset="0"/>
              </a:rPr>
              <a:t>In after EBIT		</a:t>
            </a:r>
            <a:endParaRPr lang="en-US" b="1">
              <a:solidFill>
                <a:srgbClr val="00CC0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Store radioactive ions in trap		</a:t>
            </a:r>
            <a:endParaRPr lang="en-US" b="1">
              <a:solidFill>
                <a:srgbClr val="00CC0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Observe X-rays following an EC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Identify X-rays from EC	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Observe electrons from </a:t>
            </a:r>
            <a:r>
              <a:rPr lang="en-US">
                <a:latin typeface="Symbol" pitchFamily="18" charset="2"/>
              </a:rPr>
              <a:t>b</a:t>
            </a:r>
            <a:r>
              <a:rPr lang="en-US">
                <a:latin typeface="Calibri" pitchFamily="34" charset="0"/>
              </a:rPr>
              <a:t> decays	</a:t>
            </a:r>
            <a:endParaRPr lang="en-US" b="1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7652" name="Text Box 44"/>
          <p:cNvSpPr txBox="1">
            <a:spLocks noChangeArrowheads="1"/>
          </p:cNvSpPr>
          <p:nvPr/>
        </p:nvSpPr>
        <p:spPr bwMode="auto">
          <a:xfrm>
            <a:off x="3357563" y="4959350"/>
            <a:ext cx="585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141357" name="Text Box 45"/>
          <p:cNvSpPr txBox="1">
            <a:spLocks noChangeArrowheads="1"/>
          </p:cNvSpPr>
          <p:nvPr/>
        </p:nvSpPr>
        <p:spPr bwMode="auto">
          <a:xfrm>
            <a:off x="3581400" y="2889250"/>
            <a:ext cx="103505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CC00"/>
                </a:solidFill>
                <a:latin typeface="Calibri" pitchFamily="34" charset="0"/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CC00"/>
                </a:solidFill>
                <a:latin typeface="Calibri" pitchFamily="34" charset="0"/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CC00"/>
                </a:solidFill>
                <a:latin typeface="Calibri" pitchFamily="34" charset="0"/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CC00"/>
                </a:solidFill>
                <a:latin typeface="Calibri" pitchFamily="34" charset="0"/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CC00"/>
                </a:solidFill>
                <a:latin typeface="Calibri" pitchFamily="34" charset="0"/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141358" name="Text Box 46"/>
          <p:cNvSpPr txBox="1">
            <a:spLocks noChangeArrowheads="1"/>
          </p:cNvSpPr>
          <p:nvPr/>
        </p:nvSpPr>
        <p:spPr bwMode="auto">
          <a:xfrm>
            <a:off x="341313" y="5364163"/>
            <a:ext cx="33766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  <a:latin typeface="Calibri" pitchFamily="34" charset="0"/>
              </a:rPr>
              <a:t>First observation of an EC in a Penning trap</a:t>
            </a:r>
          </a:p>
          <a:p>
            <a:pPr algn="ctr"/>
            <a:r>
              <a:rPr lang="en-US">
                <a:solidFill>
                  <a:srgbClr val="FF3300"/>
                </a:solidFill>
                <a:latin typeface="Calibri" pitchFamily="34" charset="0"/>
              </a:rPr>
              <a:t>BR(EC) = 55 (20) %</a:t>
            </a:r>
          </a:p>
          <a:p>
            <a:pPr algn="ctr" fontAlgn="ctr"/>
            <a:r>
              <a:rPr lang="en-US" sz="1000">
                <a:latin typeface="Calibri" pitchFamily="34" charset="0"/>
              </a:rPr>
              <a:t>S. Ettenauer et al., AIP Conf. Proc. 1182(2009)100</a:t>
            </a:r>
            <a:r>
              <a:rPr lang="en-US">
                <a:latin typeface="Calibri" pitchFamily="34" charset="0"/>
              </a:rPr>
              <a:t> </a:t>
            </a:r>
          </a:p>
        </p:txBody>
      </p:sp>
      <p:pic>
        <p:nvPicPr>
          <p:cNvPr id="141362" name="Picture 50" descr="BGND205k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700" y="1798638"/>
            <a:ext cx="506730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60" name="Picture 48" descr="In207+BGND205ke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875" y="1798638"/>
            <a:ext cx="5064125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63" name="Oval 51"/>
          <p:cNvSpPr>
            <a:spLocks noChangeArrowheads="1"/>
          </p:cNvSpPr>
          <p:nvPr/>
        </p:nvSpPr>
        <p:spPr bwMode="auto">
          <a:xfrm>
            <a:off x="7118350" y="2519363"/>
            <a:ext cx="811213" cy="22494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1365" name="Text Box 53"/>
          <p:cNvSpPr txBox="1">
            <a:spLocks noChangeArrowheads="1"/>
          </p:cNvSpPr>
          <p:nvPr/>
        </p:nvSpPr>
        <p:spPr bwMode="auto">
          <a:xfrm>
            <a:off x="7118350" y="2024063"/>
            <a:ext cx="1800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Signature </a:t>
            </a:r>
            <a:r>
              <a:rPr lang="en-US" sz="1200" b="1" baseline="30000"/>
              <a:t>107</a:t>
            </a:r>
            <a:r>
              <a:rPr lang="en-US" sz="1200" b="1"/>
              <a:t>In decay</a:t>
            </a:r>
            <a:endParaRPr lang="en-US" sz="1200"/>
          </a:p>
        </p:txBody>
      </p:sp>
      <p:pic>
        <p:nvPicPr>
          <p:cNvPr id="141361" name="Picture 49" descr="BGND23ke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875" y="1790700"/>
            <a:ext cx="5064125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59" name="Picture 47" descr="In107+BGND23ke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3688" y="1798638"/>
            <a:ext cx="5064125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67" name="Oval 55"/>
          <p:cNvSpPr>
            <a:spLocks noChangeArrowheads="1"/>
          </p:cNvSpPr>
          <p:nvPr/>
        </p:nvSpPr>
        <p:spPr bwMode="auto">
          <a:xfrm>
            <a:off x="5903913" y="2654300"/>
            <a:ext cx="811212" cy="22494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1368" name="Text Box 56"/>
          <p:cNvSpPr txBox="1">
            <a:spLocks noChangeArrowheads="1"/>
          </p:cNvSpPr>
          <p:nvPr/>
        </p:nvSpPr>
        <p:spPr bwMode="auto">
          <a:xfrm>
            <a:off x="6804025" y="2744788"/>
            <a:ext cx="1800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Signature </a:t>
            </a:r>
            <a:r>
              <a:rPr lang="en-US" sz="1200" b="1" baseline="30000"/>
              <a:t>107</a:t>
            </a:r>
            <a:r>
              <a:rPr lang="en-US" sz="1200" b="1"/>
              <a:t>In decay</a:t>
            </a:r>
            <a:endParaRPr lang="en-US" sz="1200"/>
          </a:p>
        </p:txBody>
      </p:sp>
      <p:sp>
        <p:nvSpPr>
          <p:cNvPr id="141370" name="Oval 58"/>
          <p:cNvSpPr>
            <a:spLocks noChangeArrowheads="1"/>
          </p:cNvSpPr>
          <p:nvPr/>
        </p:nvSpPr>
        <p:spPr bwMode="auto">
          <a:xfrm>
            <a:off x="7677150" y="3292475"/>
            <a:ext cx="539750" cy="15763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1371" name="Oval 59"/>
          <p:cNvSpPr>
            <a:spLocks noChangeArrowheads="1"/>
          </p:cNvSpPr>
          <p:nvPr/>
        </p:nvSpPr>
        <p:spPr bwMode="auto">
          <a:xfrm>
            <a:off x="5229225" y="2114550"/>
            <a:ext cx="811213" cy="27447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1326" name="Text Box 14"/>
          <p:cNvSpPr txBox="1">
            <a:spLocks noChangeArrowheads="1"/>
          </p:cNvSpPr>
          <p:nvPr/>
        </p:nvSpPr>
        <p:spPr bwMode="auto">
          <a:xfrm>
            <a:off x="5948363" y="1709738"/>
            <a:ext cx="2024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</a:rPr>
              <a:t>Signature </a:t>
            </a:r>
            <a:r>
              <a:rPr lang="en-US" sz="1200" b="1" baseline="30000">
                <a:solidFill>
                  <a:schemeClr val="hlink"/>
                </a:solidFill>
              </a:rPr>
              <a:t>107</a:t>
            </a:r>
            <a:r>
              <a:rPr lang="en-US" sz="1200" b="1">
                <a:solidFill>
                  <a:schemeClr val="hlink"/>
                </a:solidFill>
              </a:rPr>
              <a:t>Cd decay</a:t>
            </a:r>
          </a:p>
        </p:txBody>
      </p:sp>
      <p:sp>
        <p:nvSpPr>
          <p:cNvPr id="27666" name="Rectangle 3"/>
          <p:cNvSpPr>
            <a:spLocks noGrp="1"/>
          </p:cNvSpPr>
          <p:nvPr>
            <p:ph type="body" sz="half" idx="1"/>
          </p:nvPr>
        </p:nvSpPr>
        <p:spPr>
          <a:xfrm>
            <a:off x="2873375" y="908050"/>
            <a:ext cx="4038600" cy="7032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600" baseline="30000" smtClean="0"/>
              <a:t>107</a:t>
            </a:r>
            <a:r>
              <a:rPr lang="en-US" sz="1600" smtClean="0"/>
              <a:t>In has a strong EC branch and comparable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600" smtClean="0"/>
              <a:t>half live of 32.4 min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600" smtClean="0"/>
          </a:p>
        </p:txBody>
      </p:sp>
      <p:sp>
        <p:nvSpPr>
          <p:cNvPr id="141373" name="Text Box 61"/>
          <p:cNvSpPr txBox="1">
            <a:spLocks noChangeArrowheads="1"/>
          </p:cNvSpPr>
          <p:nvPr/>
        </p:nvSpPr>
        <p:spPr bwMode="auto">
          <a:xfrm>
            <a:off x="5381625" y="5678488"/>
            <a:ext cx="32861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Only one detector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0.02% solid angle!</a:t>
            </a:r>
          </a:p>
        </p:txBody>
      </p:sp>
      <p:sp>
        <p:nvSpPr>
          <p:cNvPr id="27668" name="Line 62"/>
          <p:cNvSpPr>
            <a:spLocks noChangeShapeType="1"/>
          </p:cNvSpPr>
          <p:nvPr/>
        </p:nvSpPr>
        <p:spPr bwMode="auto">
          <a:xfrm>
            <a:off x="611188" y="1223963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Line 63"/>
          <p:cNvSpPr>
            <a:spLocks noChangeShapeType="1"/>
          </p:cNvSpPr>
          <p:nvPr/>
        </p:nvSpPr>
        <p:spPr bwMode="auto">
          <a:xfrm>
            <a:off x="1376363" y="1808163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Line 64"/>
          <p:cNvSpPr>
            <a:spLocks noChangeShapeType="1"/>
          </p:cNvSpPr>
          <p:nvPr/>
        </p:nvSpPr>
        <p:spPr bwMode="auto">
          <a:xfrm>
            <a:off x="2366963" y="2393950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1" name="Text Box 65"/>
          <p:cNvSpPr txBox="1">
            <a:spLocks noChangeArrowheads="1"/>
          </p:cNvSpPr>
          <p:nvPr/>
        </p:nvSpPr>
        <p:spPr bwMode="auto">
          <a:xfrm>
            <a:off x="296863" y="95408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aseline="30000">
                <a:latin typeface="Calibri" pitchFamily="34" charset="0"/>
              </a:rPr>
              <a:t>107</a:t>
            </a:r>
            <a:r>
              <a:rPr lang="en-US" sz="1200">
                <a:latin typeface="Calibri" pitchFamily="34" charset="0"/>
              </a:rPr>
              <a:t>In</a:t>
            </a:r>
          </a:p>
        </p:txBody>
      </p:sp>
      <p:sp>
        <p:nvSpPr>
          <p:cNvPr id="27672" name="Text Box 66"/>
          <p:cNvSpPr txBox="1">
            <a:spLocks noChangeArrowheads="1"/>
          </p:cNvSpPr>
          <p:nvPr/>
        </p:nvSpPr>
        <p:spPr bwMode="auto">
          <a:xfrm>
            <a:off x="1106488" y="15795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aseline="30000">
                <a:latin typeface="Calibri" pitchFamily="34" charset="0"/>
              </a:rPr>
              <a:t>107</a:t>
            </a:r>
            <a:r>
              <a:rPr lang="en-US" sz="1200">
                <a:latin typeface="Calibri" pitchFamily="34" charset="0"/>
              </a:rPr>
              <a:t>Cd</a:t>
            </a:r>
          </a:p>
        </p:txBody>
      </p:sp>
      <p:sp>
        <p:nvSpPr>
          <p:cNvPr id="27673" name="Text Box 67"/>
          <p:cNvSpPr txBox="1">
            <a:spLocks noChangeArrowheads="1"/>
          </p:cNvSpPr>
          <p:nvPr/>
        </p:nvSpPr>
        <p:spPr bwMode="auto">
          <a:xfrm>
            <a:off x="2097088" y="21637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aseline="30000">
                <a:latin typeface="Calibri" pitchFamily="34" charset="0"/>
              </a:rPr>
              <a:t>107</a:t>
            </a:r>
            <a:r>
              <a:rPr lang="en-US" sz="1200">
                <a:latin typeface="Calibri" pitchFamily="34" charset="0"/>
              </a:rPr>
              <a:t>Ag</a:t>
            </a:r>
          </a:p>
        </p:txBody>
      </p:sp>
      <p:sp>
        <p:nvSpPr>
          <p:cNvPr id="27674" name="Line 68"/>
          <p:cNvSpPr>
            <a:spLocks noChangeShapeType="1"/>
          </p:cNvSpPr>
          <p:nvPr/>
        </p:nvSpPr>
        <p:spPr bwMode="auto">
          <a:xfrm>
            <a:off x="1466850" y="1268413"/>
            <a:ext cx="630238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5" name="Line 69"/>
          <p:cNvSpPr>
            <a:spLocks noChangeShapeType="1"/>
          </p:cNvSpPr>
          <p:nvPr/>
        </p:nvSpPr>
        <p:spPr bwMode="auto">
          <a:xfrm>
            <a:off x="2232025" y="1854200"/>
            <a:ext cx="630238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6" name="Text Box 70"/>
          <p:cNvSpPr txBox="1">
            <a:spLocks noChangeArrowheads="1"/>
          </p:cNvSpPr>
          <p:nvPr/>
        </p:nvSpPr>
        <p:spPr bwMode="auto">
          <a:xfrm>
            <a:off x="881063" y="949325"/>
            <a:ext cx="11699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t</a:t>
            </a:r>
            <a:r>
              <a:rPr lang="en-US" sz="1200" baseline="-25000">
                <a:latin typeface="Calibri" pitchFamily="34" charset="0"/>
              </a:rPr>
              <a:t>1/2</a:t>
            </a:r>
            <a:r>
              <a:rPr lang="en-US" sz="1200">
                <a:latin typeface="Calibri" pitchFamily="34" charset="0"/>
              </a:rPr>
              <a:t>= 32.4 min</a:t>
            </a:r>
          </a:p>
        </p:txBody>
      </p:sp>
      <p:sp>
        <p:nvSpPr>
          <p:cNvPr id="27677" name="Text Box 71"/>
          <p:cNvSpPr txBox="1">
            <a:spLocks noChangeArrowheads="1"/>
          </p:cNvSpPr>
          <p:nvPr/>
        </p:nvSpPr>
        <p:spPr bwMode="auto">
          <a:xfrm>
            <a:off x="2097088" y="1538288"/>
            <a:ext cx="11699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t</a:t>
            </a:r>
            <a:r>
              <a:rPr lang="en-US" sz="1200" baseline="-25000">
                <a:latin typeface="Calibri" pitchFamily="34" charset="0"/>
              </a:rPr>
              <a:t>1/2</a:t>
            </a:r>
            <a:r>
              <a:rPr lang="en-US" sz="1200">
                <a:latin typeface="Calibri" pitchFamily="34" charset="0"/>
              </a:rPr>
              <a:t>= 6.5 h</a:t>
            </a:r>
          </a:p>
        </p:txBody>
      </p:sp>
      <p:sp>
        <p:nvSpPr>
          <p:cNvPr id="27678" name="Text Box 72"/>
          <p:cNvSpPr txBox="1">
            <a:spLocks noChangeArrowheads="1"/>
          </p:cNvSpPr>
          <p:nvPr/>
        </p:nvSpPr>
        <p:spPr bwMode="auto">
          <a:xfrm>
            <a:off x="1736725" y="1268413"/>
            <a:ext cx="1169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EC ~ 63.9%</a:t>
            </a:r>
          </a:p>
        </p:txBody>
      </p:sp>
      <p:sp>
        <p:nvSpPr>
          <p:cNvPr id="27679" name="Text Box 73"/>
          <p:cNvSpPr txBox="1">
            <a:spLocks noChangeArrowheads="1"/>
          </p:cNvSpPr>
          <p:nvPr/>
        </p:nvSpPr>
        <p:spPr bwMode="auto">
          <a:xfrm>
            <a:off x="2636838" y="1893888"/>
            <a:ext cx="11699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EC ~ 99.8%</a:t>
            </a:r>
          </a:p>
        </p:txBody>
      </p:sp>
      <p:sp>
        <p:nvSpPr>
          <p:cNvPr id="32" name="Oval 59"/>
          <p:cNvSpPr>
            <a:spLocks noChangeArrowheads="1"/>
          </p:cNvSpPr>
          <p:nvPr/>
        </p:nvSpPr>
        <p:spPr bwMode="auto">
          <a:xfrm>
            <a:off x="7032625" y="3135313"/>
            <a:ext cx="412750" cy="1709737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1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41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41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1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41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1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4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58" grpId="0"/>
      <p:bldP spid="141363" grpId="0" animBg="1"/>
      <p:bldP spid="141365" grpId="0"/>
      <p:bldP spid="141367" grpId="0" animBg="1"/>
      <p:bldP spid="141368" grpId="0"/>
      <p:bldP spid="141370" grpId="0" animBg="1"/>
      <p:bldP spid="141371" grpId="0" animBg="1"/>
      <p:bldP spid="141326" grpId="0"/>
      <p:bldP spid="141373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58975" y="6376988"/>
            <a:ext cx="7185025" cy="48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-977900" y="2082800"/>
            <a:ext cx="5753100" cy="3797300"/>
          </a:xfrm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76313" y="1450975"/>
            <a:ext cx="2057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Monitoring  PIPS (Passivated Implanted Planar Silicon)</a:t>
            </a:r>
          </a:p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Half life data obtained with a MCS</a:t>
            </a:r>
          </a:p>
          <a:p>
            <a:pPr>
              <a:spcBef>
                <a:spcPct val="50000"/>
              </a:spcBef>
            </a:pPr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200400" y="4800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EBIT</a:t>
            </a:r>
          </a:p>
        </p:txBody>
      </p:sp>
      <p:sp>
        <p:nvSpPr>
          <p:cNvPr id="28678" name="Line 7"/>
          <p:cNvSpPr>
            <a:spLocks noChangeShapeType="1"/>
          </p:cNvSpPr>
          <p:nvPr/>
        </p:nvSpPr>
        <p:spPr bwMode="auto">
          <a:xfrm flipH="1">
            <a:off x="463550" y="1781175"/>
            <a:ext cx="522288" cy="105727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Line 8"/>
          <p:cNvSpPr>
            <a:spLocks noChangeShapeType="1"/>
          </p:cNvSpPr>
          <p:nvPr/>
        </p:nvSpPr>
        <p:spPr bwMode="auto">
          <a:xfrm flipV="1">
            <a:off x="438150" y="3028950"/>
            <a:ext cx="1588" cy="33305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Rectangle 17"/>
          <p:cNvSpPr>
            <a:spLocks noChangeArrowheads="1"/>
          </p:cNvSpPr>
          <p:nvPr/>
        </p:nvSpPr>
        <p:spPr bwMode="auto">
          <a:xfrm>
            <a:off x="1295400" y="3733800"/>
            <a:ext cx="5943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305800" cy="784225"/>
          </a:xfrm>
        </p:spPr>
        <p:txBody>
          <a:bodyPr/>
          <a:lstStyle/>
          <a:p>
            <a:pPr eaLnBrk="1" hangingPunct="1"/>
            <a:r>
              <a:rPr lang="en-US" sz="3400" smtClean="0"/>
              <a:t># ions/shot &amp; half life of </a:t>
            </a:r>
            <a:r>
              <a:rPr lang="en-US" sz="3400" baseline="30000" smtClean="0"/>
              <a:t>126</a:t>
            </a:r>
            <a:r>
              <a:rPr lang="en-US" sz="3400" smtClean="0"/>
              <a:t>Cs</a:t>
            </a:r>
          </a:p>
        </p:txBody>
      </p:sp>
      <p:pic>
        <p:nvPicPr>
          <p:cNvPr id="28682" name="Picture 21" descr="126Cs_Decay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136900"/>
            <a:ext cx="45720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Text Box 24"/>
          <p:cNvSpPr txBox="1">
            <a:spLocks noChangeArrowheads="1"/>
          </p:cNvSpPr>
          <p:nvPr/>
        </p:nvSpPr>
        <p:spPr bwMode="auto">
          <a:xfrm>
            <a:off x="5562600" y="3886200"/>
            <a:ext cx="3581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t</a:t>
            </a:r>
            <a:r>
              <a:rPr lang="en-US" sz="1600" b="1" baseline="-25000"/>
              <a:t>½</a:t>
            </a:r>
            <a:r>
              <a:rPr lang="en-US" sz="1600" b="1"/>
              <a:t> = 97.4 ± 2.1 s (fit)</a:t>
            </a:r>
            <a:r>
              <a:rPr lang="en-US" sz="1600"/>
              <a:t> (lit: 98.4 ± 1.2s) for first 10 shots (1</a:t>
            </a:r>
            <a:r>
              <a:rPr lang="en-US" sz="1600" baseline="30000"/>
              <a:t>st</a:t>
            </a:r>
            <a:r>
              <a:rPr lang="en-US" sz="1600"/>
              <a:t> spike)</a:t>
            </a:r>
          </a:p>
          <a:p>
            <a:pPr>
              <a:spcBef>
                <a:spcPct val="50000"/>
              </a:spcBef>
            </a:pPr>
            <a:r>
              <a:rPr lang="en-US" sz="1600"/>
              <a:t>Beam intensity ≈ </a:t>
            </a:r>
            <a:r>
              <a:rPr lang="en-US" sz="1600" b="1"/>
              <a:t>3 * 10</a:t>
            </a:r>
            <a:r>
              <a:rPr lang="en-US" sz="1600" b="1" baseline="30000"/>
              <a:t>5</a:t>
            </a:r>
            <a:r>
              <a:rPr lang="en-US" sz="1600"/>
              <a:t> ions/RFQ extraction pulse @ 10 Hz</a:t>
            </a:r>
          </a:p>
          <a:p>
            <a:pPr>
              <a:spcBef>
                <a:spcPct val="50000"/>
              </a:spcBef>
            </a:pPr>
            <a:r>
              <a:rPr lang="en-US" sz="1600"/>
              <a:t>BUT: </a:t>
            </a:r>
          </a:p>
          <a:p>
            <a:pPr>
              <a:spcBef>
                <a:spcPct val="50000"/>
              </a:spcBef>
            </a:pPr>
            <a:r>
              <a:rPr lang="en-US" sz="1600"/>
              <a:t>Half life increases for the following t</a:t>
            </a:r>
            <a:r>
              <a:rPr lang="en-US" sz="1600" baseline="-25000"/>
              <a:t>½</a:t>
            </a:r>
            <a:r>
              <a:rPr lang="en-US" sz="1600"/>
              <a:t> measurements</a:t>
            </a:r>
          </a:p>
          <a:p>
            <a:pPr>
              <a:spcBef>
                <a:spcPct val="50000"/>
              </a:spcBef>
            </a:pPr>
            <a:r>
              <a:rPr lang="en-US" sz="1600">
                <a:sym typeface="Wingdings" pitchFamily="2" charset="2"/>
              </a:rPr>
              <a:t> Contamination built up on PIPS detector (~30% </a:t>
            </a:r>
            <a:r>
              <a:rPr lang="en-US" sz="1600" baseline="30000">
                <a:sym typeface="Wingdings" pitchFamily="2" charset="2"/>
              </a:rPr>
              <a:t>126</a:t>
            </a:r>
            <a:r>
              <a:rPr lang="en-US" sz="1600">
                <a:sym typeface="Wingdings" pitchFamily="2" charset="2"/>
              </a:rPr>
              <a:t>Ba contamination)</a:t>
            </a:r>
            <a:endParaRPr lang="en-US" sz="1600"/>
          </a:p>
        </p:txBody>
      </p:sp>
      <p:sp>
        <p:nvSpPr>
          <p:cNvPr id="28684" name="Text Box 6"/>
          <p:cNvSpPr txBox="1">
            <a:spLocks noChangeArrowheads="1"/>
          </p:cNvSpPr>
          <p:nvPr/>
        </p:nvSpPr>
        <p:spPr bwMode="auto">
          <a:xfrm>
            <a:off x="669925" y="61595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RFQ</a:t>
            </a:r>
          </a:p>
        </p:txBody>
      </p:sp>
      <p:pic>
        <p:nvPicPr>
          <p:cNvPr id="28685" name="Picture 20" descr="Cs126_HalfLi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066800"/>
            <a:ext cx="34290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Text Box 26"/>
          <p:cNvSpPr txBox="1">
            <a:spLocks noChangeArrowheads="1"/>
          </p:cNvSpPr>
          <p:nvPr/>
        </p:nvSpPr>
        <p:spPr bwMode="auto">
          <a:xfrm>
            <a:off x="3998913" y="2133600"/>
            <a:ext cx="127317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accent2"/>
                </a:solidFill>
              </a:rPr>
              <a:t>6 hrs beam off before first 10 pulses </a:t>
            </a:r>
            <a:r>
              <a:rPr lang="en-US" sz="1200" b="1" baseline="30000">
                <a:solidFill>
                  <a:schemeClr val="accent2"/>
                </a:solidFill>
              </a:rPr>
              <a:t>126</a:t>
            </a:r>
            <a:r>
              <a:rPr lang="en-US" sz="1200" b="1">
                <a:solidFill>
                  <a:schemeClr val="accent2"/>
                </a:solidFill>
              </a:rPr>
              <a:t>Cs</a:t>
            </a:r>
          </a:p>
        </p:txBody>
      </p:sp>
      <p:sp>
        <p:nvSpPr>
          <p:cNvPr id="28687" name="Line 27"/>
          <p:cNvSpPr>
            <a:spLocks noChangeShapeType="1"/>
          </p:cNvSpPr>
          <p:nvPr/>
        </p:nvSpPr>
        <p:spPr bwMode="auto">
          <a:xfrm>
            <a:off x="5257800" y="2590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8688" name="Group 40"/>
          <p:cNvGrpSpPr>
            <a:grpSpLocks/>
          </p:cNvGrpSpPr>
          <p:nvPr/>
        </p:nvGrpSpPr>
        <p:grpSpPr bwMode="auto">
          <a:xfrm>
            <a:off x="3138488" y="1230313"/>
            <a:ext cx="1409700" cy="1411287"/>
            <a:chOff x="3007133" y="1123370"/>
            <a:chExt cx="1410487" cy="1411743"/>
          </a:xfrm>
        </p:grpSpPr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3041339" y="1884821"/>
              <a:ext cx="476404" cy="476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007133" y="1458440"/>
              <a:ext cx="549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3075433" y="1123370"/>
              <a:ext cx="412980" cy="4764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8694" name="Group 39"/>
            <p:cNvGrpSpPr>
              <a:grpSpLocks/>
            </p:cNvGrpSpPr>
            <p:nvPr/>
          </p:nvGrpSpPr>
          <p:grpSpPr bwMode="auto">
            <a:xfrm>
              <a:off x="3131348" y="2200728"/>
              <a:ext cx="283902" cy="334385"/>
              <a:chOff x="3178849" y="2651990"/>
              <a:chExt cx="283902" cy="334385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281772" y="2698945"/>
                <a:ext cx="34944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354838" y="2800578"/>
                <a:ext cx="34944" cy="4922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350073" y="2698945"/>
                <a:ext cx="34944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246828" y="2746586"/>
                <a:ext cx="34944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213472" y="2651305"/>
                <a:ext cx="33356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281772" y="2794226"/>
                <a:ext cx="34944" cy="4922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316717" y="2843454"/>
                <a:ext cx="33357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385018" y="2891094"/>
                <a:ext cx="34944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281772" y="2938735"/>
                <a:ext cx="34944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213472" y="2891094"/>
                <a:ext cx="33356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419962" y="2746586"/>
                <a:ext cx="33356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178528" y="2794226"/>
                <a:ext cx="34944" cy="4922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427904" y="2903798"/>
                <a:ext cx="34944" cy="4764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8695" name="TextBox 36"/>
            <p:cNvSpPr txBox="1">
              <a:spLocks noChangeArrowheads="1"/>
            </p:cNvSpPr>
            <p:nvPr/>
          </p:nvSpPr>
          <p:spPr bwMode="auto">
            <a:xfrm>
              <a:off x="3584551" y="1359365"/>
              <a:ext cx="8330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Al foil</a:t>
              </a:r>
            </a:p>
          </p:txBody>
        </p:sp>
      </p:grpSp>
      <p:sp>
        <p:nvSpPr>
          <p:cNvPr id="28689" name="TextBox 37"/>
          <p:cNvSpPr txBox="1">
            <a:spLocks noChangeArrowheads="1"/>
          </p:cNvSpPr>
          <p:nvPr/>
        </p:nvSpPr>
        <p:spPr bwMode="auto">
          <a:xfrm>
            <a:off x="3762375" y="965200"/>
            <a:ext cx="10652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/>
          </a:p>
        </p:txBody>
      </p:sp>
      <p:sp>
        <p:nvSpPr>
          <p:cNvPr id="28690" name="Line 7"/>
          <p:cNvSpPr>
            <a:spLocks noChangeShapeType="1"/>
          </p:cNvSpPr>
          <p:nvPr/>
        </p:nvSpPr>
        <p:spPr bwMode="auto">
          <a:xfrm flipV="1">
            <a:off x="2600325" y="1317625"/>
            <a:ext cx="474663" cy="214313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4"/>
          <p:cNvSpPr/>
          <p:nvPr/>
        </p:nvSpPr>
        <p:spPr>
          <a:xfrm>
            <a:off x="1958975" y="6376988"/>
            <a:ext cx="7185025" cy="48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9699" name="Group 188"/>
          <p:cNvGrpSpPr>
            <a:grpSpLocks/>
          </p:cNvGrpSpPr>
          <p:nvPr/>
        </p:nvGrpSpPr>
        <p:grpSpPr bwMode="auto">
          <a:xfrm>
            <a:off x="0" y="1179513"/>
            <a:ext cx="4302125" cy="5678487"/>
            <a:chOff x="0" y="743"/>
            <a:chExt cx="2710" cy="3577"/>
          </a:xfrm>
        </p:grpSpPr>
        <p:pic>
          <p:nvPicPr>
            <p:cNvPr id="2986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-608" y="1351"/>
              <a:ext cx="3577" cy="2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865" name="Text Box 6"/>
            <p:cNvSpPr txBox="1">
              <a:spLocks noChangeArrowheads="1"/>
            </p:cNvSpPr>
            <p:nvPr/>
          </p:nvSpPr>
          <p:spPr bwMode="auto">
            <a:xfrm>
              <a:off x="584" y="1203"/>
              <a:ext cx="10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accent2"/>
                  </a:solidFill>
                </a:rPr>
                <a:t>Monitoring PIPS</a:t>
              </a:r>
            </a:p>
          </p:txBody>
        </p:sp>
        <p:sp>
          <p:nvSpPr>
            <p:cNvPr id="29866" name="Text Box 7"/>
            <p:cNvSpPr txBox="1">
              <a:spLocks noChangeArrowheads="1"/>
            </p:cNvSpPr>
            <p:nvPr/>
          </p:nvSpPr>
          <p:spPr bwMode="auto">
            <a:xfrm>
              <a:off x="624" y="3648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accent2"/>
                  </a:solidFill>
                </a:rPr>
                <a:t>RFQ</a:t>
              </a:r>
            </a:p>
          </p:txBody>
        </p:sp>
        <p:sp>
          <p:nvSpPr>
            <p:cNvPr id="29867" name="Line 8"/>
            <p:cNvSpPr>
              <a:spLocks noChangeShapeType="1"/>
            </p:cNvSpPr>
            <p:nvPr/>
          </p:nvSpPr>
          <p:spPr bwMode="auto">
            <a:xfrm flipH="1">
              <a:off x="300" y="1451"/>
              <a:ext cx="432" cy="48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68" name="Line 10"/>
            <p:cNvSpPr>
              <a:spLocks noChangeShapeType="1"/>
            </p:cNvSpPr>
            <p:nvPr/>
          </p:nvSpPr>
          <p:spPr bwMode="auto">
            <a:xfrm flipV="1">
              <a:off x="329" y="3124"/>
              <a:ext cx="170" cy="19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69" name="Line 11"/>
            <p:cNvSpPr>
              <a:spLocks noChangeShapeType="1"/>
            </p:cNvSpPr>
            <p:nvPr/>
          </p:nvSpPr>
          <p:spPr bwMode="auto">
            <a:xfrm flipV="1">
              <a:off x="584" y="3124"/>
              <a:ext cx="10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70" name="Line 12"/>
            <p:cNvSpPr>
              <a:spLocks noChangeShapeType="1"/>
            </p:cNvSpPr>
            <p:nvPr/>
          </p:nvSpPr>
          <p:spPr bwMode="auto">
            <a:xfrm flipH="1" flipV="1">
              <a:off x="570" y="3067"/>
              <a:ext cx="1091" cy="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71" name="Line 13"/>
            <p:cNvSpPr>
              <a:spLocks noChangeShapeType="1"/>
            </p:cNvSpPr>
            <p:nvPr/>
          </p:nvSpPr>
          <p:spPr bwMode="auto">
            <a:xfrm flipH="1" flipV="1">
              <a:off x="336" y="2865"/>
              <a:ext cx="191" cy="17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72" name="Line 14"/>
            <p:cNvSpPr>
              <a:spLocks noChangeShapeType="1"/>
            </p:cNvSpPr>
            <p:nvPr/>
          </p:nvSpPr>
          <p:spPr bwMode="auto">
            <a:xfrm flipH="1" flipV="1">
              <a:off x="272" y="1990"/>
              <a:ext cx="0" cy="765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73" name="Rectangle 173"/>
            <p:cNvSpPr>
              <a:spLocks noChangeArrowheads="1"/>
            </p:cNvSpPr>
            <p:nvPr/>
          </p:nvSpPr>
          <p:spPr bwMode="auto">
            <a:xfrm>
              <a:off x="1973" y="3008"/>
              <a:ext cx="48" cy="144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74" name="Rectangle 174"/>
            <p:cNvSpPr>
              <a:spLocks noChangeArrowheads="1"/>
            </p:cNvSpPr>
            <p:nvPr/>
          </p:nvSpPr>
          <p:spPr bwMode="auto">
            <a:xfrm rot="5400000">
              <a:off x="1792" y="3198"/>
              <a:ext cx="48" cy="144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75" name="Text Box 175"/>
            <p:cNvSpPr txBox="1">
              <a:spLocks noChangeArrowheads="1"/>
            </p:cNvSpPr>
            <p:nvPr/>
          </p:nvSpPr>
          <p:spPr bwMode="auto">
            <a:xfrm>
              <a:off x="2126" y="3379"/>
              <a:ext cx="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PIPS </a:t>
              </a:r>
            </a:p>
            <a:p>
              <a:r>
                <a:rPr lang="en-US" sz="1200">
                  <a:latin typeface="Symbol" pitchFamily="18" charset="2"/>
                </a:rPr>
                <a:t>b</a:t>
              </a:r>
              <a:r>
                <a:rPr lang="en-US" sz="1200"/>
                <a:t> detection</a:t>
              </a:r>
            </a:p>
          </p:txBody>
        </p:sp>
        <p:sp>
          <p:nvSpPr>
            <p:cNvPr id="29876" name="Text Box 176"/>
            <p:cNvSpPr txBox="1">
              <a:spLocks noChangeArrowheads="1"/>
            </p:cNvSpPr>
            <p:nvPr/>
          </p:nvSpPr>
          <p:spPr bwMode="auto">
            <a:xfrm>
              <a:off x="1463" y="3634"/>
              <a:ext cx="8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Ge detector</a:t>
              </a:r>
            </a:p>
            <a:p>
              <a:r>
                <a:rPr lang="en-US" sz="1200"/>
                <a:t>X/</a:t>
              </a:r>
              <a:r>
                <a:rPr lang="en-US" sz="1200">
                  <a:latin typeface="Symbol" pitchFamily="18" charset="2"/>
                </a:rPr>
                <a:t>g</a:t>
              </a:r>
              <a:r>
                <a:rPr lang="en-US" sz="1200"/>
                <a:t>-ray detection</a:t>
              </a:r>
            </a:p>
          </p:txBody>
        </p:sp>
        <p:sp>
          <p:nvSpPr>
            <p:cNvPr id="29877" name="Line 177"/>
            <p:cNvSpPr>
              <a:spLocks noChangeShapeType="1"/>
            </p:cNvSpPr>
            <p:nvPr/>
          </p:nvSpPr>
          <p:spPr bwMode="auto">
            <a:xfrm flipV="1">
              <a:off x="1831" y="3351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78" name="Line 178"/>
            <p:cNvSpPr>
              <a:spLocks noChangeShapeType="1"/>
            </p:cNvSpPr>
            <p:nvPr/>
          </p:nvSpPr>
          <p:spPr bwMode="auto">
            <a:xfrm flipH="1" flipV="1">
              <a:off x="2058" y="3244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79" name="Rectangle 179"/>
            <p:cNvSpPr>
              <a:spLocks noChangeArrowheads="1"/>
            </p:cNvSpPr>
            <p:nvPr/>
          </p:nvSpPr>
          <p:spPr bwMode="auto">
            <a:xfrm rot="5400000">
              <a:off x="1792" y="2829"/>
              <a:ext cx="48" cy="144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80" name="Text Box 180"/>
            <p:cNvSpPr txBox="1">
              <a:spLocks noChangeArrowheads="1"/>
            </p:cNvSpPr>
            <p:nvPr/>
          </p:nvSpPr>
          <p:spPr bwMode="auto">
            <a:xfrm>
              <a:off x="1264" y="2245"/>
              <a:ext cx="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LeGe detector</a:t>
              </a:r>
            </a:p>
            <a:p>
              <a:r>
                <a:rPr lang="en-US" sz="1200"/>
                <a:t>X-ray detection</a:t>
              </a:r>
            </a:p>
          </p:txBody>
        </p:sp>
        <p:sp>
          <p:nvSpPr>
            <p:cNvPr id="29881" name="Line 181"/>
            <p:cNvSpPr>
              <a:spLocks noChangeShapeType="1"/>
            </p:cNvSpPr>
            <p:nvPr/>
          </p:nvSpPr>
          <p:spPr bwMode="auto">
            <a:xfrm>
              <a:off x="1548" y="2557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82" name="Line 187"/>
            <p:cNvSpPr>
              <a:spLocks noChangeShapeType="1"/>
            </p:cNvSpPr>
            <p:nvPr/>
          </p:nvSpPr>
          <p:spPr bwMode="auto">
            <a:xfrm flipV="1">
              <a:off x="272" y="3436"/>
              <a:ext cx="0" cy="65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0" name="Rectangle 5"/>
          <p:cNvSpPr>
            <a:spLocks noGrp="1" noChangeArrowheads="1"/>
          </p:cNvSpPr>
          <p:nvPr>
            <p:ph type="title"/>
          </p:nvPr>
        </p:nvSpPr>
        <p:spPr>
          <a:xfrm>
            <a:off x="949325" y="0"/>
            <a:ext cx="8194675" cy="808038"/>
          </a:xfrm>
        </p:spPr>
        <p:txBody>
          <a:bodyPr/>
          <a:lstStyle/>
          <a:p>
            <a:pPr eaLnBrk="1" hangingPunct="1"/>
            <a:r>
              <a:rPr lang="en-US" sz="3400" smtClean="0"/>
              <a:t>Systematic studies with </a:t>
            </a:r>
            <a:r>
              <a:rPr lang="en-US" sz="3400" baseline="30000" smtClean="0"/>
              <a:t>124, 126</a:t>
            </a:r>
            <a:r>
              <a:rPr lang="en-US" sz="3400" smtClean="0"/>
              <a:t>Cs</a:t>
            </a:r>
          </a:p>
        </p:txBody>
      </p:sp>
      <p:sp>
        <p:nvSpPr>
          <p:cNvPr id="29701" name="Line 15"/>
          <p:cNvSpPr>
            <a:spLocks noChangeShapeType="1"/>
          </p:cNvSpPr>
          <p:nvPr/>
        </p:nvSpPr>
        <p:spPr bwMode="auto">
          <a:xfrm>
            <a:off x="4724400" y="2290763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Line 16"/>
          <p:cNvSpPr>
            <a:spLocks noChangeShapeType="1"/>
          </p:cNvSpPr>
          <p:nvPr/>
        </p:nvSpPr>
        <p:spPr bwMode="auto">
          <a:xfrm flipV="1">
            <a:off x="5257800" y="198596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Line 17"/>
          <p:cNvSpPr>
            <a:spLocks noChangeShapeType="1"/>
          </p:cNvSpPr>
          <p:nvPr/>
        </p:nvSpPr>
        <p:spPr bwMode="auto">
          <a:xfrm>
            <a:off x="5257800" y="19859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Line 18"/>
          <p:cNvSpPr>
            <a:spLocks noChangeShapeType="1"/>
          </p:cNvSpPr>
          <p:nvPr/>
        </p:nvSpPr>
        <p:spPr bwMode="auto">
          <a:xfrm>
            <a:off x="5562600" y="1985963"/>
            <a:ext cx="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19"/>
          <p:cNvSpPr>
            <a:spLocks noChangeShapeType="1"/>
          </p:cNvSpPr>
          <p:nvPr/>
        </p:nvSpPr>
        <p:spPr bwMode="auto">
          <a:xfrm>
            <a:off x="5562600" y="20621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Line 20"/>
          <p:cNvSpPr>
            <a:spLocks noChangeShapeType="1"/>
          </p:cNvSpPr>
          <p:nvPr/>
        </p:nvSpPr>
        <p:spPr bwMode="auto">
          <a:xfrm flipV="1">
            <a:off x="6172200" y="1757363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7" name="Line 21"/>
          <p:cNvSpPr>
            <a:spLocks noChangeShapeType="1"/>
          </p:cNvSpPr>
          <p:nvPr/>
        </p:nvSpPr>
        <p:spPr bwMode="auto">
          <a:xfrm>
            <a:off x="6172200" y="2290763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8" name="Line 22"/>
          <p:cNvSpPr>
            <a:spLocks noChangeShapeType="1"/>
          </p:cNvSpPr>
          <p:nvPr/>
        </p:nvSpPr>
        <p:spPr bwMode="auto">
          <a:xfrm>
            <a:off x="5867400" y="17573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9" name="Line 23"/>
          <p:cNvSpPr>
            <a:spLocks noChangeShapeType="1"/>
          </p:cNvSpPr>
          <p:nvPr/>
        </p:nvSpPr>
        <p:spPr bwMode="auto">
          <a:xfrm>
            <a:off x="5867400" y="175736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Line 24"/>
          <p:cNvSpPr>
            <a:spLocks noChangeShapeType="1"/>
          </p:cNvSpPr>
          <p:nvPr/>
        </p:nvSpPr>
        <p:spPr bwMode="auto">
          <a:xfrm>
            <a:off x="4724400" y="3352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1" name="Line 25"/>
          <p:cNvSpPr>
            <a:spLocks noChangeShapeType="1"/>
          </p:cNvSpPr>
          <p:nvPr/>
        </p:nvSpPr>
        <p:spPr bwMode="auto">
          <a:xfrm flipV="1">
            <a:off x="5257800" y="2819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Line 26"/>
          <p:cNvSpPr>
            <a:spLocks noChangeShapeType="1"/>
          </p:cNvSpPr>
          <p:nvPr/>
        </p:nvSpPr>
        <p:spPr bwMode="auto">
          <a:xfrm>
            <a:off x="5257800" y="28194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3" name="Line 27"/>
          <p:cNvSpPr>
            <a:spLocks noChangeShapeType="1"/>
          </p:cNvSpPr>
          <p:nvPr/>
        </p:nvSpPr>
        <p:spPr bwMode="auto">
          <a:xfrm>
            <a:off x="5562600" y="28194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4" name="Line 28"/>
          <p:cNvSpPr>
            <a:spLocks noChangeShapeType="1"/>
          </p:cNvSpPr>
          <p:nvPr/>
        </p:nvSpPr>
        <p:spPr bwMode="auto">
          <a:xfrm>
            <a:off x="5562600" y="31242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Line 29"/>
          <p:cNvSpPr>
            <a:spLocks noChangeShapeType="1"/>
          </p:cNvSpPr>
          <p:nvPr/>
        </p:nvSpPr>
        <p:spPr bwMode="auto">
          <a:xfrm flipV="1">
            <a:off x="6172200" y="2819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6" name="Line 30"/>
          <p:cNvSpPr>
            <a:spLocks noChangeShapeType="1"/>
          </p:cNvSpPr>
          <p:nvPr/>
        </p:nvSpPr>
        <p:spPr bwMode="auto">
          <a:xfrm>
            <a:off x="6172200" y="3352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7" name="Line 31"/>
          <p:cNvSpPr>
            <a:spLocks noChangeShapeType="1"/>
          </p:cNvSpPr>
          <p:nvPr/>
        </p:nvSpPr>
        <p:spPr bwMode="auto">
          <a:xfrm>
            <a:off x="5867400" y="28194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Line 32"/>
          <p:cNvSpPr>
            <a:spLocks noChangeShapeType="1"/>
          </p:cNvSpPr>
          <p:nvPr/>
        </p:nvSpPr>
        <p:spPr bwMode="auto">
          <a:xfrm>
            <a:off x="5867400" y="28194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9" name="Line 33"/>
          <p:cNvSpPr>
            <a:spLocks noChangeShapeType="1"/>
          </p:cNvSpPr>
          <p:nvPr/>
        </p:nvSpPr>
        <p:spPr bwMode="auto">
          <a:xfrm>
            <a:off x="4724400" y="4614863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Line 34"/>
          <p:cNvSpPr>
            <a:spLocks noChangeShapeType="1"/>
          </p:cNvSpPr>
          <p:nvPr/>
        </p:nvSpPr>
        <p:spPr bwMode="auto">
          <a:xfrm flipV="1">
            <a:off x="5257800" y="431006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1" name="Line 35"/>
          <p:cNvSpPr>
            <a:spLocks noChangeShapeType="1"/>
          </p:cNvSpPr>
          <p:nvPr/>
        </p:nvSpPr>
        <p:spPr bwMode="auto">
          <a:xfrm>
            <a:off x="5257800" y="43100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Line 36"/>
          <p:cNvSpPr>
            <a:spLocks noChangeShapeType="1"/>
          </p:cNvSpPr>
          <p:nvPr/>
        </p:nvSpPr>
        <p:spPr bwMode="auto">
          <a:xfrm>
            <a:off x="5562600" y="4310063"/>
            <a:ext cx="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3" name="Line 37"/>
          <p:cNvSpPr>
            <a:spLocks noChangeShapeType="1"/>
          </p:cNvSpPr>
          <p:nvPr/>
        </p:nvSpPr>
        <p:spPr bwMode="auto">
          <a:xfrm>
            <a:off x="5562600" y="43862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4" name="Line 38"/>
          <p:cNvSpPr>
            <a:spLocks noChangeShapeType="1"/>
          </p:cNvSpPr>
          <p:nvPr/>
        </p:nvSpPr>
        <p:spPr bwMode="auto">
          <a:xfrm flipV="1">
            <a:off x="6172200" y="4081463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Line 39"/>
          <p:cNvSpPr>
            <a:spLocks noChangeShapeType="1"/>
          </p:cNvSpPr>
          <p:nvPr/>
        </p:nvSpPr>
        <p:spPr bwMode="auto">
          <a:xfrm>
            <a:off x="6172200" y="4614863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6" name="Line 40"/>
          <p:cNvSpPr>
            <a:spLocks noChangeShapeType="1"/>
          </p:cNvSpPr>
          <p:nvPr/>
        </p:nvSpPr>
        <p:spPr bwMode="auto">
          <a:xfrm>
            <a:off x="5867400" y="40814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7" name="Line 41"/>
          <p:cNvSpPr>
            <a:spLocks noChangeShapeType="1"/>
          </p:cNvSpPr>
          <p:nvPr/>
        </p:nvSpPr>
        <p:spPr bwMode="auto">
          <a:xfrm>
            <a:off x="5867400" y="408146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8" name="Line 42"/>
          <p:cNvSpPr>
            <a:spLocks noChangeShapeType="1"/>
          </p:cNvSpPr>
          <p:nvPr/>
        </p:nvSpPr>
        <p:spPr bwMode="auto">
          <a:xfrm>
            <a:off x="4724400" y="6019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9" name="Line 43"/>
          <p:cNvSpPr>
            <a:spLocks noChangeShapeType="1"/>
          </p:cNvSpPr>
          <p:nvPr/>
        </p:nvSpPr>
        <p:spPr bwMode="auto">
          <a:xfrm flipV="1">
            <a:off x="5257800" y="5715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0" name="Line 44"/>
          <p:cNvSpPr>
            <a:spLocks noChangeShapeType="1"/>
          </p:cNvSpPr>
          <p:nvPr/>
        </p:nvSpPr>
        <p:spPr bwMode="auto">
          <a:xfrm>
            <a:off x="5257800" y="57150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1" name="Line 45"/>
          <p:cNvSpPr>
            <a:spLocks noChangeShapeType="1"/>
          </p:cNvSpPr>
          <p:nvPr/>
        </p:nvSpPr>
        <p:spPr bwMode="auto">
          <a:xfrm>
            <a:off x="5562600" y="5715000"/>
            <a:ext cx="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2" name="Line 46"/>
          <p:cNvSpPr>
            <a:spLocks noChangeShapeType="1"/>
          </p:cNvSpPr>
          <p:nvPr/>
        </p:nvSpPr>
        <p:spPr bwMode="auto">
          <a:xfrm>
            <a:off x="5562600" y="57912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3" name="Line 47"/>
          <p:cNvSpPr>
            <a:spLocks noChangeShapeType="1"/>
          </p:cNvSpPr>
          <p:nvPr/>
        </p:nvSpPr>
        <p:spPr bwMode="auto">
          <a:xfrm flipV="1">
            <a:off x="6172200" y="5486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4" name="Line 48"/>
          <p:cNvSpPr>
            <a:spLocks noChangeShapeType="1"/>
          </p:cNvSpPr>
          <p:nvPr/>
        </p:nvSpPr>
        <p:spPr bwMode="auto">
          <a:xfrm>
            <a:off x="6172200" y="6019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5" name="Line 49"/>
          <p:cNvSpPr>
            <a:spLocks noChangeShapeType="1"/>
          </p:cNvSpPr>
          <p:nvPr/>
        </p:nvSpPr>
        <p:spPr bwMode="auto">
          <a:xfrm>
            <a:off x="5867400" y="54864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6" name="Line 50"/>
          <p:cNvSpPr>
            <a:spLocks noChangeShapeType="1"/>
          </p:cNvSpPr>
          <p:nvPr/>
        </p:nvSpPr>
        <p:spPr bwMode="auto">
          <a:xfrm>
            <a:off x="5867400" y="54864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9737" name="Group 51"/>
          <p:cNvGrpSpPr>
            <a:grpSpLocks/>
          </p:cNvGrpSpPr>
          <p:nvPr/>
        </p:nvGrpSpPr>
        <p:grpSpPr bwMode="auto">
          <a:xfrm>
            <a:off x="5267325" y="1752600"/>
            <a:ext cx="150813" cy="157163"/>
            <a:chOff x="3967" y="1190"/>
            <a:chExt cx="95" cy="99"/>
          </a:xfrm>
        </p:grpSpPr>
        <p:sp>
          <p:nvSpPr>
            <p:cNvPr id="29828" name="Oval 52"/>
            <p:cNvSpPr>
              <a:spLocks noChangeAspect="1" noChangeArrowheads="1"/>
            </p:cNvSpPr>
            <p:nvPr/>
          </p:nvSpPr>
          <p:spPr bwMode="auto">
            <a:xfrm>
              <a:off x="3984" y="120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9" name="Oval 53"/>
            <p:cNvSpPr>
              <a:spLocks noChangeAspect="1" noChangeArrowheads="1"/>
            </p:cNvSpPr>
            <p:nvPr/>
          </p:nvSpPr>
          <p:spPr bwMode="auto">
            <a:xfrm>
              <a:off x="4014" y="1226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0" name="Oval 54"/>
            <p:cNvSpPr>
              <a:spLocks noChangeAspect="1" noChangeArrowheads="1"/>
            </p:cNvSpPr>
            <p:nvPr/>
          </p:nvSpPr>
          <p:spPr bwMode="auto">
            <a:xfrm>
              <a:off x="4005" y="120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1" name="Oval 55"/>
            <p:cNvSpPr>
              <a:spLocks noChangeAspect="1" noChangeArrowheads="1"/>
            </p:cNvSpPr>
            <p:nvPr/>
          </p:nvSpPr>
          <p:spPr bwMode="auto">
            <a:xfrm>
              <a:off x="3988" y="122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2" name="Oval 56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3" name="Oval 57"/>
            <p:cNvSpPr>
              <a:spLocks noChangeAspect="1" noChangeArrowheads="1"/>
            </p:cNvSpPr>
            <p:nvPr/>
          </p:nvSpPr>
          <p:spPr bwMode="auto">
            <a:xfrm>
              <a:off x="4014" y="1246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4" name="Oval 58"/>
            <p:cNvSpPr>
              <a:spLocks noChangeAspect="1" noChangeArrowheads="1"/>
            </p:cNvSpPr>
            <p:nvPr/>
          </p:nvSpPr>
          <p:spPr bwMode="auto">
            <a:xfrm>
              <a:off x="4031" y="122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5" name="Oval 59"/>
            <p:cNvSpPr>
              <a:spLocks noChangeAspect="1" noChangeArrowheads="1"/>
            </p:cNvSpPr>
            <p:nvPr/>
          </p:nvSpPr>
          <p:spPr bwMode="auto">
            <a:xfrm>
              <a:off x="4050" y="120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6" name="Oval 60"/>
            <p:cNvSpPr>
              <a:spLocks noChangeAspect="1" noChangeArrowheads="1"/>
            </p:cNvSpPr>
            <p:nvPr/>
          </p:nvSpPr>
          <p:spPr bwMode="auto">
            <a:xfrm>
              <a:off x="4032" y="125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7" name="Oval 61"/>
            <p:cNvSpPr>
              <a:spLocks noChangeAspect="1" noChangeArrowheads="1"/>
            </p:cNvSpPr>
            <p:nvPr/>
          </p:nvSpPr>
          <p:spPr bwMode="auto">
            <a:xfrm>
              <a:off x="4013" y="119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8" name="Oval 62"/>
            <p:cNvSpPr>
              <a:spLocks noChangeAspect="1" noChangeArrowheads="1"/>
            </p:cNvSpPr>
            <p:nvPr/>
          </p:nvSpPr>
          <p:spPr bwMode="auto">
            <a:xfrm>
              <a:off x="4022" y="123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39" name="Oval 63"/>
            <p:cNvSpPr>
              <a:spLocks noChangeAspect="1" noChangeArrowheads="1"/>
            </p:cNvSpPr>
            <p:nvPr/>
          </p:nvSpPr>
          <p:spPr bwMode="auto">
            <a:xfrm>
              <a:off x="4049" y="124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0" name="Oval 64"/>
            <p:cNvSpPr>
              <a:spLocks noChangeAspect="1" noChangeArrowheads="1"/>
            </p:cNvSpPr>
            <p:nvPr/>
          </p:nvSpPr>
          <p:spPr bwMode="auto">
            <a:xfrm>
              <a:off x="3972" y="122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1" name="Oval 65"/>
            <p:cNvSpPr>
              <a:spLocks noChangeAspect="1" noChangeArrowheads="1"/>
            </p:cNvSpPr>
            <p:nvPr/>
          </p:nvSpPr>
          <p:spPr bwMode="auto">
            <a:xfrm>
              <a:off x="4002" y="125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2" name="Oval 66"/>
            <p:cNvSpPr>
              <a:spLocks noChangeAspect="1" noChangeArrowheads="1"/>
            </p:cNvSpPr>
            <p:nvPr/>
          </p:nvSpPr>
          <p:spPr bwMode="auto">
            <a:xfrm>
              <a:off x="3993" y="123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3" name="Oval 67"/>
            <p:cNvSpPr>
              <a:spLocks noChangeAspect="1" noChangeArrowheads="1"/>
            </p:cNvSpPr>
            <p:nvPr/>
          </p:nvSpPr>
          <p:spPr bwMode="auto">
            <a:xfrm>
              <a:off x="3976" y="125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4" name="Oval 68"/>
            <p:cNvSpPr>
              <a:spLocks noChangeAspect="1" noChangeArrowheads="1"/>
            </p:cNvSpPr>
            <p:nvPr/>
          </p:nvSpPr>
          <p:spPr bwMode="auto">
            <a:xfrm>
              <a:off x="4020" y="122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5" name="Oval 69"/>
            <p:cNvSpPr>
              <a:spLocks noChangeAspect="1" noChangeArrowheads="1"/>
            </p:cNvSpPr>
            <p:nvPr/>
          </p:nvSpPr>
          <p:spPr bwMode="auto">
            <a:xfrm>
              <a:off x="4002" y="127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6" name="Oval 70"/>
            <p:cNvSpPr>
              <a:spLocks noChangeAspect="1" noChangeArrowheads="1"/>
            </p:cNvSpPr>
            <p:nvPr/>
          </p:nvSpPr>
          <p:spPr bwMode="auto">
            <a:xfrm>
              <a:off x="4019" y="124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7" name="Oval 71"/>
            <p:cNvSpPr>
              <a:spLocks noChangeAspect="1" noChangeArrowheads="1"/>
            </p:cNvSpPr>
            <p:nvPr/>
          </p:nvSpPr>
          <p:spPr bwMode="auto">
            <a:xfrm>
              <a:off x="4038" y="123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8" name="Oval 72"/>
            <p:cNvSpPr>
              <a:spLocks noChangeAspect="1" noChangeArrowheads="1"/>
            </p:cNvSpPr>
            <p:nvPr/>
          </p:nvSpPr>
          <p:spPr bwMode="auto">
            <a:xfrm>
              <a:off x="4020" y="127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49" name="Oval 73"/>
            <p:cNvSpPr>
              <a:spLocks noChangeAspect="1" noChangeArrowheads="1"/>
            </p:cNvSpPr>
            <p:nvPr/>
          </p:nvSpPr>
          <p:spPr bwMode="auto">
            <a:xfrm>
              <a:off x="4001" y="121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0" name="Oval 74"/>
            <p:cNvSpPr>
              <a:spLocks noChangeAspect="1" noChangeArrowheads="1"/>
            </p:cNvSpPr>
            <p:nvPr/>
          </p:nvSpPr>
          <p:spPr bwMode="auto">
            <a:xfrm>
              <a:off x="4010" y="125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1" name="Oval 75"/>
            <p:cNvSpPr>
              <a:spLocks noChangeAspect="1" noChangeArrowheads="1"/>
            </p:cNvSpPr>
            <p:nvPr/>
          </p:nvSpPr>
          <p:spPr bwMode="auto">
            <a:xfrm>
              <a:off x="4037" y="126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2" name="Oval 76"/>
            <p:cNvSpPr>
              <a:spLocks noChangeAspect="1" noChangeArrowheads="1"/>
            </p:cNvSpPr>
            <p:nvPr/>
          </p:nvSpPr>
          <p:spPr bwMode="auto">
            <a:xfrm>
              <a:off x="3967" y="120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3" name="Oval 77"/>
            <p:cNvSpPr>
              <a:spLocks noChangeAspect="1" noChangeArrowheads="1"/>
            </p:cNvSpPr>
            <p:nvPr/>
          </p:nvSpPr>
          <p:spPr bwMode="auto">
            <a:xfrm>
              <a:off x="3997" y="122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4" name="Oval 78"/>
            <p:cNvSpPr>
              <a:spLocks noChangeAspect="1" noChangeArrowheads="1"/>
            </p:cNvSpPr>
            <p:nvPr/>
          </p:nvSpPr>
          <p:spPr bwMode="auto">
            <a:xfrm>
              <a:off x="3988" y="121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5" name="Oval 79"/>
            <p:cNvSpPr>
              <a:spLocks noChangeAspect="1" noChangeArrowheads="1"/>
            </p:cNvSpPr>
            <p:nvPr/>
          </p:nvSpPr>
          <p:spPr bwMode="auto">
            <a:xfrm>
              <a:off x="3971" y="123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6" name="Oval 80"/>
            <p:cNvSpPr>
              <a:spLocks noChangeAspect="1" noChangeArrowheads="1"/>
            </p:cNvSpPr>
            <p:nvPr/>
          </p:nvSpPr>
          <p:spPr bwMode="auto">
            <a:xfrm>
              <a:off x="4015" y="120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7" name="Oval 81"/>
            <p:cNvSpPr>
              <a:spLocks noChangeAspect="1" noChangeArrowheads="1"/>
            </p:cNvSpPr>
            <p:nvPr/>
          </p:nvSpPr>
          <p:spPr bwMode="auto">
            <a:xfrm>
              <a:off x="3997" y="124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8" name="Oval 82"/>
            <p:cNvSpPr>
              <a:spLocks noChangeAspect="1" noChangeArrowheads="1"/>
            </p:cNvSpPr>
            <p:nvPr/>
          </p:nvSpPr>
          <p:spPr bwMode="auto">
            <a:xfrm>
              <a:off x="4014" y="122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59" name="Oval 83"/>
            <p:cNvSpPr>
              <a:spLocks noChangeAspect="1" noChangeArrowheads="1"/>
            </p:cNvSpPr>
            <p:nvPr/>
          </p:nvSpPr>
          <p:spPr bwMode="auto">
            <a:xfrm>
              <a:off x="4033" y="121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60" name="Oval 84"/>
            <p:cNvSpPr>
              <a:spLocks noChangeAspect="1" noChangeArrowheads="1"/>
            </p:cNvSpPr>
            <p:nvPr/>
          </p:nvSpPr>
          <p:spPr bwMode="auto">
            <a:xfrm>
              <a:off x="4015" y="125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61" name="Oval 85"/>
            <p:cNvSpPr>
              <a:spLocks noChangeAspect="1" noChangeArrowheads="1"/>
            </p:cNvSpPr>
            <p:nvPr/>
          </p:nvSpPr>
          <p:spPr bwMode="auto">
            <a:xfrm>
              <a:off x="3996" y="119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62" name="Oval 86"/>
            <p:cNvSpPr>
              <a:spLocks noChangeAspect="1" noChangeArrowheads="1"/>
            </p:cNvSpPr>
            <p:nvPr/>
          </p:nvSpPr>
          <p:spPr bwMode="auto">
            <a:xfrm>
              <a:off x="4005" y="123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63" name="Oval 87"/>
            <p:cNvSpPr>
              <a:spLocks noChangeAspect="1" noChangeArrowheads="1"/>
            </p:cNvSpPr>
            <p:nvPr/>
          </p:nvSpPr>
          <p:spPr bwMode="auto">
            <a:xfrm>
              <a:off x="4032" y="124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9738" name="Group 88"/>
          <p:cNvGrpSpPr>
            <a:grpSpLocks/>
          </p:cNvGrpSpPr>
          <p:nvPr/>
        </p:nvGrpSpPr>
        <p:grpSpPr bwMode="auto">
          <a:xfrm rot="2527050">
            <a:off x="5638800" y="2895600"/>
            <a:ext cx="150813" cy="157163"/>
            <a:chOff x="3967" y="1190"/>
            <a:chExt cx="95" cy="99"/>
          </a:xfrm>
        </p:grpSpPr>
        <p:sp>
          <p:nvSpPr>
            <p:cNvPr id="29792" name="Oval 89"/>
            <p:cNvSpPr>
              <a:spLocks noChangeAspect="1" noChangeArrowheads="1"/>
            </p:cNvSpPr>
            <p:nvPr/>
          </p:nvSpPr>
          <p:spPr bwMode="auto">
            <a:xfrm>
              <a:off x="3984" y="120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3" name="Oval 90"/>
            <p:cNvSpPr>
              <a:spLocks noChangeAspect="1" noChangeArrowheads="1"/>
            </p:cNvSpPr>
            <p:nvPr/>
          </p:nvSpPr>
          <p:spPr bwMode="auto">
            <a:xfrm>
              <a:off x="4014" y="1226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4" name="Oval 91"/>
            <p:cNvSpPr>
              <a:spLocks noChangeAspect="1" noChangeArrowheads="1"/>
            </p:cNvSpPr>
            <p:nvPr/>
          </p:nvSpPr>
          <p:spPr bwMode="auto">
            <a:xfrm>
              <a:off x="4005" y="120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5" name="Oval 92"/>
            <p:cNvSpPr>
              <a:spLocks noChangeAspect="1" noChangeArrowheads="1"/>
            </p:cNvSpPr>
            <p:nvPr/>
          </p:nvSpPr>
          <p:spPr bwMode="auto">
            <a:xfrm>
              <a:off x="3988" y="122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6" name="Oval 93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7" name="Oval 94"/>
            <p:cNvSpPr>
              <a:spLocks noChangeAspect="1" noChangeArrowheads="1"/>
            </p:cNvSpPr>
            <p:nvPr/>
          </p:nvSpPr>
          <p:spPr bwMode="auto">
            <a:xfrm>
              <a:off x="4014" y="1246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8" name="Oval 95"/>
            <p:cNvSpPr>
              <a:spLocks noChangeAspect="1" noChangeArrowheads="1"/>
            </p:cNvSpPr>
            <p:nvPr/>
          </p:nvSpPr>
          <p:spPr bwMode="auto">
            <a:xfrm>
              <a:off x="4031" y="122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9" name="Oval 96"/>
            <p:cNvSpPr>
              <a:spLocks noChangeAspect="1" noChangeArrowheads="1"/>
            </p:cNvSpPr>
            <p:nvPr/>
          </p:nvSpPr>
          <p:spPr bwMode="auto">
            <a:xfrm>
              <a:off x="4050" y="120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0" name="Oval 97"/>
            <p:cNvSpPr>
              <a:spLocks noChangeAspect="1" noChangeArrowheads="1"/>
            </p:cNvSpPr>
            <p:nvPr/>
          </p:nvSpPr>
          <p:spPr bwMode="auto">
            <a:xfrm>
              <a:off x="4032" y="125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1" name="Oval 98"/>
            <p:cNvSpPr>
              <a:spLocks noChangeAspect="1" noChangeArrowheads="1"/>
            </p:cNvSpPr>
            <p:nvPr/>
          </p:nvSpPr>
          <p:spPr bwMode="auto">
            <a:xfrm>
              <a:off x="4013" y="119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2" name="Oval 99"/>
            <p:cNvSpPr>
              <a:spLocks noChangeAspect="1" noChangeArrowheads="1"/>
            </p:cNvSpPr>
            <p:nvPr/>
          </p:nvSpPr>
          <p:spPr bwMode="auto">
            <a:xfrm>
              <a:off x="4022" y="123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3" name="Oval 100"/>
            <p:cNvSpPr>
              <a:spLocks noChangeAspect="1" noChangeArrowheads="1"/>
            </p:cNvSpPr>
            <p:nvPr/>
          </p:nvSpPr>
          <p:spPr bwMode="auto">
            <a:xfrm>
              <a:off x="4049" y="124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4" name="Oval 101"/>
            <p:cNvSpPr>
              <a:spLocks noChangeAspect="1" noChangeArrowheads="1"/>
            </p:cNvSpPr>
            <p:nvPr/>
          </p:nvSpPr>
          <p:spPr bwMode="auto">
            <a:xfrm>
              <a:off x="3972" y="122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5" name="Oval 102"/>
            <p:cNvSpPr>
              <a:spLocks noChangeAspect="1" noChangeArrowheads="1"/>
            </p:cNvSpPr>
            <p:nvPr/>
          </p:nvSpPr>
          <p:spPr bwMode="auto">
            <a:xfrm>
              <a:off x="4002" y="125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6" name="Oval 103"/>
            <p:cNvSpPr>
              <a:spLocks noChangeAspect="1" noChangeArrowheads="1"/>
            </p:cNvSpPr>
            <p:nvPr/>
          </p:nvSpPr>
          <p:spPr bwMode="auto">
            <a:xfrm>
              <a:off x="3993" y="123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7" name="Oval 104"/>
            <p:cNvSpPr>
              <a:spLocks noChangeAspect="1" noChangeArrowheads="1"/>
            </p:cNvSpPr>
            <p:nvPr/>
          </p:nvSpPr>
          <p:spPr bwMode="auto">
            <a:xfrm>
              <a:off x="3976" y="125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8" name="Oval 105"/>
            <p:cNvSpPr>
              <a:spLocks noChangeAspect="1" noChangeArrowheads="1"/>
            </p:cNvSpPr>
            <p:nvPr/>
          </p:nvSpPr>
          <p:spPr bwMode="auto">
            <a:xfrm>
              <a:off x="4020" y="122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09" name="Oval 106"/>
            <p:cNvSpPr>
              <a:spLocks noChangeAspect="1" noChangeArrowheads="1"/>
            </p:cNvSpPr>
            <p:nvPr/>
          </p:nvSpPr>
          <p:spPr bwMode="auto">
            <a:xfrm>
              <a:off x="4002" y="127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0" name="Oval 107"/>
            <p:cNvSpPr>
              <a:spLocks noChangeAspect="1" noChangeArrowheads="1"/>
            </p:cNvSpPr>
            <p:nvPr/>
          </p:nvSpPr>
          <p:spPr bwMode="auto">
            <a:xfrm>
              <a:off x="4019" y="124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1" name="Oval 108"/>
            <p:cNvSpPr>
              <a:spLocks noChangeAspect="1" noChangeArrowheads="1"/>
            </p:cNvSpPr>
            <p:nvPr/>
          </p:nvSpPr>
          <p:spPr bwMode="auto">
            <a:xfrm>
              <a:off x="4038" y="123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2" name="Oval 109"/>
            <p:cNvSpPr>
              <a:spLocks noChangeAspect="1" noChangeArrowheads="1"/>
            </p:cNvSpPr>
            <p:nvPr/>
          </p:nvSpPr>
          <p:spPr bwMode="auto">
            <a:xfrm>
              <a:off x="4020" y="127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3" name="Oval 110"/>
            <p:cNvSpPr>
              <a:spLocks noChangeAspect="1" noChangeArrowheads="1"/>
            </p:cNvSpPr>
            <p:nvPr/>
          </p:nvSpPr>
          <p:spPr bwMode="auto">
            <a:xfrm>
              <a:off x="4001" y="121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4" name="Oval 111"/>
            <p:cNvSpPr>
              <a:spLocks noChangeAspect="1" noChangeArrowheads="1"/>
            </p:cNvSpPr>
            <p:nvPr/>
          </p:nvSpPr>
          <p:spPr bwMode="auto">
            <a:xfrm>
              <a:off x="4010" y="125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5" name="Oval 112"/>
            <p:cNvSpPr>
              <a:spLocks noChangeAspect="1" noChangeArrowheads="1"/>
            </p:cNvSpPr>
            <p:nvPr/>
          </p:nvSpPr>
          <p:spPr bwMode="auto">
            <a:xfrm>
              <a:off x="4037" y="126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6" name="Oval 113"/>
            <p:cNvSpPr>
              <a:spLocks noChangeAspect="1" noChangeArrowheads="1"/>
            </p:cNvSpPr>
            <p:nvPr/>
          </p:nvSpPr>
          <p:spPr bwMode="auto">
            <a:xfrm>
              <a:off x="3967" y="120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7" name="Oval 114"/>
            <p:cNvSpPr>
              <a:spLocks noChangeAspect="1" noChangeArrowheads="1"/>
            </p:cNvSpPr>
            <p:nvPr/>
          </p:nvSpPr>
          <p:spPr bwMode="auto">
            <a:xfrm>
              <a:off x="3997" y="122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8" name="Oval 115"/>
            <p:cNvSpPr>
              <a:spLocks noChangeAspect="1" noChangeArrowheads="1"/>
            </p:cNvSpPr>
            <p:nvPr/>
          </p:nvSpPr>
          <p:spPr bwMode="auto">
            <a:xfrm>
              <a:off x="3988" y="121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19" name="Oval 116"/>
            <p:cNvSpPr>
              <a:spLocks noChangeAspect="1" noChangeArrowheads="1"/>
            </p:cNvSpPr>
            <p:nvPr/>
          </p:nvSpPr>
          <p:spPr bwMode="auto">
            <a:xfrm>
              <a:off x="3971" y="123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0" name="Oval 117"/>
            <p:cNvSpPr>
              <a:spLocks noChangeAspect="1" noChangeArrowheads="1"/>
            </p:cNvSpPr>
            <p:nvPr/>
          </p:nvSpPr>
          <p:spPr bwMode="auto">
            <a:xfrm>
              <a:off x="4015" y="120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1" name="Oval 118"/>
            <p:cNvSpPr>
              <a:spLocks noChangeAspect="1" noChangeArrowheads="1"/>
            </p:cNvSpPr>
            <p:nvPr/>
          </p:nvSpPr>
          <p:spPr bwMode="auto">
            <a:xfrm>
              <a:off x="3997" y="124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2" name="Oval 119"/>
            <p:cNvSpPr>
              <a:spLocks noChangeAspect="1" noChangeArrowheads="1"/>
            </p:cNvSpPr>
            <p:nvPr/>
          </p:nvSpPr>
          <p:spPr bwMode="auto">
            <a:xfrm>
              <a:off x="4014" y="122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3" name="Oval 120"/>
            <p:cNvSpPr>
              <a:spLocks noChangeAspect="1" noChangeArrowheads="1"/>
            </p:cNvSpPr>
            <p:nvPr/>
          </p:nvSpPr>
          <p:spPr bwMode="auto">
            <a:xfrm>
              <a:off x="4033" y="121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4" name="Oval 121"/>
            <p:cNvSpPr>
              <a:spLocks noChangeAspect="1" noChangeArrowheads="1"/>
            </p:cNvSpPr>
            <p:nvPr/>
          </p:nvSpPr>
          <p:spPr bwMode="auto">
            <a:xfrm>
              <a:off x="4015" y="125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5" name="Oval 122"/>
            <p:cNvSpPr>
              <a:spLocks noChangeAspect="1" noChangeArrowheads="1"/>
            </p:cNvSpPr>
            <p:nvPr/>
          </p:nvSpPr>
          <p:spPr bwMode="auto">
            <a:xfrm>
              <a:off x="3996" y="119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6" name="Oval 123"/>
            <p:cNvSpPr>
              <a:spLocks noChangeAspect="1" noChangeArrowheads="1"/>
            </p:cNvSpPr>
            <p:nvPr/>
          </p:nvSpPr>
          <p:spPr bwMode="auto">
            <a:xfrm>
              <a:off x="4005" y="123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827" name="Oval 124"/>
            <p:cNvSpPr>
              <a:spLocks noChangeAspect="1" noChangeArrowheads="1"/>
            </p:cNvSpPr>
            <p:nvPr/>
          </p:nvSpPr>
          <p:spPr bwMode="auto">
            <a:xfrm>
              <a:off x="4032" y="124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9739" name="Group 125"/>
          <p:cNvGrpSpPr>
            <a:grpSpLocks/>
          </p:cNvGrpSpPr>
          <p:nvPr/>
        </p:nvGrpSpPr>
        <p:grpSpPr bwMode="auto">
          <a:xfrm rot="-6588601">
            <a:off x="5108576" y="4078287"/>
            <a:ext cx="150812" cy="157163"/>
            <a:chOff x="3967" y="1190"/>
            <a:chExt cx="95" cy="99"/>
          </a:xfrm>
        </p:grpSpPr>
        <p:sp>
          <p:nvSpPr>
            <p:cNvPr id="29756" name="Oval 126"/>
            <p:cNvSpPr>
              <a:spLocks noChangeAspect="1" noChangeArrowheads="1"/>
            </p:cNvSpPr>
            <p:nvPr/>
          </p:nvSpPr>
          <p:spPr bwMode="auto">
            <a:xfrm>
              <a:off x="3984" y="120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57" name="Oval 127"/>
            <p:cNvSpPr>
              <a:spLocks noChangeAspect="1" noChangeArrowheads="1"/>
            </p:cNvSpPr>
            <p:nvPr/>
          </p:nvSpPr>
          <p:spPr bwMode="auto">
            <a:xfrm>
              <a:off x="4014" y="1226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58" name="Oval 128"/>
            <p:cNvSpPr>
              <a:spLocks noChangeAspect="1" noChangeArrowheads="1"/>
            </p:cNvSpPr>
            <p:nvPr/>
          </p:nvSpPr>
          <p:spPr bwMode="auto">
            <a:xfrm>
              <a:off x="4005" y="120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59" name="Oval 129"/>
            <p:cNvSpPr>
              <a:spLocks noChangeAspect="1" noChangeArrowheads="1"/>
            </p:cNvSpPr>
            <p:nvPr/>
          </p:nvSpPr>
          <p:spPr bwMode="auto">
            <a:xfrm>
              <a:off x="3988" y="122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0" name="Oval 130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1" name="Oval 131"/>
            <p:cNvSpPr>
              <a:spLocks noChangeAspect="1" noChangeArrowheads="1"/>
            </p:cNvSpPr>
            <p:nvPr/>
          </p:nvSpPr>
          <p:spPr bwMode="auto">
            <a:xfrm>
              <a:off x="4014" y="1246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2" name="Oval 132"/>
            <p:cNvSpPr>
              <a:spLocks noChangeAspect="1" noChangeArrowheads="1"/>
            </p:cNvSpPr>
            <p:nvPr/>
          </p:nvSpPr>
          <p:spPr bwMode="auto">
            <a:xfrm>
              <a:off x="4031" y="122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3" name="Oval 133"/>
            <p:cNvSpPr>
              <a:spLocks noChangeAspect="1" noChangeArrowheads="1"/>
            </p:cNvSpPr>
            <p:nvPr/>
          </p:nvSpPr>
          <p:spPr bwMode="auto">
            <a:xfrm>
              <a:off x="4050" y="120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4" name="Oval 134"/>
            <p:cNvSpPr>
              <a:spLocks noChangeAspect="1" noChangeArrowheads="1"/>
            </p:cNvSpPr>
            <p:nvPr/>
          </p:nvSpPr>
          <p:spPr bwMode="auto">
            <a:xfrm>
              <a:off x="4032" y="125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5" name="Oval 135"/>
            <p:cNvSpPr>
              <a:spLocks noChangeAspect="1" noChangeArrowheads="1"/>
            </p:cNvSpPr>
            <p:nvPr/>
          </p:nvSpPr>
          <p:spPr bwMode="auto">
            <a:xfrm>
              <a:off x="4013" y="119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6" name="Oval 136"/>
            <p:cNvSpPr>
              <a:spLocks noChangeAspect="1" noChangeArrowheads="1"/>
            </p:cNvSpPr>
            <p:nvPr/>
          </p:nvSpPr>
          <p:spPr bwMode="auto">
            <a:xfrm>
              <a:off x="4022" y="123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7" name="Oval 137"/>
            <p:cNvSpPr>
              <a:spLocks noChangeAspect="1" noChangeArrowheads="1"/>
            </p:cNvSpPr>
            <p:nvPr/>
          </p:nvSpPr>
          <p:spPr bwMode="auto">
            <a:xfrm>
              <a:off x="4049" y="124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8" name="Oval 138"/>
            <p:cNvSpPr>
              <a:spLocks noChangeAspect="1" noChangeArrowheads="1"/>
            </p:cNvSpPr>
            <p:nvPr/>
          </p:nvSpPr>
          <p:spPr bwMode="auto">
            <a:xfrm>
              <a:off x="3972" y="122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69" name="Oval 139"/>
            <p:cNvSpPr>
              <a:spLocks noChangeAspect="1" noChangeArrowheads="1"/>
            </p:cNvSpPr>
            <p:nvPr/>
          </p:nvSpPr>
          <p:spPr bwMode="auto">
            <a:xfrm>
              <a:off x="4002" y="125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0" name="Oval 140"/>
            <p:cNvSpPr>
              <a:spLocks noChangeAspect="1" noChangeArrowheads="1"/>
            </p:cNvSpPr>
            <p:nvPr/>
          </p:nvSpPr>
          <p:spPr bwMode="auto">
            <a:xfrm>
              <a:off x="3993" y="123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1" name="Oval 141"/>
            <p:cNvSpPr>
              <a:spLocks noChangeAspect="1" noChangeArrowheads="1"/>
            </p:cNvSpPr>
            <p:nvPr/>
          </p:nvSpPr>
          <p:spPr bwMode="auto">
            <a:xfrm>
              <a:off x="3976" y="125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2" name="Oval 142"/>
            <p:cNvSpPr>
              <a:spLocks noChangeAspect="1" noChangeArrowheads="1"/>
            </p:cNvSpPr>
            <p:nvPr/>
          </p:nvSpPr>
          <p:spPr bwMode="auto">
            <a:xfrm>
              <a:off x="4020" y="122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3" name="Oval 143"/>
            <p:cNvSpPr>
              <a:spLocks noChangeAspect="1" noChangeArrowheads="1"/>
            </p:cNvSpPr>
            <p:nvPr/>
          </p:nvSpPr>
          <p:spPr bwMode="auto">
            <a:xfrm>
              <a:off x="4002" y="127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4" name="Oval 144"/>
            <p:cNvSpPr>
              <a:spLocks noChangeAspect="1" noChangeArrowheads="1"/>
            </p:cNvSpPr>
            <p:nvPr/>
          </p:nvSpPr>
          <p:spPr bwMode="auto">
            <a:xfrm>
              <a:off x="4019" y="124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5" name="Oval 145"/>
            <p:cNvSpPr>
              <a:spLocks noChangeAspect="1" noChangeArrowheads="1"/>
            </p:cNvSpPr>
            <p:nvPr/>
          </p:nvSpPr>
          <p:spPr bwMode="auto">
            <a:xfrm>
              <a:off x="4038" y="123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6" name="Oval 146"/>
            <p:cNvSpPr>
              <a:spLocks noChangeAspect="1" noChangeArrowheads="1"/>
            </p:cNvSpPr>
            <p:nvPr/>
          </p:nvSpPr>
          <p:spPr bwMode="auto">
            <a:xfrm>
              <a:off x="4020" y="127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7" name="Oval 147"/>
            <p:cNvSpPr>
              <a:spLocks noChangeAspect="1" noChangeArrowheads="1"/>
            </p:cNvSpPr>
            <p:nvPr/>
          </p:nvSpPr>
          <p:spPr bwMode="auto">
            <a:xfrm>
              <a:off x="4001" y="1214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8" name="Oval 148"/>
            <p:cNvSpPr>
              <a:spLocks noChangeAspect="1" noChangeArrowheads="1"/>
            </p:cNvSpPr>
            <p:nvPr/>
          </p:nvSpPr>
          <p:spPr bwMode="auto">
            <a:xfrm>
              <a:off x="4010" y="1259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79" name="Oval 149"/>
            <p:cNvSpPr>
              <a:spLocks noChangeAspect="1" noChangeArrowheads="1"/>
            </p:cNvSpPr>
            <p:nvPr/>
          </p:nvSpPr>
          <p:spPr bwMode="auto">
            <a:xfrm>
              <a:off x="4037" y="126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0" name="Oval 150"/>
            <p:cNvSpPr>
              <a:spLocks noChangeAspect="1" noChangeArrowheads="1"/>
            </p:cNvSpPr>
            <p:nvPr/>
          </p:nvSpPr>
          <p:spPr bwMode="auto">
            <a:xfrm>
              <a:off x="3967" y="120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1" name="Oval 151"/>
            <p:cNvSpPr>
              <a:spLocks noChangeAspect="1" noChangeArrowheads="1"/>
            </p:cNvSpPr>
            <p:nvPr/>
          </p:nvSpPr>
          <p:spPr bwMode="auto">
            <a:xfrm>
              <a:off x="3997" y="122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2" name="Oval 152"/>
            <p:cNvSpPr>
              <a:spLocks noChangeAspect="1" noChangeArrowheads="1"/>
            </p:cNvSpPr>
            <p:nvPr/>
          </p:nvSpPr>
          <p:spPr bwMode="auto">
            <a:xfrm>
              <a:off x="3988" y="1210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3" name="Oval 153"/>
            <p:cNvSpPr>
              <a:spLocks noChangeAspect="1" noChangeArrowheads="1"/>
            </p:cNvSpPr>
            <p:nvPr/>
          </p:nvSpPr>
          <p:spPr bwMode="auto">
            <a:xfrm>
              <a:off x="3971" y="123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4" name="Oval 154"/>
            <p:cNvSpPr>
              <a:spLocks noChangeAspect="1" noChangeArrowheads="1"/>
            </p:cNvSpPr>
            <p:nvPr/>
          </p:nvSpPr>
          <p:spPr bwMode="auto">
            <a:xfrm>
              <a:off x="4015" y="120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5" name="Oval 155"/>
            <p:cNvSpPr>
              <a:spLocks noChangeAspect="1" noChangeArrowheads="1"/>
            </p:cNvSpPr>
            <p:nvPr/>
          </p:nvSpPr>
          <p:spPr bwMode="auto">
            <a:xfrm>
              <a:off x="3997" y="1248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6" name="Oval 156"/>
            <p:cNvSpPr>
              <a:spLocks noChangeAspect="1" noChangeArrowheads="1"/>
            </p:cNvSpPr>
            <p:nvPr/>
          </p:nvSpPr>
          <p:spPr bwMode="auto">
            <a:xfrm>
              <a:off x="4014" y="122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7" name="Oval 157"/>
            <p:cNvSpPr>
              <a:spLocks noChangeAspect="1" noChangeArrowheads="1"/>
            </p:cNvSpPr>
            <p:nvPr/>
          </p:nvSpPr>
          <p:spPr bwMode="auto">
            <a:xfrm>
              <a:off x="4033" y="1211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8" name="Oval 158"/>
            <p:cNvSpPr>
              <a:spLocks noChangeAspect="1" noChangeArrowheads="1"/>
            </p:cNvSpPr>
            <p:nvPr/>
          </p:nvSpPr>
          <p:spPr bwMode="auto">
            <a:xfrm>
              <a:off x="4015" y="1255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89" name="Oval 159"/>
            <p:cNvSpPr>
              <a:spLocks noChangeAspect="1" noChangeArrowheads="1"/>
            </p:cNvSpPr>
            <p:nvPr/>
          </p:nvSpPr>
          <p:spPr bwMode="auto">
            <a:xfrm>
              <a:off x="3996" y="1192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0" name="Oval 160"/>
            <p:cNvSpPr>
              <a:spLocks noChangeAspect="1" noChangeArrowheads="1"/>
            </p:cNvSpPr>
            <p:nvPr/>
          </p:nvSpPr>
          <p:spPr bwMode="auto">
            <a:xfrm>
              <a:off x="4005" y="1237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791" name="Oval 161"/>
            <p:cNvSpPr>
              <a:spLocks noChangeAspect="1" noChangeArrowheads="1"/>
            </p:cNvSpPr>
            <p:nvPr/>
          </p:nvSpPr>
          <p:spPr bwMode="auto">
            <a:xfrm>
              <a:off x="4032" y="1243"/>
              <a:ext cx="12" cy="1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9740" name="Freeform 76"/>
          <p:cNvSpPr>
            <a:spLocks noChangeAspect="1"/>
          </p:cNvSpPr>
          <p:nvPr/>
        </p:nvSpPr>
        <p:spPr bwMode="auto">
          <a:xfrm rot="10002154">
            <a:off x="5181600" y="3048000"/>
            <a:ext cx="457200" cy="46038"/>
          </a:xfrm>
          <a:custGeom>
            <a:avLst/>
            <a:gdLst>
              <a:gd name="T0" fmla="*/ 0 w 1680"/>
              <a:gd name="T1" fmla="*/ 2147483647 h 104"/>
              <a:gd name="T2" fmla="*/ 2147483647 w 1680"/>
              <a:gd name="T3" fmla="*/ 2147483647 h 104"/>
              <a:gd name="T4" fmla="*/ 2147483647 w 1680"/>
              <a:gd name="T5" fmla="*/ 2147483647 h 104"/>
              <a:gd name="T6" fmla="*/ 2147483647 w 1680"/>
              <a:gd name="T7" fmla="*/ 2147483647 h 104"/>
              <a:gd name="T8" fmla="*/ 2147483647 w 1680"/>
              <a:gd name="T9" fmla="*/ 2147483647 h 104"/>
              <a:gd name="T10" fmla="*/ 2147483647 w 1680"/>
              <a:gd name="T11" fmla="*/ 2147483647 h 104"/>
              <a:gd name="T12" fmla="*/ 2147483647 w 1680"/>
              <a:gd name="T13" fmla="*/ 2147483647 h 104"/>
              <a:gd name="T14" fmla="*/ 2147483647 w 1680"/>
              <a:gd name="T15" fmla="*/ 2147483647 h 104"/>
              <a:gd name="T16" fmla="*/ 2147483647 w 1680"/>
              <a:gd name="T17" fmla="*/ 2147483647 h 104"/>
              <a:gd name="T18" fmla="*/ 2147483647 w 1680"/>
              <a:gd name="T19" fmla="*/ 2147483647 h 104"/>
              <a:gd name="T20" fmla="*/ 2147483647 w 1680"/>
              <a:gd name="T21" fmla="*/ 2147483647 h 104"/>
              <a:gd name="T22" fmla="*/ 2147483647 w 1680"/>
              <a:gd name="T23" fmla="*/ 2147483647 h 104"/>
              <a:gd name="T24" fmla="*/ 2147483647 w 1680"/>
              <a:gd name="T25" fmla="*/ 2147483647 h 104"/>
              <a:gd name="T26" fmla="*/ 2147483647 w 1680"/>
              <a:gd name="T27" fmla="*/ 2147483647 h 104"/>
              <a:gd name="T28" fmla="*/ 2147483647 w 1680"/>
              <a:gd name="T29" fmla="*/ 2147483647 h 104"/>
              <a:gd name="T30" fmla="*/ 2147483647 w 1680"/>
              <a:gd name="T31" fmla="*/ 2147483647 h 104"/>
              <a:gd name="T32" fmla="*/ 2147483647 w 1680"/>
              <a:gd name="T33" fmla="*/ 2147483647 h 104"/>
              <a:gd name="T34" fmla="*/ 2147483647 w 1680"/>
              <a:gd name="T35" fmla="*/ 2147483647 h 104"/>
              <a:gd name="T36" fmla="*/ 2147483647 w 1680"/>
              <a:gd name="T37" fmla="*/ 2147483647 h 1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0"/>
              <a:gd name="T58" fmla="*/ 0 h 104"/>
              <a:gd name="T59" fmla="*/ 1680 w 1680"/>
              <a:gd name="T60" fmla="*/ 104 h 1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0" h="104">
                <a:moveTo>
                  <a:pt x="0" y="8"/>
                </a:moveTo>
                <a:cubicBezTo>
                  <a:pt x="32" y="56"/>
                  <a:pt x="64" y="104"/>
                  <a:pt x="96" y="104"/>
                </a:cubicBezTo>
                <a:cubicBezTo>
                  <a:pt x="128" y="104"/>
                  <a:pt x="160" y="8"/>
                  <a:pt x="192" y="8"/>
                </a:cubicBezTo>
                <a:cubicBezTo>
                  <a:pt x="224" y="8"/>
                  <a:pt x="256" y="104"/>
                  <a:pt x="288" y="104"/>
                </a:cubicBezTo>
                <a:cubicBezTo>
                  <a:pt x="320" y="104"/>
                  <a:pt x="352" y="8"/>
                  <a:pt x="384" y="8"/>
                </a:cubicBezTo>
                <a:cubicBezTo>
                  <a:pt x="416" y="8"/>
                  <a:pt x="448" y="104"/>
                  <a:pt x="480" y="104"/>
                </a:cubicBezTo>
                <a:cubicBezTo>
                  <a:pt x="512" y="104"/>
                  <a:pt x="544" y="8"/>
                  <a:pt x="576" y="8"/>
                </a:cubicBezTo>
                <a:cubicBezTo>
                  <a:pt x="608" y="8"/>
                  <a:pt x="640" y="104"/>
                  <a:pt x="672" y="104"/>
                </a:cubicBezTo>
                <a:cubicBezTo>
                  <a:pt x="704" y="104"/>
                  <a:pt x="736" y="8"/>
                  <a:pt x="768" y="8"/>
                </a:cubicBezTo>
                <a:cubicBezTo>
                  <a:pt x="800" y="8"/>
                  <a:pt x="832" y="104"/>
                  <a:pt x="864" y="104"/>
                </a:cubicBezTo>
                <a:cubicBezTo>
                  <a:pt x="896" y="104"/>
                  <a:pt x="928" y="8"/>
                  <a:pt x="960" y="8"/>
                </a:cubicBezTo>
                <a:cubicBezTo>
                  <a:pt x="992" y="8"/>
                  <a:pt x="1024" y="104"/>
                  <a:pt x="1056" y="104"/>
                </a:cubicBezTo>
                <a:cubicBezTo>
                  <a:pt x="1088" y="104"/>
                  <a:pt x="1120" y="8"/>
                  <a:pt x="1152" y="8"/>
                </a:cubicBezTo>
                <a:cubicBezTo>
                  <a:pt x="1184" y="8"/>
                  <a:pt x="1216" y="104"/>
                  <a:pt x="1248" y="104"/>
                </a:cubicBezTo>
                <a:cubicBezTo>
                  <a:pt x="1280" y="104"/>
                  <a:pt x="1320" y="16"/>
                  <a:pt x="1344" y="8"/>
                </a:cubicBezTo>
                <a:cubicBezTo>
                  <a:pt x="1368" y="0"/>
                  <a:pt x="1368" y="48"/>
                  <a:pt x="1392" y="56"/>
                </a:cubicBezTo>
                <a:cubicBezTo>
                  <a:pt x="1416" y="64"/>
                  <a:pt x="1464" y="56"/>
                  <a:pt x="1488" y="56"/>
                </a:cubicBezTo>
                <a:cubicBezTo>
                  <a:pt x="1512" y="56"/>
                  <a:pt x="1504" y="56"/>
                  <a:pt x="1536" y="56"/>
                </a:cubicBezTo>
                <a:cubicBezTo>
                  <a:pt x="1568" y="56"/>
                  <a:pt x="1624" y="56"/>
                  <a:pt x="1680" y="56"/>
                </a:cubicBezTo>
              </a:path>
            </a:pathLst>
          </a:custGeom>
          <a:noFill/>
          <a:ln w="19050">
            <a:solidFill>
              <a:srgbClr val="FF9933"/>
            </a:solidFill>
            <a:round/>
            <a:headEnd/>
            <a:tailEnd type="stealth" w="med" len="med"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29741" name="Freeform 76"/>
          <p:cNvSpPr>
            <a:spLocks noChangeAspect="1"/>
          </p:cNvSpPr>
          <p:nvPr/>
        </p:nvSpPr>
        <p:spPr bwMode="auto">
          <a:xfrm rot="-678596">
            <a:off x="5791200" y="2849563"/>
            <a:ext cx="457200" cy="46037"/>
          </a:xfrm>
          <a:custGeom>
            <a:avLst/>
            <a:gdLst>
              <a:gd name="T0" fmla="*/ 0 w 1680"/>
              <a:gd name="T1" fmla="*/ 2147483647 h 104"/>
              <a:gd name="T2" fmla="*/ 2147483647 w 1680"/>
              <a:gd name="T3" fmla="*/ 2147483647 h 104"/>
              <a:gd name="T4" fmla="*/ 2147483647 w 1680"/>
              <a:gd name="T5" fmla="*/ 2147483647 h 104"/>
              <a:gd name="T6" fmla="*/ 2147483647 w 1680"/>
              <a:gd name="T7" fmla="*/ 2147483647 h 104"/>
              <a:gd name="T8" fmla="*/ 2147483647 w 1680"/>
              <a:gd name="T9" fmla="*/ 2147483647 h 104"/>
              <a:gd name="T10" fmla="*/ 2147483647 w 1680"/>
              <a:gd name="T11" fmla="*/ 2147483647 h 104"/>
              <a:gd name="T12" fmla="*/ 2147483647 w 1680"/>
              <a:gd name="T13" fmla="*/ 2147483647 h 104"/>
              <a:gd name="T14" fmla="*/ 2147483647 w 1680"/>
              <a:gd name="T15" fmla="*/ 2147483647 h 104"/>
              <a:gd name="T16" fmla="*/ 2147483647 w 1680"/>
              <a:gd name="T17" fmla="*/ 2147483647 h 104"/>
              <a:gd name="T18" fmla="*/ 2147483647 w 1680"/>
              <a:gd name="T19" fmla="*/ 2147483647 h 104"/>
              <a:gd name="T20" fmla="*/ 2147483647 w 1680"/>
              <a:gd name="T21" fmla="*/ 2147483647 h 104"/>
              <a:gd name="T22" fmla="*/ 2147483647 w 1680"/>
              <a:gd name="T23" fmla="*/ 2147483647 h 104"/>
              <a:gd name="T24" fmla="*/ 2147483647 w 1680"/>
              <a:gd name="T25" fmla="*/ 2147483647 h 104"/>
              <a:gd name="T26" fmla="*/ 2147483647 w 1680"/>
              <a:gd name="T27" fmla="*/ 2147483647 h 104"/>
              <a:gd name="T28" fmla="*/ 2147483647 w 1680"/>
              <a:gd name="T29" fmla="*/ 2147483647 h 104"/>
              <a:gd name="T30" fmla="*/ 2147483647 w 1680"/>
              <a:gd name="T31" fmla="*/ 2147483647 h 104"/>
              <a:gd name="T32" fmla="*/ 2147483647 w 1680"/>
              <a:gd name="T33" fmla="*/ 2147483647 h 104"/>
              <a:gd name="T34" fmla="*/ 2147483647 w 1680"/>
              <a:gd name="T35" fmla="*/ 2147483647 h 104"/>
              <a:gd name="T36" fmla="*/ 2147483647 w 1680"/>
              <a:gd name="T37" fmla="*/ 2147483647 h 1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0"/>
              <a:gd name="T58" fmla="*/ 0 h 104"/>
              <a:gd name="T59" fmla="*/ 1680 w 1680"/>
              <a:gd name="T60" fmla="*/ 104 h 1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0" h="104">
                <a:moveTo>
                  <a:pt x="0" y="8"/>
                </a:moveTo>
                <a:cubicBezTo>
                  <a:pt x="32" y="56"/>
                  <a:pt x="64" y="104"/>
                  <a:pt x="96" y="104"/>
                </a:cubicBezTo>
                <a:cubicBezTo>
                  <a:pt x="128" y="104"/>
                  <a:pt x="160" y="8"/>
                  <a:pt x="192" y="8"/>
                </a:cubicBezTo>
                <a:cubicBezTo>
                  <a:pt x="224" y="8"/>
                  <a:pt x="256" y="104"/>
                  <a:pt x="288" y="104"/>
                </a:cubicBezTo>
                <a:cubicBezTo>
                  <a:pt x="320" y="104"/>
                  <a:pt x="352" y="8"/>
                  <a:pt x="384" y="8"/>
                </a:cubicBezTo>
                <a:cubicBezTo>
                  <a:pt x="416" y="8"/>
                  <a:pt x="448" y="104"/>
                  <a:pt x="480" y="104"/>
                </a:cubicBezTo>
                <a:cubicBezTo>
                  <a:pt x="512" y="104"/>
                  <a:pt x="544" y="8"/>
                  <a:pt x="576" y="8"/>
                </a:cubicBezTo>
                <a:cubicBezTo>
                  <a:pt x="608" y="8"/>
                  <a:pt x="640" y="104"/>
                  <a:pt x="672" y="104"/>
                </a:cubicBezTo>
                <a:cubicBezTo>
                  <a:pt x="704" y="104"/>
                  <a:pt x="736" y="8"/>
                  <a:pt x="768" y="8"/>
                </a:cubicBezTo>
                <a:cubicBezTo>
                  <a:pt x="800" y="8"/>
                  <a:pt x="832" y="104"/>
                  <a:pt x="864" y="104"/>
                </a:cubicBezTo>
                <a:cubicBezTo>
                  <a:pt x="896" y="104"/>
                  <a:pt x="928" y="8"/>
                  <a:pt x="960" y="8"/>
                </a:cubicBezTo>
                <a:cubicBezTo>
                  <a:pt x="992" y="8"/>
                  <a:pt x="1024" y="104"/>
                  <a:pt x="1056" y="104"/>
                </a:cubicBezTo>
                <a:cubicBezTo>
                  <a:pt x="1088" y="104"/>
                  <a:pt x="1120" y="8"/>
                  <a:pt x="1152" y="8"/>
                </a:cubicBezTo>
                <a:cubicBezTo>
                  <a:pt x="1184" y="8"/>
                  <a:pt x="1216" y="104"/>
                  <a:pt x="1248" y="104"/>
                </a:cubicBezTo>
                <a:cubicBezTo>
                  <a:pt x="1280" y="104"/>
                  <a:pt x="1320" y="16"/>
                  <a:pt x="1344" y="8"/>
                </a:cubicBezTo>
                <a:cubicBezTo>
                  <a:pt x="1368" y="0"/>
                  <a:pt x="1368" y="48"/>
                  <a:pt x="1392" y="56"/>
                </a:cubicBezTo>
                <a:cubicBezTo>
                  <a:pt x="1416" y="64"/>
                  <a:pt x="1464" y="56"/>
                  <a:pt x="1488" y="56"/>
                </a:cubicBezTo>
                <a:cubicBezTo>
                  <a:pt x="1512" y="56"/>
                  <a:pt x="1504" y="56"/>
                  <a:pt x="1536" y="56"/>
                </a:cubicBezTo>
                <a:cubicBezTo>
                  <a:pt x="1568" y="56"/>
                  <a:pt x="1624" y="56"/>
                  <a:pt x="1680" y="56"/>
                </a:cubicBezTo>
              </a:path>
            </a:pathLst>
          </a:custGeom>
          <a:noFill/>
          <a:ln w="19050">
            <a:solidFill>
              <a:srgbClr val="FF9933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2" name="Freeform 76"/>
          <p:cNvSpPr>
            <a:spLocks noChangeAspect="1"/>
          </p:cNvSpPr>
          <p:nvPr/>
        </p:nvSpPr>
        <p:spPr bwMode="auto">
          <a:xfrm rot="-9461894">
            <a:off x="5181600" y="2819400"/>
            <a:ext cx="457200" cy="46038"/>
          </a:xfrm>
          <a:custGeom>
            <a:avLst/>
            <a:gdLst>
              <a:gd name="T0" fmla="*/ 0 w 1680"/>
              <a:gd name="T1" fmla="*/ 2147483647 h 104"/>
              <a:gd name="T2" fmla="*/ 2147483647 w 1680"/>
              <a:gd name="T3" fmla="*/ 2147483647 h 104"/>
              <a:gd name="T4" fmla="*/ 2147483647 w 1680"/>
              <a:gd name="T5" fmla="*/ 2147483647 h 104"/>
              <a:gd name="T6" fmla="*/ 2147483647 w 1680"/>
              <a:gd name="T7" fmla="*/ 2147483647 h 104"/>
              <a:gd name="T8" fmla="*/ 2147483647 w 1680"/>
              <a:gd name="T9" fmla="*/ 2147483647 h 104"/>
              <a:gd name="T10" fmla="*/ 2147483647 w 1680"/>
              <a:gd name="T11" fmla="*/ 2147483647 h 104"/>
              <a:gd name="T12" fmla="*/ 2147483647 w 1680"/>
              <a:gd name="T13" fmla="*/ 2147483647 h 104"/>
              <a:gd name="T14" fmla="*/ 2147483647 w 1680"/>
              <a:gd name="T15" fmla="*/ 2147483647 h 104"/>
              <a:gd name="T16" fmla="*/ 2147483647 w 1680"/>
              <a:gd name="T17" fmla="*/ 2147483647 h 104"/>
              <a:gd name="T18" fmla="*/ 2147483647 w 1680"/>
              <a:gd name="T19" fmla="*/ 2147483647 h 104"/>
              <a:gd name="T20" fmla="*/ 2147483647 w 1680"/>
              <a:gd name="T21" fmla="*/ 2147483647 h 104"/>
              <a:gd name="T22" fmla="*/ 2147483647 w 1680"/>
              <a:gd name="T23" fmla="*/ 2147483647 h 104"/>
              <a:gd name="T24" fmla="*/ 2147483647 w 1680"/>
              <a:gd name="T25" fmla="*/ 2147483647 h 104"/>
              <a:gd name="T26" fmla="*/ 2147483647 w 1680"/>
              <a:gd name="T27" fmla="*/ 2147483647 h 104"/>
              <a:gd name="T28" fmla="*/ 2147483647 w 1680"/>
              <a:gd name="T29" fmla="*/ 2147483647 h 104"/>
              <a:gd name="T30" fmla="*/ 2147483647 w 1680"/>
              <a:gd name="T31" fmla="*/ 2147483647 h 104"/>
              <a:gd name="T32" fmla="*/ 2147483647 w 1680"/>
              <a:gd name="T33" fmla="*/ 2147483647 h 104"/>
              <a:gd name="T34" fmla="*/ 2147483647 w 1680"/>
              <a:gd name="T35" fmla="*/ 2147483647 h 104"/>
              <a:gd name="T36" fmla="*/ 2147483647 w 1680"/>
              <a:gd name="T37" fmla="*/ 2147483647 h 1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0"/>
              <a:gd name="T58" fmla="*/ 0 h 104"/>
              <a:gd name="T59" fmla="*/ 1680 w 1680"/>
              <a:gd name="T60" fmla="*/ 104 h 1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0" h="104">
                <a:moveTo>
                  <a:pt x="0" y="8"/>
                </a:moveTo>
                <a:cubicBezTo>
                  <a:pt x="32" y="56"/>
                  <a:pt x="64" y="104"/>
                  <a:pt x="96" y="104"/>
                </a:cubicBezTo>
                <a:cubicBezTo>
                  <a:pt x="128" y="104"/>
                  <a:pt x="160" y="8"/>
                  <a:pt x="192" y="8"/>
                </a:cubicBezTo>
                <a:cubicBezTo>
                  <a:pt x="224" y="8"/>
                  <a:pt x="256" y="104"/>
                  <a:pt x="288" y="104"/>
                </a:cubicBezTo>
                <a:cubicBezTo>
                  <a:pt x="320" y="104"/>
                  <a:pt x="352" y="8"/>
                  <a:pt x="384" y="8"/>
                </a:cubicBezTo>
                <a:cubicBezTo>
                  <a:pt x="416" y="8"/>
                  <a:pt x="448" y="104"/>
                  <a:pt x="480" y="104"/>
                </a:cubicBezTo>
                <a:cubicBezTo>
                  <a:pt x="512" y="104"/>
                  <a:pt x="544" y="8"/>
                  <a:pt x="576" y="8"/>
                </a:cubicBezTo>
                <a:cubicBezTo>
                  <a:pt x="608" y="8"/>
                  <a:pt x="640" y="104"/>
                  <a:pt x="672" y="104"/>
                </a:cubicBezTo>
                <a:cubicBezTo>
                  <a:pt x="704" y="104"/>
                  <a:pt x="736" y="8"/>
                  <a:pt x="768" y="8"/>
                </a:cubicBezTo>
                <a:cubicBezTo>
                  <a:pt x="800" y="8"/>
                  <a:pt x="832" y="104"/>
                  <a:pt x="864" y="104"/>
                </a:cubicBezTo>
                <a:cubicBezTo>
                  <a:pt x="896" y="104"/>
                  <a:pt x="928" y="8"/>
                  <a:pt x="960" y="8"/>
                </a:cubicBezTo>
                <a:cubicBezTo>
                  <a:pt x="992" y="8"/>
                  <a:pt x="1024" y="104"/>
                  <a:pt x="1056" y="104"/>
                </a:cubicBezTo>
                <a:cubicBezTo>
                  <a:pt x="1088" y="104"/>
                  <a:pt x="1120" y="8"/>
                  <a:pt x="1152" y="8"/>
                </a:cubicBezTo>
                <a:cubicBezTo>
                  <a:pt x="1184" y="8"/>
                  <a:pt x="1216" y="104"/>
                  <a:pt x="1248" y="104"/>
                </a:cubicBezTo>
                <a:cubicBezTo>
                  <a:pt x="1280" y="104"/>
                  <a:pt x="1320" y="16"/>
                  <a:pt x="1344" y="8"/>
                </a:cubicBezTo>
                <a:cubicBezTo>
                  <a:pt x="1368" y="0"/>
                  <a:pt x="1368" y="48"/>
                  <a:pt x="1392" y="56"/>
                </a:cubicBezTo>
                <a:cubicBezTo>
                  <a:pt x="1416" y="64"/>
                  <a:pt x="1464" y="56"/>
                  <a:pt x="1488" y="56"/>
                </a:cubicBezTo>
                <a:cubicBezTo>
                  <a:pt x="1512" y="56"/>
                  <a:pt x="1504" y="56"/>
                  <a:pt x="1536" y="56"/>
                </a:cubicBezTo>
                <a:cubicBezTo>
                  <a:pt x="1568" y="56"/>
                  <a:pt x="1624" y="56"/>
                  <a:pt x="1680" y="56"/>
                </a:cubicBezTo>
              </a:path>
            </a:pathLst>
          </a:custGeom>
          <a:noFill/>
          <a:ln w="19050">
            <a:solidFill>
              <a:srgbClr val="FF9933"/>
            </a:solidFill>
            <a:round/>
            <a:headEnd/>
            <a:tailEnd type="stealth" w="med" len="med"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29743" name="Freeform 76"/>
          <p:cNvSpPr>
            <a:spLocks noChangeAspect="1"/>
          </p:cNvSpPr>
          <p:nvPr/>
        </p:nvSpPr>
        <p:spPr bwMode="auto">
          <a:xfrm rot="1550793">
            <a:off x="5791200" y="3124200"/>
            <a:ext cx="457200" cy="46038"/>
          </a:xfrm>
          <a:custGeom>
            <a:avLst/>
            <a:gdLst>
              <a:gd name="T0" fmla="*/ 0 w 1680"/>
              <a:gd name="T1" fmla="*/ 2147483647 h 104"/>
              <a:gd name="T2" fmla="*/ 2147483647 w 1680"/>
              <a:gd name="T3" fmla="*/ 2147483647 h 104"/>
              <a:gd name="T4" fmla="*/ 2147483647 w 1680"/>
              <a:gd name="T5" fmla="*/ 2147483647 h 104"/>
              <a:gd name="T6" fmla="*/ 2147483647 w 1680"/>
              <a:gd name="T7" fmla="*/ 2147483647 h 104"/>
              <a:gd name="T8" fmla="*/ 2147483647 w 1680"/>
              <a:gd name="T9" fmla="*/ 2147483647 h 104"/>
              <a:gd name="T10" fmla="*/ 2147483647 w 1680"/>
              <a:gd name="T11" fmla="*/ 2147483647 h 104"/>
              <a:gd name="T12" fmla="*/ 2147483647 w 1680"/>
              <a:gd name="T13" fmla="*/ 2147483647 h 104"/>
              <a:gd name="T14" fmla="*/ 2147483647 w 1680"/>
              <a:gd name="T15" fmla="*/ 2147483647 h 104"/>
              <a:gd name="T16" fmla="*/ 2147483647 w 1680"/>
              <a:gd name="T17" fmla="*/ 2147483647 h 104"/>
              <a:gd name="T18" fmla="*/ 2147483647 w 1680"/>
              <a:gd name="T19" fmla="*/ 2147483647 h 104"/>
              <a:gd name="T20" fmla="*/ 2147483647 w 1680"/>
              <a:gd name="T21" fmla="*/ 2147483647 h 104"/>
              <a:gd name="T22" fmla="*/ 2147483647 w 1680"/>
              <a:gd name="T23" fmla="*/ 2147483647 h 104"/>
              <a:gd name="T24" fmla="*/ 2147483647 w 1680"/>
              <a:gd name="T25" fmla="*/ 2147483647 h 104"/>
              <a:gd name="T26" fmla="*/ 2147483647 w 1680"/>
              <a:gd name="T27" fmla="*/ 2147483647 h 104"/>
              <a:gd name="T28" fmla="*/ 2147483647 w 1680"/>
              <a:gd name="T29" fmla="*/ 2147483647 h 104"/>
              <a:gd name="T30" fmla="*/ 2147483647 w 1680"/>
              <a:gd name="T31" fmla="*/ 2147483647 h 104"/>
              <a:gd name="T32" fmla="*/ 2147483647 w 1680"/>
              <a:gd name="T33" fmla="*/ 2147483647 h 104"/>
              <a:gd name="T34" fmla="*/ 2147483647 w 1680"/>
              <a:gd name="T35" fmla="*/ 2147483647 h 104"/>
              <a:gd name="T36" fmla="*/ 2147483647 w 1680"/>
              <a:gd name="T37" fmla="*/ 2147483647 h 1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0"/>
              <a:gd name="T58" fmla="*/ 0 h 104"/>
              <a:gd name="T59" fmla="*/ 1680 w 1680"/>
              <a:gd name="T60" fmla="*/ 104 h 1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0" h="104">
                <a:moveTo>
                  <a:pt x="0" y="8"/>
                </a:moveTo>
                <a:cubicBezTo>
                  <a:pt x="32" y="56"/>
                  <a:pt x="64" y="104"/>
                  <a:pt x="96" y="104"/>
                </a:cubicBezTo>
                <a:cubicBezTo>
                  <a:pt x="128" y="104"/>
                  <a:pt x="160" y="8"/>
                  <a:pt x="192" y="8"/>
                </a:cubicBezTo>
                <a:cubicBezTo>
                  <a:pt x="224" y="8"/>
                  <a:pt x="256" y="104"/>
                  <a:pt x="288" y="104"/>
                </a:cubicBezTo>
                <a:cubicBezTo>
                  <a:pt x="320" y="104"/>
                  <a:pt x="352" y="8"/>
                  <a:pt x="384" y="8"/>
                </a:cubicBezTo>
                <a:cubicBezTo>
                  <a:pt x="416" y="8"/>
                  <a:pt x="448" y="104"/>
                  <a:pt x="480" y="104"/>
                </a:cubicBezTo>
                <a:cubicBezTo>
                  <a:pt x="512" y="104"/>
                  <a:pt x="544" y="8"/>
                  <a:pt x="576" y="8"/>
                </a:cubicBezTo>
                <a:cubicBezTo>
                  <a:pt x="608" y="8"/>
                  <a:pt x="640" y="104"/>
                  <a:pt x="672" y="104"/>
                </a:cubicBezTo>
                <a:cubicBezTo>
                  <a:pt x="704" y="104"/>
                  <a:pt x="736" y="8"/>
                  <a:pt x="768" y="8"/>
                </a:cubicBezTo>
                <a:cubicBezTo>
                  <a:pt x="800" y="8"/>
                  <a:pt x="832" y="104"/>
                  <a:pt x="864" y="104"/>
                </a:cubicBezTo>
                <a:cubicBezTo>
                  <a:pt x="896" y="104"/>
                  <a:pt x="928" y="8"/>
                  <a:pt x="960" y="8"/>
                </a:cubicBezTo>
                <a:cubicBezTo>
                  <a:pt x="992" y="8"/>
                  <a:pt x="1024" y="104"/>
                  <a:pt x="1056" y="104"/>
                </a:cubicBezTo>
                <a:cubicBezTo>
                  <a:pt x="1088" y="104"/>
                  <a:pt x="1120" y="8"/>
                  <a:pt x="1152" y="8"/>
                </a:cubicBezTo>
                <a:cubicBezTo>
                  <a:pt x="1184" y="8"/>
                  <a:pt x="1216" y="104"/>
                  <a:pt x="1248" y="104"/>
                </a:cubicBezTo>
                <a:cubicBezTo>
                  <a:pt x="1280" y="104"/>
                  <a:pt x="1320" y="16"/>
                  <a:pt x="1344" y="8"/>
                </a:cubicBezTo>
                <a:cubicBezTo>
                  <a:pt x="1368" y="0"/>
                  <a:pt x="1368" y="48"/>
                  <a:pt x="1392" y="56"/>
                </a:cubicBezTo>
                <a:cubicBezTo>
                  <a:pt x="1416" y="64"/>
                  <a:pt x="1464" y="56"/>
                  <a:pt x="1488" y="56"/>
                </a:cubicBezTo>
                <a:cubicBezTo>
                  <a:pt x="1512" y="56"/>
                  <a:pt x="1504" y="56"/>
                  <a:pt x="1536" y="56"/>
                </a:cubicBezTo>
                <a:cubicBezTo>
                  <a:pt x="1568" y="56"/>
                  <a:pt x="1624" y="56"/>
                  <a:pt x="1680" y="56"/>
                </a:cubicBezTo>
              </a:path>
            </a:pathLst>
          </a:custGeom>
          <a:noFill/>
          <a:ln w="19050">
            <a:solidFill>
              <a:srgbClr val="FF9933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4" name="Line 166"/>
          <p:cNvSpPr>
            <a:spLocks noChangeShapeType="1"/>
          </p:cNvSpPr>
          <p:nvPr/>
        </p:nvSpPr>
        <p:spPr bwMode="auto">
          <a:xfrm>
            <a:off x="3962400" y="1833563"/>
            <a:ext cx="1143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5" name="Text Box 167"/>
          <p:cNvSpPr txBox="1">
            <a:spLocks noChangeArrowheads="1"/>
          </p:cNvSpPr>
          <p:nvPr/>
        </p:nvSpPr>
        <p:spPr bwMode="auto">
          <a:xfrm>
            <a:off x="6705600" y="1757363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sng"/>
              <a:t>Injection of Cs</a:t>
            </a:r>
            <a:r>
              <a:rPr lang="en-US" sz="1600"/>
              <a:t> (~1ms)</a:t>
            </a:r>
          </a:p>
        </p:txBody>
      </p:sp>
      <p:sp>
        <p:nvSpPr>
          <p:cNvPr id="29746" name="Text Box 168"/>
          <p:cNvSpPr txBox="1">
            <a:spLocks noChangeArrowheads="1"/>
          </p:cNvSpPr>
          <p:nvPr/>
        </p:nvSpPr>
        <p:spPr bwMode="auto">
          <a:xfrm>
            <a:off x="6705600" y="2743200"/>
            <a:ext cx="24384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sng"/>
              <a:t>Storage of Cs</a:t>
            </a:r>
            <a:r>
              <a:rPr lang="en-US" sz="1600"/>
              <a:t> (25ms)</a:t>
            </a:r>
          </a:p>
          <a:p>
            <a:pPr>
              <a:spcBef>
                <a:spcPct val="50000"/>
              </a:spcBef>
            </a:pPr>
            <a:r>
              <a:rPr lang="en-US" sz="1600"/>
              <a:t>Observation of decays</a:t>
            </a:r>
          </a:p>
        </p:txBody>
      </p:sp>
      <p:sp>
        <p:nvSpPr>
          <p:cNvPr id="29747" name="Text Box 169"/>
          <p:cNvSpPr txBox="1">
            <a:spLocks noChangeArrowheads="1"/>
          </p:cNvSpPr>
          <p:nvPr/>
        </p:nvSpPr>
        <p:spPr bwMode="auto">
          <a:xfrm>
            <a:off x="6705600" y="3929063"/>
            <a:ext cx="243840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sng"/>
              <a:t>Ejection of Cs</a:t>
            </a:r>
            <a:r>
              <a:rPr lang="en-US" sz="1600"/>
              <a:t> (1ms)</a:t>
            </a:r>
          </a:p>
          <a:p>
            <a:pPr>
              <a:spcBef>
                <a:spcPct val="50000"/>
              </a:spcBef>
            </a:pPr>
            <a:r>
              <a:rPr lang="en-US" sz="1600"/>
              <a:t>The trap is kept open to empty completely</a:t>
            </a:r>
          </a:p>
        </p:txBody>
      </p:sp>
      <p:sp>
        <p:nvSpPr>
          <p:cNvPr id="29748" name="Text Box 170"/>
          <p:cNvSpPr txBox="1">
            <a:spLocks noChangeArrowheads="1"/>
          </p:cNvSpPr>
          <p:nvPr/>
        </p:nvSpPr>
        <p:spPr bwMode="auto">
          <a:xfrm>
            <a:off x="6705600" y="5376863"/>
            <a:ext cx="243840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sng"/>
              <a:t>Empty trap (25ms)</a:t>
            </a:r>
          </a:p>
          <a:p>
            <a:pPr>
              <a:spcBef>
                <a:spcPct val="50000"/>
              </a:spcBef>
            </a:pPr>
            <a:r>
              <a:rPr lang="en-US" sz="1600"/>
              <a:t>Background measurement</a:t>
            </a:r>
          </a:p>
        </p:txBody>
      </p:sp>
      <p:sp>
        <p:nvSpPr>
          <p:cNvPr id="29749" name="Rectangle 171"/>
          <p:cNvSpPr>
            <a:spLocks noChangeArrowheads="1"/>
          </p:cNvSpPr>
          <p:nvPr/>
        </p:nvSpPr>
        <p:spPr bwMode="auto">
          <a:xfrm>
            <a:off x="3886200" y="4038600"/>
            <a:ext cx="7620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50" name="Line 172"/>
          <p:cNvSpPr>
            <a:spLocks noChangeShapeType="1"/>
          </p:cNvSpPr>
          <p:nvPr/>
        </p:nvSpPr>
        <p:spPr bwMode="auto">
          <a:xfrm flipH="1">
            <a:off x="3962400" y="4157663"/>
            <a:ext cx="9906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51" name="Line 182"/>
          <p:cNvSpPr>
            <a:spLocks noChangeShapeType="1"/>
          </p:cNvSpPr>
          <p:nvPr/>
        </p:nvSpPr>
        <p:spPr bwMode="auto">
          <a:xfrm flipV="1">
            <a:off x="3349625" y="231457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52" name="Line 183"/>
          <p:cNvSpPr>
            <a:spLocks noChangeShapeType="1"/>
          </p:cNvSpPr>
          <p:nvPr/>
        </p:nvSpPr>
        <p:spPr bwMode="auto">
          <a:xfrm>
            <a:off x="3349625" y="28479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53" name="Text Box 184"/>
          <p:cNvSpPr txBox="1">
            <a:spLocks noChangeArrowheads="1"/>
          </p:cNvSpPr>
          <p:nvPr/>
        </p:nvSpPr>
        <p:spPr bwMode="auto">
          <a:xfrm>
            <a:off x="3044825" y="21621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V</a:t>
            </a:r>
          </a:p>
        </p:txBody>
      </p:sp>
      <p:sp>
        <p:nvSpPr>
          <p:cNvPr id="29754" name="Text Box 185"/>
          <p:cNvSpPr txBox="1">
            <a:spLocks noChangeArrowheads="1"/>
          </p:cNvSpPr>
          <p:nvPr/>
        </p:nvSpPr>
        <p:spPr bwMode="auto">
          <a:xfrm>
            <a:off x="3806825" y="2619375"/>
            <a:ext cx="260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z</a:t>
            </a:r>
          </a:p>
        </p:txBody>
      </p:sp>
      <p:sp>
        <p:nvSpPr>
          <p:cNvPr id="29755" name="TextBox 185"/>
          <p:cNvSpPr txBox="1">
            <a:spLocks noChangeArrowheads="1"/>
          </p:cNvSpPr>
          <p:nvPr/>
        </p:nvSpPr>
        <p:spPr bwMode="auto">
          <a:xfrm>
            <a:off x="1323975" y="971550"/>
            <a:ext cx="2647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aseline="30000"/>
              <a:t>124</a:t>
            </a:r>
            <a:r>
              <a:rPr lang="en-US" sz="1400"/>
              <a:t>Cs	t</a:t>
            </a:r>
            <a:r>
              <a:rPr lang="en-US" sz="1400" baseline="-25000"/>
              <a:t>½</a:t>
            </a:r>
            <a:r>
              <a:rPr lang="en-US" sz="1400"/>
              <a:t> = (30.8 ± 0.5) s</a:t>
            </a:r>
          </a:p>
          <a:p>
            <a:r>
              <a:rPr lang="en-US" sz="1400" baseline="30000"/>
              <a:t>126</a:t>
            </a:r>
            <a:r>
              <a:rPr lang="en-US" sz="1400"/>
              <a:t>Cs	t</a:t>
            </a:r>
            <a:r>
              <a:rPr lang="en-US" sz="1400" baseline="-25000"/>
              <a:t>½</a:t>
            </a:r>
            <a:r>
              <a:rPr lang="en-US" sz="1400"/>
              <a:t> = (98.4 ± 1.2)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958975" y="6376988"/>
            <a:ext cx="7185025" cy="48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23" name="Picture 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65200" y="2144713"/>
            <a:ext cx="5678487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47"/>
          <p:cNvSpPr txBox="1">
            <a:spLocks noChangeArrowheads="1"/>
          </p:cNvSpPr>
          <p:nvPr/>
        </p:nvSpPr>
        <p:spPr bwMode="auto">
          <a:xfrm>
            <a:off x="990600" y="57912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RFQ</a:t>
            </a:r>
          </a:p>
        </p:txBody>
      </p:sp>
      <p:sp>
        <p:nvSpPr>
          <p:cNvPr id="30725" name="Line 49"/>
          <p:cNvSpPr>
            <a:spLocks noChangeShapeType="1"/>
          </p:cNvSpPr>
          <p:nvPr/>
        </p:nvSpPr>
        <p:spPr bwMode="auto">
          <a:xfrm flipV="1">
            <a:off x="522288" y="4959350"/>
            <a:ext cx="269875" cy="3143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Line 50"/>
          <p:cNvSpPr>
            <a:spLocks noChangeShapeType="1"/>
          </p:cNvSpPr>
          <p:nvPr/>
        </p:nvSpPr>
        <p:spPr bwMode="auto">
          <a:xfrm flipV="1">
            <a:off x="927100" y="4959350"/>
            <a:ext cx="170973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Line 51"/>
          <p:cNvSpPr>
            <a:spLocks noChangeShapeType="1"/>
          </p:cNvSpPr>
          <p:nvPr/>
        </p:nvSpPr>
        <p:spPr bwMode="auto">
          <a:xfrm flipH="1" flipV="1">
            <a:off x="904875" y="4868863"/>
            <a:ext cx="1731963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Line 52"/>
          <p:cNvSpPr>
            <a:spLocks noChangeShapeType="1"/>
          </p:cNvSpPr>
          <p:nvPr/>
        </p:nvSpPr>
        <p:spPr bwMode="auto">
          <a:xfrm flipH="1" flipV="1">
            <a:off x="533400" y="4548188"/>
            <a:ext cx="303213" cy="27622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Line 53"/>
          <p:cNvSpPr>
            <a:spLocks noChangeShapeType="1"/>
          </p:cNvSpPr>
          <p:nvPr/>
        </p:nvSpPr>
        <p:spPr bwMode="auto">
          <a:xfrm flipH="1" flipV="1">
            <a:off x="431800" y="3159125"/>
            <a:ext cx="0" cy="1214438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Rectangle 54"/>
          <p:cNvSpPr>
            <a:spLocks noChangeArrowheads="1"/>
          </p:cNvSpPr>
          <p:nvPr/>
        </p:nvSpPr>
        <p:spPr bwMode="auto">
          <a:xfrm>
            <a:off x="3132138" y="4775200"/>
            <a:ext cx="76200" cy="2286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31" name="Rectangle 55"/>
          <p:cNvSpPr>
            <a:spLocks noChangeArrowheads="1"/>
          </p:cNvSpPr>
          <p:nvPr/>
        </p:nvSpPr>
        <p:spPr bwMode="auto">
          <a:xfrm rot="5400000">
            <a:off x="2844800" y="5076825"/>
            <a:ext cx="76200" cy="2286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32" name="Text Box 56"/>
          <p:cNvSpPr txBox="1">
            <a:spLocks noChangeArrowheads="1"/>
          </p:cNvSpPr>
          <p:nvPr/>
        </p:nvSpPr>
        <p:spPr bwMode="auto">
          <a:xfrm>
            <a:off x="3328988" y="5810250"/>
            <a:ext cx="169227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PIPS </a:t>
            </a:r>
          </a:p>
          <a:p>
            <a:pPr>
              <a:lnSpc>
                <a:spcPct val="65000"/>
              </a:lnSpc>
            </a:pPr>
            <a:r>
              <a:rPr lang="en-US" sz="1200"/>
              <a:t>Passivated Implanted Planar Silicon</a:t>
            </a:r>
            <a:r>
              <a:rPr lang="en-US"/>
              <a:t> </a:t>
            </a:r>
          </a:p>
          <a:p>
            <a:r>
              <a:rPr lang="en-US" sz="1200">
                <a:latin typeface="Symbol" pitchFamily="18" charset="2"/>
              </a:rPr>
              <a:t>b</a:t>
            </a:r>
            <a:r>
              <a:rPr lang="en-US" sz="1200"/>
              <a:t> detection</a:t>
            </a:r>
          </a:p>
        </p:txBody>
      </p:sp>
      <p:sp>
        <p:nvSpPr>
          <p:cNvPr id="30733" name="Text Box 57"/>
          <p:cNvSpPr txBox="1">
            <a:spLocks noChangeArrowheads="1"/>
          </p:cNvSpPr>
          <p:nvPr/>
        </p:nvSpPr>
        <p:spPr bwMode="auto">
          <a:xfrm>
            <a:off x="1871663" y="5768975"/>
            <a:ext cx="1311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Ge detector</a:t>
            </a:r>
          </a:p>
          <a:p>
            <a:r>
              <a:rPr lang="en-US" sz="1200"/>
              <a:t>X/</a:t>
            </a:r>
            <a:r>
              <a:rPr lang="en-US" sz="1200">
                <a:latin typeface="Symbol" pitchFamily="18" charset="2"/>
              </a:rPr>
              <a:t>g</a:t>
            </a:r>
            <a:r>
              <a:rPr lang="en-US" sz="1200"/>
              <a:t>-ray detection</a:t>
            </a:r>
          </a:p>
        </p:txBody>
      </p:sp>
      <p:sp>
        <p:nvSpPr>
          <p:cNvPr id="30734" name="Line 58"/>
          <p:cNvSpPr>
            <a:spLocks noChangeShapeType="1"/>
          </p:cNvSpPr>
          <p:nvPr/>
        </p:nvSpPr>
        <p:spPr bwMode="auto">
          <a:xfrm flipV="1">
            <a:off x="2411413" y="5319713"/>
            <a:ext cx="404812" cy="40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5" name="Line 59"/>
          <p:cNvSpPr>
            <a:spLocks noChangeShapeType="1"/>
          </p:cNvSpPr>
          <p:nvPr/>
        </p:nvSpPr>
        <p:spPr bwMode="auto">
          <a:xfrm flipH="1" flipV="1">
            <a:off x="3267075" y="5149850"/>
            <a:ext cx="179388" cy="665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6" name="Rectangle 60"/>
          <p:cNvSpPr>
            <a:spLocks noChangeArrowheads="1"/>
          </p:cNvSpPr>
          <p:nvPr/>
        </p:nvSpPr>
        <p:spPr bwMode="auto">
          <a:xfrm rot="5400000">
            <a:off x="2844800" y="4491038"/>
            <a:ext cx="76200" cy="2286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37" name="Line 62"/>
          <p:cNvSpPr>
            <a:spLocks noChangeShapeType="1"/>
          </p:cNvSpPr>
          <p:nvPr/>
        </p:nvSpPr>
        <p:spPr bwMode="auto">
          <a:xfrm>
            <a:off x="2457450" y="4059238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8" name="Line 63"/>
          <p:cNvSpPr>
            <a:spLocks noChangeShapeType="1"/>
          </p:cNvSpPr>
          <p:nvPr/>
        </p:nvSpPr>
        <p:spPr bwMode="auto">
          <a:xfrm flipV="1">
            <a:off x="431800" y="5454650"/>
            <a:ext cx="0" cy="10382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9" name="Rectangle 3"/>
          <p:cNvSpPr>
            <a:spLocks noGrp="1"/>
          </p:cNvSpPr>
          <p:nvPr>
            <p:ph type="title"/>
          </p:nvPr>
        </p:nvSpPr>
        <p:spPr>
          <a:xfrm>
            <a:off x="1009650" y="0"/>
            <a:ext cx="8134350" cy="773113"/>
          </a:xfrm>
        </p:spPr>
        <p:txBody>
          <a:bodyPr/>
          <a:lstStyle/>
          <a:p>
            <a:pPr eaLnBrk="1" hangingPunct="1"/>
            <a:r>
              <a:rPr lang="en-US" sz="3400" smtClean="0"/>
              <a:t>Observation of </a:t>
            </a:r>
            <a:r>
              <a:rPr lang="en-US" sz="3400" baseline="30000" smtClean="0"/>
              <a:t>124</a:t>
            </a:r>
            <a:r>
              <a:rPr lang="en-US" sz="3400" smtClean="0"/>
              <a:t>Cs EC X-rays</a:t>
            </a:r>
          </a:p>
        </p:txBody>
      </p:sp>
      <p:sp>
        <p:nvSpPr>
          <p:cNvPr id="30740" name="Text Box 14"/>
          <p:cNvSpPr txBox="1">
            <a:spLocks noChangeArrowheads="1"/>
          </p:cNvSpPr>
          <p:nvPr/>
        </p:nvSpPr>
        <p:spPr bwMode="auto">
          <a:xfrm>
            <a:off x="4598988" y="4689475"/>
            <a:ext cx="454501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Xe X-ray lines:</a:t>
            </a:r>
            <a:r>
              <a:rPr lang="en-US"/>
              <a:t> due to </a:t>
            </a:r>
            <a:r>
              <a:rPr lang="en-US" baseline="30000"/>
              <a:t>124</a:t>
            </a:r>
            <a:r>
              <a:rPr lang="en-US"/>
              <a:t>Cs EC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Cs X-ray lines:</a:t>
            </a:r>
            <a:r>
              <a:rPr lang="en-US"/>
              <a:t> probably dominant due to </a:t>
            </a:r>
            <a:r>
              <a:rPr lang="en-US" baseline="30000"/>
              <a:t>124</a:t>
            </a:r>
            <a:r>
              <a:rPr lang="en-US"/>
              <a:t>Ba contamination and decay of </a:t>
            </a:r>
            <a:r>
              <a:rPr lang="en-US" baseline="30000"/>
              <a:t>124m</a:t>
            </a:r>
            <a:r>
              <a:rPr lang="en-US"/>
              <a:t>Cs</a:t>
            </a:r>
          </a:p>
        </p:txBody>
      </p:sp>
      <p:pic>
        <p:nvPicPr>
          <p:cNvPr id="30741" name="Picture 16" descr="124Cs_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088" y="912813"/>
            <a:ext cx="4735512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267200" y="912813"/>
            <a:ext cx="4735513" cy="3659187"/>
            <a:chOff x="2777" y="384"/>
            <a:chExt cx="2983" cy="2305"/>
          </a:xfrm>
        </p:grpSpPr>
        <p:pic>
          <p:nvPicPr>
            <p:cNvPr id="30774" name="Picture 18" descr="124Cs_Cu_l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7" y="384"/>
              <a:ext cx="2983" cy="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75" name="Oval 19"/>
            <p:cNvSpPr>
              <a:spLocks noChangeArrowheads="1"/>
            </p:cNvSpPr>
            <p:nvPr/>
          </p:nvSpPr>
          <p:spPr bwMode="auto">
            <a:xfrm>
              <a:off x="3840" y="480"/>
              <a:ext cx="336" cy="187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76" name="Text Box 20"/>
            <p:cNvSpPr txBox="1">
              <a:spLocks noChangeArrowheads="1"/>
            </p:cNvSpPr>
            <p:nvPr/>
          </p:nvSpPr>
          <p:spPr bwMode="auto">
            <a:xfrm>
              <a:off x="4176" y="720"/>
              <a:ext cx="9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3300"/>
                  </a:solidFill>
                </a:rPr>
                <a:t>Cu K</a:t>
              </a:r>
              <a:r>
                <a:rPr lang="en-US" b="1" baseline="-25000">
                  <a:solidFill>
                    <a:srgbClr val="FF3300"/>
                  </a:solidFill>
                  <a:latin typeface="Symbol" pitchFamily="18" charset="2"/>
                </a:rPr>
                <a:t>a</a:t>
              </a:r>
              <a:r>
                <a:rPr lang="en-US" b="1">
                  <a:solidFill>
                    <a:srgbClr val="FF3300"/>
                  </a:solidFill>
                </a:rPr>
                <a:t> line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191000" y="912813"/>
            <a:ext cx="4876800" cy="3659187"/>
            <a:chOff x="96" y="336"/>
            <a:chExt cx="2983" cy="2305"/>
          </a:xfrm>
        </p:grpSpPr>
        <p:pic>
          <p:nvPicPr>
            <p:cNvPr id="30771" name="Picture 22" descr="124Cs_354ke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" y="336"/>
              <a:ext cx="2983" cy="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72" name="Oval 23"/>
            <p:cNvSpPr>
              <a:spLocks noChangeArrowheads="1"/>
            </p:cNvSpPr>
            <p:nvPr/>
          </p:nvSpPr>
          <p:spPr bwMode="auto">
            <a:xfrm>
              <a:off x="2160" y="768"/>
              <a:ext cx="384" cy="12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73" name="Text Box 24"/>
            <p:cNvSpPr txBox="1">
              <a:spLocks noChangeArrowheads="1"/>
            </p:cNvSpPr>
            <p:nvPr/>
          </p:nvSpPr>
          <p:spPr bwMode="auto">
            <a:xfrm>
              <a:off x="1248" y="432"/>
              <a:ext cx="111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3300"/>
                  </a:solidFill>
                </a:rPr>
                <a:t>354 keV</a:t>
              </a:r>
            </a:p>
            <a:p>
              <a:r>
                <a:rPr lang="en-US" b="1" baseline="30000">
                  <a:solidFill>
                    <a:srgbClr val="FF3300"/>
                  </a:solidFill>
                </a:rPr>
                <a:t>124</a:t>
              </a:r>
              <a:r>
                <a:rPr lang="en-US" b="1">
                  <a:solidFill>
                    <a:srgbClr val="FF3300"/>
                  </a:solidFill>
                </a:rPr>
                <a:t>Cs signature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256088" y="912813"/>
            <a:ext cx="4735512" cy="3659187"/>
            <a:chOff x="3840" y="2784"/>
            <a:chExt cx="2983" cy="2305"/>
          </a:xfrm>
        </p:grpSpPr>
        <p:pic>
          <p:nvPicPr>
            <p:cNvPr id="30767" name="Picture 26" descr="124Cs_isom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0" y="2784"/>
              <a:ext cx="2983" cy="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68" name="Text Box 27"/>
            <p:cNvSpPr txBox="1">
              <a:spLocks noChangeArrowheads="1"/>
            </p:cNvSpPr>
            <p:nvPr/>
          </p:nvSpPr>
          <p:spPr bwMode="auto">
            <a:xfrm>
              <a:off x="5760" y="3120"/>
              <a:ext cx="97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3300"/>
                  </a:solidFill>
                </a:rPr>
                <a:t>89.5 keV &amp; </a:t>
              </a:r>
            </a:p>
            <a:p>
              <a:r>
                <a:rPr lang="en-US" b="1">
                  <a:solidFill>
                    <a:srgbClr val="FF3300"/>
                  </a:solidFill>
                </a:rPr>
                <a:t>96.6keV</a:t>
              </a:r>
            </a:p>
            <a:p>
              <a:r>
                <a:rPr lang="en-US" b="1" baseline="30000">
                  <a:solidFill>
                    <a:srgbClr val="FF3300"/>
                  </a:solidFill>
                </a:rPr>
                <a:t>124</a:t>
              </a:r>
              <a:r>
                <a:rPr lang="en-US" b="1">
                  <a:solidFill>
                    <a:srgbClr val="FF3300"/>
                  </a:solidFill>
                </a:rPr>
                <a:t>Cs isomer</a:t>
              </a:r>
            </a:p>
          </p:txBody>
        </p:sp>
        <p:sp>
          <p:nvSpPr>
            <p:cNvPr id="30769" name="Oval 28"/>
            <p:cNvSpPr>
              <a:spLocks noChangeArrowheads="1"/>
            </p:cNvSpPr>
            <p:nvPr/>
          </p:nvSpPr>
          <p:spPr bwMode="auto">
            <a:xfrm>
              <a:off x="4752" y="2928"/>
              <a:ext cx="336" cy="168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70" name="Oval 29"/>
            <p:cNvSpPr>
              <a:spLocks noChangeArrowheads="1"/>
            </p:cNvSpPr>
            <p:nvPr/>
          </p:nvSpPr>
          <p:spPr bwMode="auto">
            <a:xfrm>
              <a:off x="5424" y="2832"/>
              <a:ext cx="336" cy="17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267200" y="912813"/>
            <a:ext cx="4735513" cy="3659187"/>
            <a:chOff x="720" y="2832"/>
            <a:chExt cx="2983" cy="2305"/>
          </a:xfrm>
        </p:grpSpPr>
        <p:pic>
          <p:nvPicPr>
            <p:cNvPr id="30760" name="Picture 31" descr="124Cs_LeRegio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0" y="2832"/>
              <a:ext cx="2983" cy="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61" name="Oval 32"/>
            <p:cNvSpPr>
              <a:spLocks noChangeArrowheads="1"/>
            </p:cNvSpPr>
            <p:nvPr/>
          </p:nvSpPr>
          <p:spPr bwMode="auto">
            <a:xfrm>
              <a:off x="1632" y="3600"/>
              <a:ext cx="336" cy="105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62" name="Text Box 33"/>
            <p:cNvSpPr txBox="1">
              <a:spLocks noChangeArrowheads="1"/>
            </p:cNvSpPr>
            <p:nvPr/>
          </p:nvSpPr>
          <p:spPr bwMode="auto">
            <a:xfrm>
              <a:off x="1152" y="2976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3300"/>
                  </a:solidFill>
                </a:rPr>
                <a:t>Xe X-ray</a:t>
              </a:r>
            </a:p>
            <a:p>
              <a:r>
                <a:rPr lang="en-US" b="1">
                  <a:solidFill>
                    <a:srgbClr val="FF3300"/>
                  </a:solidFill>
                </a:rPr>
                <a:t>K lines</a:t>
              </a:r>
            </a:p>
          </p:txBody>
        </p:sp>
        <p:sp>
          <p:nvSpPr>
            <p:cNvPr id="30763" name="Oval 34"/>
            <p:cNvSpPr>
              <a:spLocks noChangeArrowheads="1"/>
            </p:cNvSpPr>
            <p:nvPr/>
          </p:nvSpPr>
          <p:spPr bwMode="auto">
            <a:xfrm>
              <a:off x="1872" y="2976"/>
              <a:ext cx="288" cy="1632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64" name="Text Box 35"/>
            <p:cNvSpPr txBox="1">
              <a:spLocks noChangeArrowheads="1"/>
            </p:cNvSpPr>
            <p:nvPr/>
          </p:nvSpPr>
          <p:spPr bwMode="auto">
            <a:xfrm>
              <a:off x="2160" y="3264"/>
              <a:ext cx="11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</a:rPr>
                <a:t>Cs X-ray lines</a:t>
              </a:r>
            </a:p>
          </p:txBody>
        </p:sp>
        <p:sp>
          <p:nvSpPr>
            <p:cNvPr id="30765" name="Oval 36"/>
            <p:cNvSpPr>
              <a:spLocks noChangeArrowheads="1"/>
            </p:cNvSpPr>
            <p:nvPr/>
          </p:nvSpPr>
          <p:spPr bwMode="auto">
            <a:xfrm>
              <a:off x="2400" y="4128"/>
              <a:ext cx="240" cy="62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66" name="Oval 37"/>
            <p:cNvSpPr>
              <a:spLocks noChangeArrowheads="1"/>
            </p:cNvSpPr>
            <p:nvPr/>
          </p:nvSpPr>
          <p:spPr bwMode="auto">
            <a:xfrm>
              <a:off x="2640" y="3912"/>
              <a:ext cx="288" cy="816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30746" name="Text Box 61"/>
          <p:cNvSpPr txBox="1">
            <a:spLocks noChangeArrowheads="1"/>
          </p:cNvSpPr>
          <p:nvPr/>
        </p:nvSpPr>
        <p:spPr bwMode="auto">
          <a:xfrm>
            <a:off x="1828800" y="3267075"/>
            <a:ext cx="2933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LeGe detector</a:t>
            </a:r>
          </a:p>
          <a:p>
            <a:r>
              <a:rPr lang="en-US" sz="1200"/>
              <a:t>X-ray detection</a:t>
            </a:r>
          </a:p>
          <a:p>
            <a:r>
              <a:rPr lang="en-US" sz="1200"/>
              <a:t>~ 0.1% </a:t>
            </a:r>
            <a:r>
              <a:rPr lang="en-US" sz="1200">
                <a:latin typeface="Symbol" pitchFamily="18" charset="2"/>
              </a:rPr>
              <a:t>e</a:t>
            </a:r>
            <a:r>
              <a:rPr lang="en-US" sz="1200" baseline="-25000"/>
              <a:t>geo</a:t>
            </a:r>
          </a:p>
          <a:p>
            <a:r>
              <a:rPr lang="en-US" sz="1200"/>
              <a:t>~ 2.5 T B field at detector position</a:t>
            </a:r>
          </a:p>
          <a:p>
            <a:endParaRPr lang="en-US" sz="120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52525" y="1109663"/>
            <a:ext cx="1079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058988" y="2028825"/>
            <a:ext cx="1079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62288" y="2444750"/>
            <a:ext cx="1079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058988" y="1533525"/>
            <a:ext cx="1079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1" name="TextBox 52"/>
          <p:cNvSpPr txBox="1">
            <a:spLocks noChangeArrowheads="1"/>
          </p:cNvSpPr>
          <p:nvPr/>
        </p:nvSpPr>
        <p:spPr bwMode="auto">
          <a:xfrm>
            <a:off x="974725" y="831850"/>
            <a:ext cx="1435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aseline="30000"/>
              <a:t>124</a:t>
            </a:r>
            <a:r>
              <a:rPr lang="en-US" sz="1200"/>
              <a:t>Ba (11.0 min)</a:t>
            </a:r>
          </a:p>
        </p:txBody>
      </p:sp>
      <p:sp>
        <p:nvSpPr>
          <p:cNvPr id="30752" name="TextBox 53"/>
          <p:cNvSpPr txBox="1">
            <a:spLocks noChangeArrowheads="1"/>
          </p:cNvSpPr>
          <p:nvPr/>
        </p:nvSpPr>
        <p:spPr bwMode="auto">
          <a:xfrm>
            <a:off x="1914525" y="1758950"/>
            <a:ext cx="1368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aseline="30000"/>
              <a:t>124</a:t>
            </a:r>
            <a:r>
              <a:rPr lang="en-US" sz="1200"/>
              <a:t>Cs (30.8 s)</a:t>
            </a:r>
          </a:p>
        </p:txBody>
      </p:sp>
      <p:sp>
        <p:nvSpPr>
          <p:cNvPr id="30753" name="TextBox 54"/>
          <p:cNvSpPr txBox="1">
            <a:spLocks noChangeArrowheads="1"/>
          </p:cNvSpPr>
          <p:nvPr/>
        </p:nvSpPr>
        <p:spPr bwMode="auto">
          <a:xfrm>
            <a:off x="1914525" y="1250950"/>
            <a:ext cx="1368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aseline="30000"/>
              <a:t>124m</a:t>
            </a:r>
            <a:r>
              <a:rPr lang="en-US" sz="1200"/>
              <a:t>Cs (6.3 s)</a:t>
            </a:r>
          </a:p>
        </p:txBody>
      </p:sp>
      <p:sp>
        <p:nvSpPr>
          <p:cNvPr id="30754" name="TextBox 55"/>
          <p:cNvSpPr txBox="1">
            <a:spLocks noChangeArrowheads="1"/>
          </p:cNvSpPr>
          <p:nvPr/>
        </p:nvSpPr>
        <p:spPr bwMode="auto">
          <a:xfrm>
            <a:off x="3235325" y="2198688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aseline="30000"/>
              <a:t>124</a:t>
            </a:r>
            <a:r>
              <a:rPr lang="en-US" sz="1200"/>
              <a:t>Xe 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1460500" y="1303338"/>
            <a:ext cx="771525" cy="51117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6200000" flipH="1">
            <a:off x="2890838" y="2111375"/>
            <a:ext cx="312737" cy="2397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H="1">
            <a:off x="2480469" y="1683544"/>
            <a:ext cx="217488" cy="635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8" name="TextBox 65"/>
          <p:cNvSpPr txBox="1">
            <a:spLocks noChangeArrowheads="1"/>
          </p:cNvSpPr>
          <p:nvPr/>
        </p:nvSpPr>
        <p:spPr bwMode="auto">
          <a:xfrm>
            <a:off x="1279525" y="1333500"/>
            <a:ext cx="6111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EC</a:t>
            </a:r>
          </a:p>
        </p:txBody>
      </p:sp>
      <p:sp>
        <p:nvSpPr>
          <p:cNvPr id="30759" name="TextBox 66"/>
          <p:cNvSpPr txBox="1">
            <a:spLocks noChangeArrowheads="1"/>
          </p:cNvSpPr>
          <p:nvPr/>
        </p:nvSpPr>
        <p:spPr bwMode="auto">
          <a:xfrm>
            <a:off x="2551113" y="2093913"/>
            <a:ext cx="6111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958975" y="6376988"/>
            <a:ext cx="7185025" cy="48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1747" name="Group 31"/>
          <p:cNvGrpSpPr>
            <a:grpSpLocks/>
          </p:cNvGrpSpPr>
          <p:nvPr/>
        </p:nvGrpSpPr>
        <p:grpSpPr bwMode="auto">
          <a:xfrm>
            <a:off x="0" y="1179513"/>
            <a:ext cx="4302125" cy="5678487"/>
            <a:chOff x="0" y="743"/>
            <a:chExt cx="2710" cy="3577"/>
          </a:xfrm>
        </p:grpSpPr>
        <p:pic>
          <p:nvPicPr>
            <p:cNvPr id="31765" name="Picture 3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-608" y="1351"/>
              <a:ext cx="3577" cy="2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6" name="Text Box 33"/>
            <p:cNvSpPr txBox="1">
              <a:spLocks noChangeArrowheads="1"/>
            </p:cNvSpPr>
            <p:nvPr/>
          </p:nvSpPr>
          <p:spPr bwMode="auto">
            <a:xfrm>
              <a:off x="527" y="1026"/>
              <a:ext cx="737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accent2"/>
                  </a:solidFill>
                </a:rPr>
                <a:t>Monitoring </a:t>
              </a:r>
            </a:p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accent2"/>
                  </a:solidFill>
                </a:rPr>
                <a:t>PIPS</a:t>
              </a:r>
            </a:p>
          </p:txBody>
        </p:sp>
        <p:sp>
          <p:nvSpPr>
            <p:cNvPr id="31767" name="Text Box 34"/>
            <p:cNvSpPr txBox="1">
              <a:spLocks noChangeArrowheads="1"/>
            </p:cNvSpPr>
            <p:nvPr/>
          </p:nvSpPr>
          <p:spPr bwMode="auto">
            <a:xfrm>
              <a:off x="624" y="3648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accent2"/>
                  </a:solidFill>
                </a:rPr>
                <a:t>RFQ</a:t>
              </a:r>
            </a:p>
          </p:txBody>
        </p:sp>
        <p:sp>
          <p:nvSpPr>
            <p:cNvPr id="31768" name="Line 35"/>
            <p:cNvSpPr>
              <a:spLocks noChangeShapeType="1"/>
            </p:cNvSpPr>
            <p:nvPr/>
          </p:nvSpPr>
          <p:spPr bwMode="auto">
            <a:xfrm flipH="1">
              <a:off x="300" y="1451"/>
              <a:ext cx="432" cy="48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Line 36"/>
            <p:cNvSpPr>
              <a:spLocks noChangeShapeType="1"/>
            </p:cNvSpPr>
            <p:nvPr/>
          </p:nvSpPr>
          <p:spPr bwMode="auto">
            <a:xfrm flipV="1">
              <a:off x="329" y="3124"/>
              <a:ext cx="170" cy="19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37"/>
            <p:cNvSpPr>
              <a:spLocks noChangeShapeType="1"/>
            </p:cNvSpPr>
            <p:nvPr/>
          </p:nvSpPr>
          <p:spPr bwMode="auto">
            <a:xfrm flipV="1">
              <a:off x="584" y="3124"/>
              <a:ext cx="10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Line 38"/>
            <p:cNvSpPr>
              <a:spLocks noChangeShapeType="1"/>
            </p:cNvSpPr>
            <p:nvPr/>
          </p:nvSpPr>
          <p:spPr bwMode="auto">
            <a:xfrm flipH="1" flipV="1">
              <a:off x="570" y="3067"/>
              <a:ext cx="1091" cy="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Line 39"/>
            <p:cNvSpPr>
              <a:spLocks noChangeShapeType="1"/>
            </p:cNvSpPr>
            <p:nvPr/>
          </p:nvSpPr>
          <p:spPr bwMode="auto">
            <a:xfrm flipH="1" flipV="1">
              <a:off x="336" y="2865"/>
              <a:ext cx="191" cy="17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Line 40"/>
            <p:cNvSpPr>
              <a:spLocks noChangeShapeType="1"/>
            </p:cNvSpPr>
            <p:nvPr/>
          </p:nvSpPr>
          <p:spPr bwMode="auto">
            <a:xfrm flipH="1" flipV="1">
              <a:off x="272" y="1990"/>
              <a:ext cx="0" cy="765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Rectangle 41"/>
            <p:cNvSpPr>
              <a:spLocks noChangeArrowheads="1"/>
            </p:cNvSpPr>
            <p:nvPr/>
          </p:nvSpPr>
          <p:spPr bwMode="auto">
            <a:xfrm>
              <a:off x="1973" y="3008"/>
              <a:ext cx="48" cy="144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775" name="Rectangle 42"/>
            <p:cNvSpPr>
              <a:spLocks noChangeArrowheads="1"/>
            </p:cNvSpPr>
            <p:nvPr/>
          </p:nvSpPr>
          <p:spPr bwMode="auto">
            <a:xfrm rot="5400000">
              <a:off x="1792" y="3198"/>
              <a:ext cx="48" cy="144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776" name="Text Box 43"/>
            <p:cNvSpPr txBox="1">
              <a:spLocks noChangeArrowheads="1"/>
            </p:cNvSpPr>
            <p:nvPr/>
          </p:nvSpPr>
          <p:spPr bwMode="auto">
            <a:xfrm>
              <a:off x="2126" y="3379"/>
              <a:ext cx="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PIPS </a:t>
              </a:r>
            </a:p>
            <a:p>
              <a:r>
                <a:rPr lang="en-US" sz="1200">
                  <a:latin typeface="Symbol" pitchFamily="18" charset="2"/>
                </a:rPr>
                <a:t>b</a:t>
              </a:r>
              <a:r>
                <a:rPr lang="en-US" sz="1200"/>
                <a:t> detection</a:t>
              </a:r>
            </a:p>
          </p:txBody>
        </p:sp>
        <p:sp>
          <p:nvSpPr>
            <p:cNvPr id="31777" name="Text Box 44"/>
            <p:cNvSpPr txBox="1">
              <a:spLocks noChangeArrowheads="1"/>
            </p:cNvSpPr>
            <p:nvPr/>
          </p:nvSpPr>
          <p:spPr bwMode="auto">
            <a:xfrm>
              <a:off x="1463" y="3634"/>
              <a:ext cx="8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Ge detector</a:t>
              </a:r>
            </a:p>
            <a:p>
              <a:r>
                <a:rPr lang="en-US" sz="1200"/>
                <a:t>X/</a:t>
              </a:r>
              <a:r>
                <a:rPr lang="en-US" sz="1200">
                  <a:latin typeface="Symbol" pitchFamily="18" charset="2"/>
                </a:rPr>
                <a:t>g</a:t>
              </a:r>
              <a:r>
                <a:rPr lang="en-US" sz="1200"/>
                <a:t>-ray detection</a:t>
              </a:r>
            </a:p>
          </p:txBody>
        </p:sp>
        <p:sp>
          <p:nvSpPr>
            <p:cNvPr id="31778" name="Line 45"/>
            <p:cNvSpPr>
              <a:spLocks noChangeShapeType="1"/>
            </p:cNvSpPr>
            <p:nvPr/>
          </p:nvSpPr>
          <p:spPr bwMode="auto">
            <a:xfrm flipV="1">
              <a:off x="1831" y="3351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46"/>
            <p:cNvSpPr>
              <a:spLocks noChangeShapeType="1"/>
            </p:cNvSpPr>
            <p:nvPr/>
          </p:nvSpPr>
          <p:spPr bwMode="auto">
            <a:xfrm flipH="1" flipV="1">
              <a:off x="2058" y="3244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Rectangle 47"/>
            <p:cNvSpPr>
              <a:spLocks noChangeArrowheads="1"/>
            </p:cNvSpPr>
            <p:nvPr/>
          </p:nvSpPr>
          <p:spPr bwMode="auto">
            <a:xfrm rot="5400000">
              <a:off x="1792" y="2829"/>
              <a:ext cx="48" cy="144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781" name="Text Box 48"/>
            <p:cNvSpPr txBox="1">
              <a:spLocks noChangeArrowheads="1"/>
            </p:cNvSpPr>
            <p:nvPr/>
          </p:nvSpPr>
          <p:spPr bwMode="auto">
            <a:xfrm>
              <a:off x="810" y="2439"/>
              <a:ext cx="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LeGe detector</a:t>
              </a:r>
            </a:p>
            <a:p>
              <a:r>
                <a:rPr lang="en-US" sz="1200"/>
                <a:t>X-ray detection</a:t>
              </a:r>
            </a:p>
          </p:txBody>
        </p:sp>
        <p:sp>
          <p:nvSpPr>
            <p:cNvPr id="31782" name="Line 49"/>
            <p:cNvSpPr>
              <a:spLocks noChangeShapeType="1"/>
            </p:cNvSpPr>
            <p:nvPr/>
          </p:nvSpPr>
          <p:spPr bwMode="auto">
            <a:xfrm>
              <a:off x="1548" y="2557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3" name="Line 50"/>
            <p:cNvSpPr>
              <a:spLocks noChangeShapeType="1"/>
            </p:cNvSpPr>
            <p:nvPr/>
          </p:nvSpPr>
          <p:spPr bwMode="auto">
            <a:xfrm flipV="1">
              <a:off x="272" y="3436"/>
              <a:ext cx="0" cy="65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8" name="Text Box 13"/>
          <p:cNvSpPr txBox="1">
            <a:spLocks noChangeArrowheads="1"/>
          </p:cNvSpPr>
          <p:nvPr/>
        </p:nvSpPr>
        <p:spPr bwMode="auto">
          <a:xfrm>
            <a:off x="1601788" y="863600"/>
            <a:ext cx="27432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Aft>
                <a:spcPct val="50000"/>
              </a:spcAft>
            </a:pPr>
            <a:r>
              <a:rPr lang="en-US" b="1"/>
              <a:t>Ge detector</a:t>
            </a:r>
            <a:r>
              <a:rPr lang="en-US"/>
              <a:t> </a:t>
            </a:r>
          </a:p>
          <a:p>
            <a:pPr>
              <a:lnSpc>
                <a:spcPct val="50000"/>
              </a:lnSpc>
              <a:spcAft>
                <a:spcPct val="50000"/>
              </a:spcAft>
            </a:pPr>
            <a:r>
              <a:rPr lang="en-US"/>
              <a:t>~ 0.15% </a:t>
            </a:r>
            <a:r>
              <a:rPr lang="en-US">
                <a:latin typeface="Symbol" pitchFamily="18" charset="2"/>
              </a:rPr>
              <a:t>e</a:t>
            </a:r>
            <a:r>
              <a:rPr lang="en-US" baseline="-25000"/>
              <a:t>geo</a:t>
            </a:r>
          </a:p>
          <a:p>
            <a:pPr>
              <a:lnSpc>
                <a:spcPct val="50000"/>
              </a:lnSpc>
              <a:spcAft>
                <a:spcPct val="50000"/>
              </a:spcAft>
            </a:pPr>
            <a:r>
              <a:rPr lang="en-US"/>
              <a:t>Outside vacuum vessel</a:t>
            </a:r>
          </a:p>
          <a:p>
            <a:pPr>
              <a:lnSpc>
                <a:spcPct val="50000"/>
              </a:lnSpc>
              <a:spcAft>
                <a:spcPct val="50000"/>
              </a:spcAft>
            </a:pPr>
            <a:endParaRPr lang="en-US"/>
          </a:p>
          <a:p>
            <a:pPr>
              <a:lnSpc>
                <a:spcPct val="50000"/>
              </a:lnSpc>
              <a:spcAft>
                <a:spcPct val="50000"/>
              </a:spcAft>
            </a:pPr>
            <a:r>
              <a:rPr lang="en-US" b="1"/>
              <a:t>PIPS detector</a:t>
            </a:r>
          </a:p>
          <a:p>
            <a:pPr>
              <a:lnSpc>
                <a:spcPct val="50000"/>
              </a:lnSpc>
              <a:spcAft>
                <a:spcPct val="50000"/>
              </a:spcAft>
            </a:pPr>
            <a:r>
              <a:rPr lang="en-US"/>
              <a:t>Si detector (500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m)</a:t>
            </a:r>
          </a:p>
          <a:p>
            <a:pPr>
              <a:lnSpc>
                <a:spcPct val="50000"/>
              </a:lnSpc>
              <a:spcAft>
                <a:spcPct val="50000"/>
              </a:spcAft>
            </a:pPr>
            <a:r>
              <a:rPr lang="en-US"/>
              <a:t>on magentic field axis</a:t>
            </a:r>
          </a:p>
          <a:p>
            <a:pPr>
              <a:lnSpc>
                <a:spcPct val="50000"/>
              </a:lnSpc>
              <a:spcAft>
                <a:spcPct val="50000"/>
              </a:spcAft>
            </a:pPr>
            <a:r>
              <a:rPr lang="en-US"/>
              <a:t>at exit of Penning trap</a:t>
            </a:r>
          </a:p>
        </p:txBody>
      </p:sp>
      <p:pic>
        <p:nvPicPr>
          <p:cNvPr id="31749" name="Picture 20" descr="run00794_511keV-spe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81500" y="914400"/>
            <a:ext cx="4762500" cy="3198813"/>
          </a:xfrm>
        </p:spPr>
      </p:pic>
      <p:sp>
        <p:nvSpPr>
          <p:cNvPr id="31750" name="Rectangle 2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49313"/>
          </a:xfrm>
        </p:spPr>
        <p:txBody>
          <a:bodyPr/>
          <a:lstStyle/>
          <a:p>
            <a:pPr eaLnBrk="1" hangingPunct="1"/>
            <a:r>
              <a:rPr lang="en-US" sz="3400" smtClean="0">
                <a:latin typeface="Symbol" pitchFamily="18" charset="2"/>
              </a:rPr>
              <a:t>g </a:t>
            </a:r>
            <a:r>
              <a:rPr lang="en-US" sz="3400" smtClean="0"/>
              <a:t>–</a:t>
            </a:r>
            <a:r>
              <a:rPr lang="en-US" sz="3400" smtClean="0">
                <a:latin typeface="Symbol" pitchFamily="18" charset="2"/>
              </a:rPr>
              <a:t> b</a:t>
            </a:r>
            <a:r>
              <a:rPr lang="en-US" sz="3400" baseline="30000" smtClean="0"/>
              <a:t>+</a:t>
            </a:r>
            <a:r>
              <a:rPr lang="en-US" sz="3400" smtClean="0"/>
              <a:t> time correlation</a:t>
            </a:r>
          </a:p>
        </p:txBody>
      </p:sp>
      <p:sp>
        <p:nvSpPr>
          <p:cNvPr id="31751" name="Text Box 22"/>
          <p:cNvSpPr txBox="1">
            <a:spLocks noChangeArrowheads="1"/>
          </p:cNvSpPr>
          <p:nvPr/>
        </p:nvSpPr>
        <p:spPr bwMode="auto">
          <a:xfrm>
            <a:off x="6858000" y="12954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</a:rPr>
              <a:t>511 keV</a:t>
            </a:r>
          </a:p>
        </p:txBody>
      </p:sp>
      <p:sp>
        <p:nvSpPr>
          <p:cNvPr id="31752" name="Text Box 23"/>
          <p:cNvSpPr txBox="1">
            <a:spLocks noChangeArrowheads="1"/>
          </p:cNvSpPr>
          <p:nvPr/>
        </p:nvSpPr>
        <p:spPr bwMode="auto">
          <a:xfrm>
            <a:off x="5562600" y="1447800"/>
            <a:ext cx="1371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</a:rPr>
              <a:t>491 keV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400" b="1" baseline="30000">
                <a:solidFill>
                  <a:srgbClr val="FF3300"/>
                </a:solidFill>
              </a:rPr>
              <a:t>126</a:t>
            </a:r>
            <a:r>
              <a:rPr lang="en-US" sz="1400" b="1">
                <a:solidFill>
                  <a:srgbClr val="FF3300"/>
                </a:solidFill>
              </a:rPr>
              <a:t>Cs</a:t>
            </a:r>
          </a:p>
        </p:txBody>
      </p:sp>
      <p:sp>
        <p:nvSpPr>
          <p:cNvPr id="31753" name="Text Box 24"/>
          <p:cNvSpPr txBox="1">
            <a:spLocks noChangeArrowheads="1"/>
          </p:cNvSpPr>
          <p:nvPr/>
        </p:nvSpPr>
        <p:spPr bwMode="auto">
          <a:xfrm>
            <a:off x="5105400" y="1905000"/>
            <a:ext cx="1371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</a:rPr>
              <a:t>388 keV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400" b="1" baseline="30000">
                <a:solidFill>
                  <a:srgbClr val="FF3300"/>
                </a:solidFill>
              </a:rPr>
              <a:t>126</a:t>
            </a:r>
            <a:r>
              <a:rPr lang="en-US" sz="1400" b="1">
                <a:solidFill>
                  <a:srgbClr val="FF3300"/>
                </a:solidFill>
              </a:rPr>
              <a:t>Cs</a:t>
            </a:r>
          </a:p>
        </p:txBody>
      </p:sp>
      <p:sp>
        <p:nvSpPr>
          <p:cNvPr id="31754" name="Line 25"/>
          <p:cNvSpPr>
            <a:spLocks noChangeShapeType="1"/>
          </p:cNvSpPr>
          <p:nvPr/>
        </p:nvSpPr>
        <p:spPr bwMode="auto">
          <a:xfrm>
            <a:off x="6400800" y="1905000"/>
            <a:ext cx="152400" cy="1600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Line 26"/>
          <p:cNvSpPr>
            <a:spLocks noChangeShapeType="1"/>
          </p:cNvSpPr>
          <p:nvPr/>
        </p:nvSpPr>
        <p:spPr bwMode="auto">
          <a:xfrm>
            <a:off x="5867400" y="2362200"/>
            <a:ext cx="30480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Line 27"/>
          <p:cNvSpPr>
            <a:spLocks noChangeShapeType="1"/>
          </p:cNvSpPr>
          <p:nvPr/>
        </p:nvSpPr>
        <p:spPr bwMode="auto">
          <a:xfrm flipH="1">
            <a:off x="6705600" y="1600200"/>
            <a:ext cx="38100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88444" name="Picture 28" descr="run00794_PI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657600"/>
            <a:ext cx="4762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45" name="Text Box 29"/>
          <p:cNvSpPr txBox="1">
            <a:spLocks noChangeArrowheads="1"/>
          </p:cNvSpPr>
          <p:nvPr/>
        </p:nvSpPr>
        <p:spPr bwMode="auto">
          <a:xfrm>
            <a:off x="6477000" y="4265613"/>
            <a:ext cx="19812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First time:</a:t>
            </a:r>
          </a:p>
          <a:p>
            <a:pPr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b</a:t>
            </a:r>
            <a:r>
              <a:rPr lang="en-US" baseline="30000"/>
              <a:t>+</a:t>
            </a:r>
            <a:r>
              <a:rPr lang="en-US"/>
              <a:t> spectrum from </a:t>
            </a:r>
            <a:r>
              <a:rPr lang="en-US" baseline="30000"/>
              <a:t>126</a:t>
            </a:r>
            <a:r>
              <a:rPr lang="en-US"/>
              <a:t>Cs ions stored inside the trap</a:t>
            </a: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3897313" y="3384550"/>
            <a:ext cx="4762500" cy="3200400"/>
            <a:chOff x="2688" y="4963"/>
            <a:chExt cx="3000" cy="2016"/>
          </a:xfrm>
        </p:grpSpPr>
        <p:pic>
          <p:nvPicPr>
            <p:cNvPr id="31763" name="Picture 53" descr="run00794_PIPS-coi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88" y="4963"/>
              <a:ext cx="300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4" name="Text Box 54"/>
            <p:cNvSpPr txBox="1">
              <a:spLocks noChangeArrowheads="1"/>
            </p:cNvSpPr>
            <p:nvPr/>
          </p:nvSpPr>
          <p:spPr bwMode="auto">
            <a:xfrm>
              <a:off x="4128" y="5251"/>
              <a:ext cx="110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PIPS spectrum in coincidence with </a:t>
              </a:r>
              <a:r>
                <a:rPr lang="en-US">
                  <a:latin typeface="Symbol" pitchFamily="18" charset="2"/>
                </a:rPr>
                <a:t>g</a:t>
              </a:r>
              <a:r>
                <a:rPr lang="en-US"/>
                <a:t> event</a:t>
              </a: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476250" y="2663825"/>
            <a:ext cx="4762500" cy="3200400"/>
            <a:chOff x="912" y="4675"/>
            <a:chExt cx="3000" cy="2016"/>
          </a:xfrm>
        </p:grpSpPr>
        <p:pic>
          <p:nvPicPr>
            <p:cNvPr id="31761" name="Picture 55" descr="run00794_511keV-coi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2" y="4675"/>
              <a:ext cx="300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2" name="Text Box 56"/>
            <p:cNvSpPr txBox="1">
              <a:spLocks noChangeArrowheads="1"/>
            </p:cNvSpPr>
            <p:nvPr/>
          </p:nvSpPr>
          <p:spPr bwMode="auto">
            <a:xfrm>
              <a:off x="2592" y="5155"/>
              <a:ext cx="110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Symbol" pitchFamily="18" charset="2"/>
                </a:rPr>
                <a:t>g</a:t>
              </a:r>
              <a:r>
                <a:rPr lang="en-US"/>
                <a:t> spectrum in coincidence with </a:t>
              </a:r>
              <a:r>
                <a:rPr lang="en-US">
                  <a:latin typeface="Symbol" pitchFamily="18" charset="2"/>
                </a:rPr>
                <a:t>b</a:t>
              </a:r>
              <a:r>
                <a:rPr lang="en-US" baseline="30000"/>
                <a:t>+</a:t>
              </a:r>
              <a:r>
                <a:rPr lang="en-US"/>
                <a:t> event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771"/>
          </a:xfrm>
        </p:spPr>
        <p:txBody>
          <a:bodyPr/>
          <a:lstStyle/>
          <a:p>
            <a:r>
              <a:rPr lang="en-US" sz="3600" dirty="0" smtClean="0"/>
              <a:t>Data analysis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30" y="1089561"/>
            <a:ext cx="8229600" cy="4525963"/>
          </a:xfrm>
        </p:spPr>
        <p:txBody>
          <a:bodyPr/>
          <a:lstStyle/>
          <a:p>
            <a:r>
              <a:rPr lang="en-US" sz="1800" dirty="0" err="1" smtClean="0"/>
              <a:t>LeGe</a:t>
            </a:r>
            <a:r>
              <a:rPr lang="en-US" sz="1800" dirty="0" smtClean="0"/>
              <a:t> Calibration spectra</a:t>
            </a:r>
          </a:p>
          <a:p>
            <a:r>
              <a:rPr lang="en-US" sz="1800" dirty="0" smtClean="0"/>
              <a:t>Fit </a:t>
            </a:r>
            <a:r>
              <a:rPr lang="en-US" sz="1800" baseline="30000" dirty="0" smtClean="0"/>
              <a:t>124</a:t>
            </a:r>
            <a:r>
              <a:rPr lang="en-US" sz="1800" dirty="0" smtClean="0"/>
              <a:t>Cs run: peaks for ions stored and BGND</a:t>
            </a:r>
          </a:p>
          <a:p>
            <a:r>
              <a:rPr lang="en-US" sz="1800" dirty="0" smtClean="0"/>
              <a:t>Fit </a:t>
            </a:r>
            <a:r>
              <a:rPr lang="en-US" sz="1800" baseline="30000" dirty="0" smtClean="0"/>
              <a:t>126</a:t>
            </a:r>
            <a:r>
              <a:rPr lang="en-US" sz="1800" dirty="0" smtClean="0"/>
              <a:t>Cs </a:t>
            </a:r>
            <a:r>
              <a:rPr lang="en-US" sz="1800" dirty="0" smtClean="0"/>
              <a:t>run: peaks for ions stored and BGND</a:t>
            </a:r>
          </a:p>
          <a:p>
            <a:r>
              <a:rPr lang="en-US" sz="1800" dirty="0" smtClean="0"/>
              <a:t>Determine BGND contribution to spectra of ions stored</a:t>
            </a:r>
          </a:p>
          <a:p>
            <a:r>
              <a:rPr lang="en-US" sz="1800" dirty="0" smtClean="0"/>
              <a:t>Determine ECBR of </a:t>
            </a:r>
            <a:r>
              <a:rPr lang="en-US" sz="1800" baseline="30000" dirty="0" smtClean="0"/>
              <a:t>124, 126</a:t>
            </a:r>
            <a:r>
              <a:rPr lang="en-US" sz="1800" dirty="0" smtClean="0"/>
              <a:t>Cs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3101" y="817914"/>
            <a:ext cx="2890899" cy="200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7" descr="E:\share\LeGeEf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541" y="2353149"/>
            <a:ext cx="3375810" cy="268892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412676" y="4346334"/>
            <a:ext cx="1092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Preliminary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02408" name="Picture 8" descr="E:\share\126Cs-X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8841" y="4017428"/>
            <a:ext cx="2880000" cy="2393948"/>
          </a:xfrm>
          <a:prstGeom prst="rect">
            <a:avLst/>
          </a:prstGeom>
          <a:noFill/>
        </p:spPr>
      </p:pic>
      <p:pic>
        <p:nvPicPr>
          <p:cNvPr id="102409" name="Picture 9" descr="E:\share\126Cs-Cu-Xr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633" y="3982610"/>
            <a:ext cx="2880000" cy="2393948"/>
          </a:xfrm>
          <a:prstGeom prst="rect">
            <a:avLst/>
          </a:prstGeom>
          <a:noFill/>
        </p:spPr>
      </p:pic>
      <p:pic>
        <p:nvPicPr>
          <p:cNvPr id="102410" name="Picture 10" descr="E:\share\126Cs-Gr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1586" y="4029768"/>
            <a:ext cx="2880000" cy="242452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814548" y="3607555"/>
            <a:ext cx="63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EC </a:t>
            </a:r>
          </a:p>
          <a:p>
            <a:pPr algn="ctr"/>
            <a:r>
              <a:rPr lang="en-US" sz="1200" baseline="30000" dirty="0" smtClean="0"/>
              <a:t>126</a:t>
            </a:r>
            <a:r>
              <a:rPr lang="en-US" sz="1200" dirty="0" smtClean="0"/>
              <a:t>Cs 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765343" y="3607555"/>
            <a:ext cx="63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EC </a:t>
            </a:r>
          </a:p>
          <a:p>
            <a:pPr algn="ctr"/>
            <a:r>
              <a:rPr lang="en-US" sz="1200" baseline="30000" dirty="0" smtClean="0"/>
              <a:t>126</a:t>
            </a:r>
            <a:r>
              <a:rPr lang="en-US" sz="1200" dirty="0" smtClean="0"/>
              <a:t>Cs 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198960" y="3113961"/>
            <a:ext cx="63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EC </a:t>
            </a:r>
          </a:p>
          <a:p>
            <a:pPr algn="ctr"/>
            <a:r>
              <a:rPr lang="en-US" sz="1200" baseline="30000" dirty="0" smtClean="0"/>
              <a:t>126</a:t>
            </a:r>
            <a:r>
              <a:rPr lang="en-US" sz="1200" dirty="0" smtClean="0"/>
              <a:t>Ba </a:t>
            </a:r>
            <a:endParaRPr lang="en-US" sz="1200" dirty="0"/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4066423" y="4198344"/>
            <a:ext cx="257117" cy="34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4348479" y="4198344"/>
            <a:ext cx="257117" cy="34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4914862" y="4198344"/>
            <a:ext cx="257117" cy="34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08623" y="4776716"/>
            <a:ext cx="1064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388.66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338"/>
          </a:xfrm>
        </p:spPr>
        <p:txBody>
          <a:bodyPr/>
          <a:lstStyle/>
          <a:p>
            <a:pPr eaLnBrk="1" hangingPunct="1"/>
            <a:r>
              <a:rPr lang="en-US" sz="3600" b="0" smtClean="0">
                <a:solidFill>
                  <a:schemeClr val="tx1"/>
                </a:solidFill>
              </a:rPr>
              <a:t>Neutrino experiments</a:t>
            </a:r>
          </a:p>
        </p:txBody>
      </p:sp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400" y="1627188"/>
            <a:ext cx="28448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8" descr="KATRIN_SCHEMATIC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2450" y="2605088"/>
            <a:ext cx="4781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Box 10"/>
          <p:cNvSpPr txBox="1">
            <a:spLocks noChangeArrowheads="1"/>
          </p:cNvSpPr>
          <p:nvPr/>
        </p:nvSpPr>
        <p:spPr bwMode="auto">
          <a:xfrm>
            <a:off x="615950" y="4160838"/>
            <a:ext cx="28892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SNO, picture taken from http://www.oit.on.ca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671638"/>
            <a:ext cx="27940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Box 12"/>
          <p:cNvSpPr txBox="1">
            <a:spLocks noChangeArrowheads="1"/>
          </p:cNvSpPr>
          <p:nvPr/>
        </p:nvSpPr>
        <p:spPr bwMode="auto">
          <a:xfrm>
            <a:off x="4527550" y="3849688"/>
            <a:ext cx="39560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KATRIN, picture taken from  http://students.washington.edu</a:t>
            </a:r>
          </a:p>
        </p:txBody>
      </p:sp>
      <p:sp>
        <p:nvSpPr>
          <p:cNvPr id="1033" name="TextBox 13"/>
          <p:cNvSpPr txBox="1">
            <a:spLocks noChangeArrowheads="1"/>
          </p:cNvSpPr>
          <p:nvPr/>
        </p:nvSpPr>
        <p:spPr bwMode="auto">
          <a:xfrm>
            <a:off x="927100" y="1085850"/>
            <a:ext cx="2444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latin typeface="Calibri" pitchFamily="34" charset="0"/>
              </a:rPr>
              <a:t>Neutrino oscillation</a:t>
            </a:r>
          </a:p>
        </p:txBody>
      </p:sp>
      <p:sp>
        <p:nvSpPr>
          <p:cNvPr id="1034" name="TextBox 14"/>
          <p:cNvSpPr txBox="1">
            <a:spLocks noChangeArrowheads="1"/>
          </p:cNvSpPr>
          <p:nvPr/>
        </p:nvSpPr>
        <p:spPr bwMode="auto">
          <a:xfrm>
            <a:off x="5683250" y="1085850"/>
            <a:ext cx="1644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latin typeface="Calibri" pitchFamily="34" charset="0"/>
              </a:rPr>
              <a:t>Tritium decay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150" y="4816475"/>
            <a:ext cx="34226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 Indicate a neutrino mass [1]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 Determination of mixing angle </a:t>
            </a:r>
            <a:r>
              <a:rPr lang="en-US" dirty="0">
                <a:latin typeface="Symbol" pitchFamily="18" charset="2"/>
              </a:rPr>
              <a:t>q</a:t>
            </a:r>
            <a:r>
              <a:rPr lang="en-US" baseline="-25000" dirty="0">
                <a:latin typeface="+mj-lt"/>
              </a:rPr>
              <a:t>ij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Indicate mass hierarchy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Symbol" pitchFamily="18" charset="2"/>
              </a:rPr>
              <a:t> </a:t>
            </a:r>
            <a:r>
              <a:rPr lang="en-US" dirty="0">
                <a:latin typeface="+mn-lt"/>
              </a:rPr>
              <a:t>Determination of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>
                <a:latin typeface="+mn-lt"/>
              </a:rPr>
              <a:t>m²</a:t>
            </a:r>
          </a:p>
        </p:txBody>
      </p:sp>
      <p:sp>
        <p:nvSpPr>
          <p:cNvPr id="1036" name="TextBox 17"/>
          <p:cNvSpPr txBox="1">
            <a:spLocks noChangeArrowheads="1"/>
          </p:cNvSpPr>
          <p:nvPr/>
        </p:nvSpPr>
        <p:spPr bwMode="auto">
          <a:xfrm>
            <a:off x="4483100" y="4806950"/>
            <a:ext cx="422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 Endpoint energy of </a:t>
            </a:r>
            <a:r>
              <a:rPr lang="en-US" baseline="30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H decay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 Effective mass for degenerated neutrinos: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659438" y="5518150"/>
          <a:ext cx="1846262" cy="622300"/>
        </p:xfrm>
        <a:graphic>
          <a:graphicData uri="http://schemas.openxmlformats.org/presentationml/2006/ole">
            <p:oleObj spid="_x0000_s1026" name="Equation" r:id="rId7" imgW="1091880" imgH="368280" progId="">
              <p:embed/>
            </p:oleObj>
          </a:graphicData>
        </a:graphic>
      </p:graphicFrame>
      <p:sp>
        <p:nvSpPr>
          <p:cNvPr id="1037" name="TextBox 19"/>
          <p:cNvSpPr txBox="1">
            <a:spLocks noChangeArrowheads="1"/>
          </p:cNvSpPr>
          <p:nvPr/>
        </p:nvSpPr>
        <p:spPr bwMode="auto">
          <a:xfrm>
            <a:off x="971550" y="4362450"/>
            <a:ext cx="208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Relative mass scale</a:t>
            </a:r>
          </a:p>
        </p:txBody>
      </p:sp>
      <p:sp>
        <p:nvSpPr>
          <p:cNvPr id="1038" name="TextBox 20"/>
          <p:cNvSpPr txBox="1">
            <a:spLocks noChangeArrowheads="1"/>
          </p:cNvSpPr>
          <p:nvPr/>
        </p:nvSpPr>
        <p:spPr bwMode="auto">
          <a:xfrm>
            <a:off x="5372100" y="4362450"/>
            <a:ext cx="2178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Absolute mass scale</a:t>
            </a:r>
          </a:p>
        </p:txBody>
      </p:sp>
      <p:sp>
        <p:nvSpPr>
          <p:cNvPr id="1039" name="TextBox 16"/>
          <p:cNvSpPr txBox="1">
            <a:spLocks noChangeArrowheads="1"/>
          </p:cNvSpPr>
          <p:nvPr/>
        </p:nvSpPr>
        <p:spPr bwMode="auto">
          <a:xfrm>
            <a:off x="438150" y="6072188"/>
            <a:ext cx="34226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[1] T. Kajita and Y. Totsuka, Rev. Mod. Phys. 73(2001)85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771"/>
          </a:xfrm>
        </p:spPr>
        <p:txBody>
          <a:bodyPr/>
          <a:lstStyle/>
          <a:p>
            <a:r>
              <a:rPr lang="en-US" sz="3600" dirty="0" smtClean="0"/>
              <a:t>Data analysis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30" y="1089561"/>
            <a:ext cx="8229600" cy="4525963"/>
          </a:xfrm>
        </p:spPr>
        <p:txBody>
          <a:bodyPr/>
          <a:lstStyle/>
          <a:p>
            <a:r>
              <a:rPr lang="en-US" sz="1800" dirty="0" err="1" smtClean="0"/>
              <a:t>LeGe</a:t>
            </a:r>
            <a:r>
              <a:rPr lang="en-US" sz="1800" dirty="0" smtClean="0"/>
              <a:t> Calibration spectra</a:t>
            </a:r>
          </a:p>
          <a:p>
            <a:r>
              <a:rPr lang="en-US" sz="1800" dirty="0" smtClean="0"/>
              <a:t>Fit </a:t>
            </a:r>
            <a:r>
              <a:rPr lang="en-US" sz="1800" baseline="30000" dirty="0" smtClean="0"/>
              <a:t>124</a:t>
            </a:r>
            <a:r>
              <a:rPr lang="en-US" sz="1800" dirty="0" smtClean="0"/>
              <a:t>Cs run: peaks for ions stored and BGND</a:t>
            </a:r>
          </a:p>
          <a:p>
            <a:r>
              <a:rPr lang="en-US" sz="1800" dirty="0" smtClean="0"/>
              <a:t>Fit </a:t>
            </a:r>
            <a:r>
              <a:rPr lang="en-US" sz="1800" baseline="30000" dirty="0" smtClean="0"/>
              <a:t>126</a:t>
            </a:r>
            <a:r>
              <a:rPr lang="en-US" sz="1800" dirty="0" smtClean="0"/>
              <a:t>Cs </a:t>
            </a:r>
            <a:r>
              <a:rPr lang="en-US" sz="1800" dirty="0" smtClean="0"/>
              <a:t>run: peaks for ions stored and BGND</a:t>
            </a:r>
          </a:p>
          <a:p>
            <a:r>
              <a:rPr lang="en-US" sz="1800" dirty="0" smtClean="0"/>
              <a:t>Determine BGND contribution to spectra of ions stored</a:t>
            </a:r>
          </a:p>
          <a:p>
            <a:r>
              <a:rPr lang="en-US" sz="1800" dirty="0" smtClean="0"/>
              <a:t>Determine ECBR of </a:t>
            </a:r>
            <a:r>
              <a:rPr lang="en-US" sz="1800" baseline="30000" dirty="0" smtClean="0"/>
              <a:t>124, 126</a:t>
            </a:r>
            <a:r>
              <a:rPr lang="en-US" sz="1800" dirty="0" smtClean="0"/>
              <a:t>Cs</a:t>
            </a:r>
          </a:p>
          <a:p>
            <a:endParaRPr lang="en-US" sz="1800" dirty="0" smtClean="0"/>
          </a:p>
          <a:p>
            <a:r>
              <a:rPr lang="en-US" sz="1800" dirty="0" smtClean="0"/>
              <a:t>Simulate </a:t>
            </a:r>
            <a:r>
              <a:rPr lang="en-US" sz="1800" dirty="0" smtClean="0">
                <a:latin typeface="Symbol" pitchFamily="18" charset="2"/>
              </a:rPr>
              <a:t>g</a:t>
            </a:r>
            <a:r>
              <a:rPr lang="en-US" sz="1800" dirty="0" smtClean="0"/>
              <a:t> spectrum for ion losses inside the trap</a:t>
            </a:r>
            <a:endParaRPr lang="en-US" sz="1800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819" y="5284520"/>
            <a:ext cx="1695797" cy="105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640" y="3784600"/>
            <a:ext cx="13271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6089" y="3709020"/>
            <a:ext cx="1807852" cy="14092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491351" y="4762009"/>
            <a:ext cx="6531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Trap center</a:t>
            </a:r>
            <a:endParaRPr lang="en-US" sz="1200" dirty="0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7463" y="4131502"/>
            <a:ext cx="3286495" cy="205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E:\share\126Cs-Xr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7043" y="1131724"/>
            <a:ext cx="2880000" cy="239394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039833" y="4221126"/>
            <a:ext cx="1212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Penelope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00156"/>
            <a:ext cx="9144000" cy="1157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7522"/>
          </a:xfrm>
        </p:spPr>
        <p:txBody>
          <a:bodyPr/>
          <a:lstStyle/>
          <a:p>
            <a:r>
              <a:rPr lang="en-US" sz="3600" baseline="30000" dirty="0" smtClean="0"/>
              <a:t>100</a:t>
            </a:r>
            <a:r>
              <a:rPr lang="en-US" sz="3600" dirty="0" smtClean="0"/>
              <a:t>Tc - </a:t>
            </a:r>
            <a:r>
              <a:rPr lang="en-US" sz="3600" dirty="0" err="1" smtClean="0"/>
              <a:t>ToDo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81" y="985652"/>
            <a:ext cx="4631375" cy="3384467"/>
          </a:xfrm>
        </p:spPr>
        <p:txBody>
          <a:bodyPr/>
          <a:lstStyle/>
          <a:p>
            <a:r>
              <a:rPr lang="en-US" sz="1800" dirty="0" smtClean="0"/>
              <a:t>Design, machine and install </a:t>
            </a:r>
            <a:r>
              <a:rPr lang="en-US" sz="1800" b="1" dirty="0" smtClean="0"/>
              <a:t>mounting structure for X-ray detectors</a:t>
            </a:r>
          </a:p>
          <a:p>
            <a:r>
              <a:rPr lang="en-US" sz="1800" dirty="0" smtClean="0"/>
              <a:t>Design, order and install </a:t>
            </a:r>
            <a:r>
              <a:rPr lang="en-US" sz="1800" b="1" dirty="0" smtClean="0"/>
              <a:t>Be windows </a:t>
            </a:r>
            <a:r>
              <a:rPr lang="en-US" sz="1800" dirty="0" smtClean="0"/>
              <a:t>(seven Be windows)</a:t>
            </a:r>
          </a:p>
          <a:p>
            <a:r>
              <a:rPr lang="en-US" sz="1800" dirty="0" smtClean="0"/>
              <a:t>Modify frame of EBIT to allow installation of X-ray detectors</a:t>
            </a:r>
          </a:p>
          <a:p>
            <a:r>
              <a:rPr lang="en-US" sz="1800" dirty="0" smtClean="0"/>
              <a:t>Oder </a:t>
            </a:r>
            <a:r>
              <a:rPr lang="en-US" sz="1800" b="1" dirty="0" smtClean="0"/>
              <a:t>power supplies </a:t>
            </a:r>
            <a:r>
              <a:rPr lang="en-US" sz="1800" dirty="0" smtClean="0"/>
              <a:t>for X-ray </a:t>
            </a:r>
            <a:r>
              <a:rPr lang="en-US" sz="1800" dirty="0" smtClean="0"/>
              <a:t>detectors</a:t>
            </a:r>
          </a:p>
          <a:p>
            <a:r>
              <a:rPr lang="en-US" sz="1800" dirty="0" smtClean="0"/>
              <a:t>Optimize cycle and B-field</a:t>
            </a:r>
            <a:endParaRPr lang="en-US" sz="1800" dirty="0" smtClean="0"/>
          </a:p>
          <a:p>
            <a:r>
              <a:rPr lang="en-US" sz="1800" dirty="0" smtClean="0"/>
              <a:t>Setup </a:t>
            </a:r>
            <a:r>
              <a:rPr lang="en-US" sz="1800" dirty="0" smtClean="0"/>
              <a:t>DAQ</a:t>
            </a:r>
            <a:endParaRPr lang="en-US" sz="1800" dirty="0" smtClean="0"/>
          </a:p>
          <a:p>
            <a:r>
              <a:rPr lang="en-US" sz="1800" dirty="0" smtClean="0"/>
              <a:t>Calibrate detectors</a:t>
            </a:r>
          </a:p>
          <a:p>
            <a:endParaRPr lang="en-US" sz="1800" dirty="0" smtClean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2809" y="3729653"/>
            <a:ext cx="3933628" cy="2950222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24" descr="DSC06054 (1)"/>
          <p:cNvPicPr>
            <a:picLocks noChangeAspect="1" noChangeArrowheads="1"/>
          </p:cNvPicPr>
          <p:nvPr/>
        </p:nvPicPr>
        <p:blipFill>
          <a:blip r:embed="rId3" cstate="print"/>
          <a:srcRect t="2281" b="12621"/>
          <a:stretch>
            <a:fillRect/>
          </a:stretch>
        </p:blipFill>
        <p:spPr bwMode="auto">
          <a:xfrm>
            <a:off x="4890366" y="900029"/>
            <a:ext cx="4093710" cy="2612443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857875" y="4933950"/>
            <a:ext cx="3019425" cy="1600200"/>
            <a:chOff x="5857875" y="4933950"/>
            <a:chExt cx="3019425" cy="1600974"/>
          </a:xfrm>
        </p:grpSpPr>
        <p:pic>
          <p:nvPicPr>
            <p:cNvPr id="33834" name="Picture 12" descr="bigmac2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76962" y="4933950"/>
              <a:ext cx="2381250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857875" y="6258565"/>
              <a:ext cx="3019425" cy="2763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n-lt"/>
                </a:rPr>
                <a:t>Seven Si(Li) have been ordered January 2010</a:t>
              </a:r>
            </a:p>
          </p:txBody>
        </p:sp>
      </p:grpSp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225"/>
          </a:xfrm>
        </p:spPr>
        <p:txBody>
          <a:bodyPr/>
          <a:lstStyle/>
          <a:p>
            <a:pPr eaLnBrk="1" hangingPunct="1"/>
            <a:r>
              <a:rPr lang="en-US" sz="3400" smtClean="0"/>
              <a:t>For the future</a:t>
            </a:r>
          </a:p>
        </p:txBody>
      </p:sp>
      <p:sp>
        <p:nvSpPr>
          <p:cNvPr id="33796" name="Content Placeholder 5"/>
          <p:cNvSpPr>
            <a:spLocks noGrp="1"/>
          </p:cNvSpPr>
          <p:nvPr>
            <p:ph sz="quarter" idx="4"/>
          </p:nvPr>
        </p:nvSpPr>
        <p:spPr>
          <a:xfrm>
            <a:off x="512763" y="1176725"/>
            <a:ext cx="8393112" cy="3951288"/>
          </a:xfrm>
        </p:spPr>
        <p:txBody>
          <a:bodyPr/>
          <a:lstStyle/>
          <a:p>
            <a:pPr eaLnBrk="1" hangingPunct="1"/>
            <a:r>
              <a:rPr lang="en-US" sz="1800" dirty="0" smtClean="0"/>
              <a:t>Install </a:t>
            </a:r>
            <a:r>
              <a:rPr lang="en-US" sz="1800" dirty="0" smtClean="0"/>
              <a:t>Giessen MR-TOF-MS for sample purification</a:t>
            </a:r>
          </a:p>
          <a:p>
            <a:pPr eaLnBrk="1" hangingPunct="1"/>
            <a:r>
              <a:rPr lang="en-US" sz="1800" dirty="0" smtClean="0"/>
              <a:t>Get ready for beam time with </a:t>
            </a:r>
            <a:r>
              <a:rPr lang="en-US" sz="1800" baseline="30000" dirty="0" smtClean="0"/>
              <a:t>100</a:t>
            </a:r>
            <a:r>
              <a:rPr lang="en-US" sz="1800" dirty="0" smtClean="0"/>
              <a:t>Tc end of 2010</a:t>
            </a:r>
          </a:p>
          <a:p>
            <a:pPr eaLnBrk="1" hangingPunct="1"/>
            <a:endParaRPr lang="en-US" sz="1800" dirty="0" smtClean="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32488" y="647700"/>
            <a:ext cx="2468562" cy="2962275"/>
            <a:chOff x="6324600" y="1504950"/>
            <a:chExt cx="2468563" cy="2962275"/>
          </a:xfrm>
        </p:grpSpPr>
        <p:pic>
          <p:nvPicPr>
            <p:cNvPr id="33832" name="Picture 33" descr="Beamline-schematic-LARGE copy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504950"/>
              <a:ext cx="2468563" cy="296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ube 8"/>
            <p:cNvSpPr/>
            <p:nvPr/>
          </p:nvSpPr>
          <p:spPr>
            <a:xfrm>
              <a:off x="6581775" y="2543175"/>
              <a:ext cx="209550" cy="447675"/>
            </a:xfrm>
            <a:prstGeom prst="cube">
              <a:avLst>
                <a:gd name="adj" fmla="val 29000"/>
              </a:avLst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" name="Picture 8" descr="100Thom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2230" y="2371169"/>
            <a:ext cx="3015116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55098" y="4862945"/>
            <a:ext cx="27813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u="sng" baseline="30000" dirty="0">
                <a:latin typeface="+mn-lt"/>
              </a:rPr>
              <a:t>100</a:t>
            </a:r>
            <a:r>
              <a:rPr lang="en-US" sz="1200" u="sng" dirty="0">
                <a:latin typeface="+mn-lt"/>
              </a:rPr>
              <a:t>Tc measurement cycle with</a:t>
            </a:r>
            <a:r>
              <a:rPr lang="en-US" sz="1200" dirty="0"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</a:rPr>
              <a:t>  25 ms background / 2 ms transfer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</a:rPr>
              <a:t>  50 ms decay spectroscopy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</a:rPr>
              <a:t>  2.1% EC detection efficiency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dirty="0">
              <a:latin typeface="+mn-lt"/>
            </a:endParaRPr>
          </a:p>
          <a:p>
            <a:pPr>
              <a:defRPr/>
            </a:pPr>
            <a:r>
              <a:rPr lang="en-US" sz="1200" dirty="0">
                <a:latin typeface="Symbol" pitchFamily="18" charset="2"/>
              </a:rPr>
              <a:t>®</a:t>
            </a:r>
            <a:r>
              <a:rPr lang="en-US" sz="1200" dirty="0"/>
              <a:t> </a:t>
            </a:r>
            <a:r>
              <a:rPr lang="en-US" sz="1200" dirty="0">
                <a:latin typeface="+mn-lt"/>
              </a:rPr>
              <a:t>1.28 detected EC in 1 h</a:t>
            </a:r>
          </a:p>
          <a:p>
            <a:pPr>
              <a:defRPr/>
            </a:pPr>
            <a:r>
              <a:rPr lang="en-US" sz="1200" dirty="0">
                <a:latin typeface="Symbol" pitchFamily="18" charset="2"/>
              </a:rPr>
              <a:t>® </a:t>
            </a:r>
            <a:r>
              <a:rPr lang="en-US" sz="1200" dirty="0">
                <a:latin typeface="+mn-lt"/>
              </a:rPr>
              <a:t>100 EC after 78 h</a:t>
            </a:r>
          </a:p>
          <a:p>
            <a:pPr>
              <a:defRPr/>
            </a:pPr>
            <a:r>
              <a:rPr lang="en-US" sz="1200" dirty="0">
                <a:latin typeface="Symbol" pitchFamily="18" charset="2"/>
              </a:rPr>
              <a:t>® </a:t>
            </a:r>
            <a:r>
              <a:rPr lang="en-US" sz="1200" dirty="0">
                <a:latin typeface="+mn-lt"/>
              </a:rPr>
              <a:t>94 h of beam time with 20% overhead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6467475" y="2143125"/>
            <a:ext cx="685800" cy="466725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0850" y="2486025"/>
            <a:ext cx="2190750" cy="1947863"/>
          </a:xfrm>
          <a:prstGeom prst="rect">
            <a:avLst/>
          </a:prstGeom>
          <a:noFill/>
          <a:ln w="4127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54088"/>
          </a:xfrm>
        </p:spPr>
        <p:txBody>
          <a:bodyPr/>
          <a:lstStyle/>
          <a:p>
            <a:pPr eaLnBrk="1" hangingPunct="1"/>
            <a:r>
              <a:rPr lang="en-US" sz="3600" smtClean="0"/>
              <a:t>Summary</a:t>
            </a:r>
          </a:p>
        </p:txBody>
      </p:sp>
      <p:sp>
        <p:nvSpPr>
          <p:cNvPr id="1515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1800" y="882650"/>
            <a:ext cx="8528050" cy="4525963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latin typeface="Symbol" pitchFamily="18" charset="2"/>
              </a:rPr>
              <a:t>2nbb</a:t>
            </a:r>
            <a:r>
              <a:rPr lang="en-US" sz="1800" dirty="0" smtClean="0"/>
              <a:t> nuclear matrix elements needed for theoretical framework</a:t>
            </a:r>
          </a:p>
          <a:p>
            <a:pPr eaLnBrk="1" fontAlgn="auto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EC-BR measurement as benchmark experiment for theoretical description</a:t>
            </a:r>
          </a:p>
          <a:p>
            <a:pPr eaLnBrk="1" fontAlgn="auto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TITAN EBIT offers a novel approach for EC-BR measurements</a:t>
            </a:r>
          </a:p>
          <a:p>
            <a:pPr lvl="1" eaLnBrk="1" fontAlgn="auto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 smtClean="0"/>
              <a:t>Backing free method</a:t>
            </a:r>
          </a:p>
          <a:p>
            <a:pPr lvl="1" eaLnBrk="1" fontAlgn="auto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 smtClean="0"/>
              <a:t>Low background at X-ray detector – spatial separation of </a:t>
            </a:r>
            <a:r>
              <a:rPr lang="en-US" sz="1800" dirty="0" smtClean="0">
                <a:latin typeface="Symbol" pitchFamily="18" charset="2"/>
              </a:rPr>
              <a:t>b</a:t>
            </a:r>
            <a:r>
              <a:rPr lang="en-US" sz="1800" dirty="0" smtClean="0"/>
              <a:t> and X-ray detection</a:t>
            </a:r>
          </a:p>
          <a:p>
            <a:pPr lvl="1" eaLnBrk="1" fontAlgn="auto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 smtClean="0"/>
              <a:t>Isobaric sample</a:t>
            </a:r>
          </a:p>
          <a:p>
            <a:pPr eaLnBrk="1" fontAlgn="auto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Successful storage of radioactive ions (long storage times: P &lt; 10</a:t>
            </a:r>
            <a:r>
              <a:rPr lang="en-US" sz="1800" baseline="30000" dirty="0" smtClean="0"/>
              <a:t>-11</a:t>
            </a:r>
            <a:r>
              <a:rPr lang="en-US" sz="1800" dirty="0" smtClean="0"/>
              <a:t> mbar) </a:t>
            </a:r>
          </a:p>
          <a:p>
            <a:pPr eaLnBrk="1" fontAlgn="auto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First observation of an Electron Capture decay in a Penning trap</a:t>
            </a:r>
          </a:p>
          <a:p>
            <a:pPr eaLnBrk="1" fontAlgn="auto" hangingPunct="1"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2663"/>
          </a:xfrm>
        </p:spPr>
        <p:txBody>
          <a:bodyPr/>
          <a:lstStyle/>
          <a:p>
            <a:pPr eaLnBrk="1" hangingPunct="1"/>
            <a:r>
              <a:rPr lang="en-US" sz="3400" b="0" smtClean="0">
                <a:solidFill>
                  <a:schemeClr val="tx1"/>
                </a:solidFill>
              </a:rPr>
              <a:t>People/Collaborations</a:t>
            </a:r>
          </a:p>
        </p:txBody>
      </p:sp>
      <p:sp>
        <p:nvSpPr>
          <p:cNvPr id="34819" name="Text Box 17"/>
          <p:cNvSpPr txBox="1">
            <a:spLocks noChangeArrowheads="1"/>
          </p:cNvSpPr>
          <p:nvPr/>
        </p:nvSpPr>
        <p:spPr bwMode="auto">
          <a:xfrm>
            <a:off x="881063" y="3171825"/>
            <a:ext cx="4435475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i="1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U. of Manitoba 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McGill U. 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Muenster U.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MPI-K 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GANIL 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Colorado School of Mines</a:t>
            </a:r>
          </a:p>
        </p:txBody>
      </p:sp>
      <p:sp>
        <p:nvSpPr>
          <p:cNvPr id="34820" name="Text Box 18"/>
          <p:cNvSpPr txBox="1">
            <a:spLocks noChangeArrowheads="1"/>
          </p:cNvSpPr>
          <p:nvPr/>
        </p:nvSpPr>
        <p:spPr bwMode="auto">
          <a:xfrm>
            <a:off x="5110163" y="3478213"/>
            <a:ext cx="32226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U. of Calgary 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U. of Windsor 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SFU</a:t>
            </a:r>
          </a:p>
          <a:p>
            <a:r>
              <a:rPr lang="en-US">
                <a:latin typeface="Calibri" pitchFamily="34" charset="0"/>
              </a:rPr>
              <a:t> </a:t>
            </a:r>
          </a:p>
          <a:p>
            <a:r>
              <a:rPr lang="en-US">
                <a:latin typeface="Calibri" pitchFamily="34" charset="0"/>
              </a:rPr>
              <a:t>UBC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TU München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Yale</a:t>
            </a:r>
          </a:p>
        </p:txBody>
      </p:sp>
      <p:pic>
        <p:nvPicPr>
          <p:cNvPr id="34821" name="Picture 19" descr="UManito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6763" y="3338513"/>
            <a:ext cx="5699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0" descr="ucalgaryc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3352800"/>
            <a:ext cx="6667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21" descr="logo_windsor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1125" y="3924300"/>
            <a:ext cx="8461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22" descr="Mcgi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6963" y="3833813"/>
            <a:ext cx="546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3" descr="UB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9675" y="5003800"/>
            <a:ext cx="4429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25" descr="Muenst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6925" y="4373563"/>
            <a:ext cx="13255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27" descr="MP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16113" y="5049838"/>
            <a:ext cx="7620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28" descr="GANI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1650" y="5678488"/>
            <a:ext cx="12922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9" name="Text Box 30"/>
          <p:cNvSpPr txBox="1">
            <a:spLocks noChangeArrowheads="1"/>
          </p:cNvSpPr>
          <p:nvPr/>
        </p:nvSpPr>
        <p:spPr bwMode="auto">
          <a:xfrm>
            <a:off x="127000" y="1162050"/>
            <a:ext cx="377825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600" b="1" dirty="0">
                <a:latin typeface="Calibri" pitchFamily="34" charset="0"/>
              </a:rPr>
              <a:t>M. </a:t>
            </a:r>
            <a:r>
              <a:rPr lang="en-US" sz="1600" b="1" dirty="0" err="1">
                <a:latin typeface="Calibri" pitchFamily="34" charset="0"/>
              </a:rPr>
              <a:t>Brodeur</a:t>
            </a:r>
            <a:r>
              <a:rPr lang="en-US" sz="1600" b="1" dirty="0">
                <a:latin typeface="Calibri" pitchFamily="34" charset="0"/>
              </a:rPr>
              <a:t>, T. Brunner, J. </a:t>
            </a:r>
            <a:r>
              <a:rPr lang="en-US" sz="1600" b="1" dirty="0" err="1">
                <a:latin typeface="Calibri" pitchFamily="34" charset="0"/>
              </a:rPr>
              <a:t>Dilling</a:t>
            </a:r>
            <a:r>
              <a:rPr lang="en-US" sz="1600" b="1" dirty="0">
                <a:latin typeface="Calibri" pitchFamily="34" charset="0"/>
              </a:rPr>
              <a:t>, P. </a:t>
            </a:r>
            <a:r>
              <a:rPr lang="en-US" sz="1600" b="1" dirty="0" err="1">
                <a:latin typeface="Calibri" pitchFamily="34" charset="0"/>
              </a:rPr>
              <a:t>Delheij</a:t>
            </a:r>
            <a:r>
              <a:rPr lang="en-US" sz="1600" b="1" dirty="0">
                <a:latin typeface="Calibri" pitchFamily="34" charset="0"/>
              </a:rPr>
              <a:t>, S. </a:t>
            </a:r>
            <a:r>
              <a:rPr lang="en-US" sz="1600" b="1" dirty="0" err="1">
                <a:latin typeface="Calibri" pitchFamily="34" charset="0"/>
              </a:rPr>
              <a:t>Ettenauer</a:t>
            </a:r>
            <a:r>
              <a:rPr lang="en-US" sz="1600" b="1" dirty="0">
                <a:latin typeface="Calibri" pitchFamily="34" charset="0"/>
              </a:rPr>
              <a:t>, A. Gallant, M. Good, E. Mane, M. Pearson, V. Simon… </a:t>
            </a:r>
          </a:p>
          <a:p>
            <a:pPr>
              <a:spcBef>
                <a:spcPct val="40000"/>
              </a:spcBef>
            </a:pPr>
            <a:r>
              <a:rPr lang="en-US" sz="1600" b="1" dirty="0">
                <a:latin typeface="Calibri" pitchFamily="34" charset="0"/>
              </a:rPr>
              <a:t>… and the TITAN collaboration</a:t>
            </a:r>
          </a:p>
          <a:p>
            <a:pPr>
              <a:spcBef>
                <a:spcPct val="40000"/>
              </a:spcBef>
            </a:pPr>
            <a:r>
              <a:rPr lang="en-US" sz="1600" b="1" dirty="0">
                <a:latin typeface="Calibri" pitchFamily="34" charset="0"/>
              </a:rPr>
              <a:t>as well as A. </a:t>
            </a:r>
            <a:r>
              <a:rPr lang="en-US" sz="1600" b="1" dirty="0" err="1">
                <a:latin typeface="Calibri" pitchFamily="34" charset="0"/>
              </a:rPr>
              <a:t>Lapierre</a:t>
            </a:r>
            <a:r>
              <a:rPr lang="en-US" sz="1600" b="1" dirty="0">
                <a:latin typeface="Calibri" pitchFamily="34" charset="0"/>
              </a:rPr>
              <a:t>, D. </a:t>
            </a:r>
            <a:r>
              <a:rPr lang="en-US" sz="1600" b="1" dirty="0" err="1">
                <a:latin typeface="Calibri" pitchFamily="34" charset="0"/>
              </a:rPr>
              <a:t>Lunney</a:t>
            </a:r>
            <a:r>
              <a:rPr lang="en-US" sz="1600" b="1" dirty="0">
                <a:latin typeface="Calibri" pitchFamily="34" charset="0"/>
              </a:rPr>
              <a:t>, R. </a:t>
            </a:r>
            <a:r>
              <a:rPr lang="en-US" sz="1600" b="1" dirty="0" err="1">
                <a:latin typeface="Calibri" pitchFamily="34" charset="0"/>
              </a:rPr>
              <a:t>Ringle</a:t>
            </a:r>
            <a:r>
              <a:rPr lang="en-US" sz="1600" b="1" dirty="0">
                <a:latin typeface="Calibri" pitchFamily="34" charset="0"/>
              </a:rPr>
              <a:t>, V. </a:t>
            </a:r>
            <a:r>
              <a:rPr lang="en-US" sz="1600" b="1" dirty="0" err="1">
                <a:latin typeface="Calibri" pitchFamily="34" charset="0"/>
              </a:rPr>
              <a:t>Ryjkov</a:t>
            </a:r>
            <a:r>
              <a:rPr lang="en-US" sz="1600" b="1" dirty="0">
                <a:latin typeface="Calibri" pitchFamily="34" charset="0"/>
              </a:rPr>
              <a:t>, M. Smith and TRIUMF staff.</a:t>
            </a:r>
          </a:p>
        </p:txBody>
      </p:sp>
      <p:pic>
        <p:nvPicPr>
          <p:cNvPr id="3483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61200" y="5711825"/>
            <a:ext cx="533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4" descr="DSCN7089"/>
          <p:cNvPicPr>
            <a:picLocks noChangeAspect="1" noChangeArrowheads="1"/>
          </p:cNvPicPr>
          <p:nvPr/>
        </p:nvPicPr>
        <p:blipFill>
          <a:blip r:embed="rId12" cstate="print"/>
          <a:srcRect l="18352" t="7864" r="7584" b="44070"/>
          <a:stretch>
            <a:fillRect/>
          </a:stretch>
        </p:blipFill>
        <p:spPr bwMode="auto">
          <a:xfrm>
            <a:off x="3994150" y="830200"/>
            <a:ext cx="50228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19" descr="190px-SFU_cres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92950" y="4373563"/>
            <a:ext cx="5365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3" name="Picture 20" descr="csM_Sea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67188" y="6140450"/>
            <a:ext cx="53975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21" descr="yal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62713" y="6129338"/>
            <a:ext cx="5857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 </a:t>
            </a:r>
            <a:r>
              <a:rPr lang="en-US" sz="1100" smtClean="0">
                <a:latin typeface="Arial" charset="0"/>
              </a:rPr>
              <a:t>Atomic Effects in Nuclear Excitation &amp; Decay Workshop</a:t>
            </a:r>
          </a:p>
        </p:txBody>
      </p:sp>
      <p:sp>
        <p:nvSpPr>
          <p:cNvPr id="66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EDD3653-0F25-4820-A940-BEDBB12D2A5E}" type="datetime1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6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C5146B-E33D-4AEF-86DE-62396F8D7BB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480950" y="0"/>
            <a:ext cx="8229600" cy="783771"/>
          </a:xfrm>
        </p:spPr>
        <p:txBody>
          <a:bodyPr/>
          <a:lstStyle/>
          <a:p>
            <a:pPr eaLnBrk="1" hangingPunct="1"/>
            <a:r>
              <a:rPr lang="en-US" dirty="0" smtClean="0"/>
              <a:t>The Trap</a:t>
            </a:r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2759075" y="1308100"/>
            <a:ext cx="218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Thermal shield @ ~30 K</a:t>
            </a: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263" y="1771650"/>
            <a:ext cx="437832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Line 5"/>
          <p:cNvSpPr>
            <a:spLocks noChangeShapeType="1"/>
          </p:cNvSpPr>
          <p:nvPr/>
        </p:nvSpPr>
        <p:spPr bwMode="auto">
          <a:xfrm>
            <a:off x="2351088" y="1617663"/>
            <a:ext cx="1381125" cy="1381125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6"/>
          <p:cNvSpPr>
            <a:spLocks noChangeShapeType="1"/>
          </p:cNvSpPr>
          <p:nvPr/>
        </p:nvSpPr>
        <p:spPr bwMode="auto">
          <a:xfrm>
            <a:off x="2351088" y="1617663"/>
            <a:ext cx="346075" cy="1573212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7"/>
          <p:cNvSpPr txBox="1">
            <a:spLocks noChangeArrowheads="1"/>
          </p:cNvSpPr>
          <p:nvPr/>
        </p:nvSpPr>
        <p:spPr bwMode="auto">
          <a:xfrm>
            <a:off x="593725" y="1112838"/>
            <a:ext cx="1952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Superconducting</a:t>
            </a:r>
          </a:p>
          <a:p>
            <a:r>
              <a:rPr lang="en-US" sz="1400" b="1"/>
              <a:t>coils (Nb</a:t>
            </a:r>
            <a:r>
              <a:rPr lang="en-US" sz="1400" b="1" baseline="-25000"/>
              <a:t>3</a:t>
            </a:r>
            <a:r>
              <a:rPr lang="en-US" sz="1400" b="1"/>
              <a:t>Sn) @ ~4 K</a:t>
            </a:r>
          </a:p>
        </p:txBody>
      </p:sp>
      <p:sp>
        <p:nvSpPr>
          <p:cNvPr id="29707" name="Line 8"/>
          <p:cNvSpPr>
            <a:spLocks noChangeShapeType="1"/>
          </p:cNvSpPr>
          <p:nvPr/>
        </p:nvSpPr>
        <p:spPr bwMode="auto">
          <a:xfrm flipH="1">
            <a:off x="3810000" y="1612900"/>
            <a:ext cx="219075" cy="6096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08" name="Text Box 9"/>
          <p:cNvSpPr txBox="1">
            <a:spLocks noChangeArrowheads="1"/>
          </p:cNvSpPr>
          <p:nvPr/>
        </p:nvSpPr>
        <p:spPr bwMode="auto">
          <a:xfrm>
            <a:off x="5033963" y="1308100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Electron gun</a:t>
            </a:r>
          </a:p>
        </p:txBody>
      </p:sp>
      <p:sp>
        <p:nvSpPr>
          <p:cNvPr id="29709" name="Line 10"/>
          <p:cNvSpPr>
            <a:spLocks noChangeShapeType="1"/>
          </p:cNvSpPr>
          <p:nvPr/>
        </p:nvSpPr>
        <p:spPr bwMode="auto">
          <a:xfrm flipV="1">
            <a:off x="3648075" y="4613275"/>
            <a:ext cx="161925" cy="1190625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Line 11"/>
          <p:cNvSpPr>
            <a:spLocks noChangeShapeType="1"/>
          </p:cNvSpPr>
          <p:nvPr/>
        </p:nvSpPr>
        <p:spPr bwMode="auto">
          <a:xfrm flipV="1">
            <a:off x="3648075" y="5270500"/>
            <a:ext cx="762000" cy="5334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11" name="Line 12"/>
          <p:cNvSpPr>
            <a:spLocks noChangeShapeType="1"/>
          </p:cNvSpPr>
          <p:nvPr/>
        </p:nvSpPr>
        <p:spPr bwMode="auto">
          <a:xfrm flipH="1">
            <a:off x="5324475" y="1612900"/>
            <a:ext cx="214313" cy="16002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13"/>
          <p:cNvSpPr txBox="1">
            <a:spLocks noChangeArrowheads="1"/>
          </p:cNvSpPr>
          <p:nvPr/>
        </p:nvSpPr>
        <p:spPr bwMode="auto">
          <a:xfrm>
            <a:off x="2039938" y="5759450"/>
            <a:ext cx="3314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Be windows</a:t>
            </a:r>
          </a:p>
          <a:p>
            <a:pPr algn="ctr"/>
            <a:r>
              <a:rPr lang="en-US" sz="1400" b="1"/>
              <a:t>7 access viewports for spectroscopy</a:t>
            </a:r>
          </a:p>
        </p:txBody>
      </p:sp>
      <p:sp>
        <p:nvSpPr>
          <p:cNvPr id="29713" name="Line 14"/>
          <p:cNvSpPr>
            <a:spLocks noChangeShapeType="1"/>
          </p:cNvSpPr>
          <p:nvPr/>
        </p:nvSpPr>
        <p:spPr bwMode="auto">
          <a:xfrm flipV="1">
            <a:off x="828675" y="4765675"/>
            <a:ext cx="869950" cy="962025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14" name="Text Box 15"/>
          <p:cNvSpPr txBox="1">
            <a:spLocks noChangeArrowheads="1"/>
          </p:cNvSpPr>
          <p:nvPr/>
        </p:nvSpPr>
        <p:spPr bwMode="auto">
          <a:xfrm>
            <a:off x="219075" y="5727700"/>
            <a:ext cx="12080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9 cylindrical</a:t>
            </a:r>
          </a:p>
          <a:p>
            <a:r>
              <a:rPr lang="en-US" sz="1400" b="1"/>
              <a:t>drift tubes</a:t>
            </a:r>
          </a:p>
        </p:txBody>
      </p:sp>
      <p:pic>
        <p:nvPicPr>
          <p:cNvPr id="29715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7175" y="1041400"/>
            <a:ext cx="13271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6" name="Line 19"/>
          <p:cNvSpPr>
            <a:spLocks noChangeShapeType="1"/>
          </p:cNvSpPr>
          <p:nvPr/>
        </p:nvSpPr>
        <p:spPr bwMode="auto">
          <a:xfrm>
            <a:off x="2466975" y="3192463"/>
            <a:ext cx="460375" cy="38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7" name="Line 20"/>
          <p:cNvSpPr>
            <a:spLocks noChangeShapeType="1"/>
          </p:cNvSpPr>
          <p:nvPr/>
        </p:nvSpPr>
        <p:spPr bwMode="auto">
          <a:xfrm flipH="1">
            <a:off x="2466975" y="3076575"/>
            <a:ext cx="49847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Line 21"/>
          <p:cNvSpPr>
            <a:spLocks noChangeShapeType="1"/>
          </p:cNvSpPr>
          <p:nvPr/>
        </p:nvSpPr>
        <p:spPr bwMode="auto">
          <a:xfrm>
            <a:off x="3503613" y="2962275"/>
            <a:ext cx="498475" cy="382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9" name="Line 22"/>
          <p:cNvSpPr>
            <a:spLocks noChangeShapeType="1"/>
          </p:cNvSpPr>
          <p:nvPr/>
        </p:nvSpPr>
        <p:spPr bwMode="auto">
          <a:xfrm flipH="1">
            <a:off x="3503613" y="2884488"/>
            <a:ext cx="498475" cy="538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Line 23"/>
          <p:cNvSpPr>
            <a:spLocks noChangeShapeType="1"/>
          </p:cNvSpPr>
          <p:nvPr/>
        </p:nvSpPr>
        <p:spPr bwMode="auto">
          <a:xfrm>
            <a:off x="2735263" y="4459288"/>
            <a:ext cx="7302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1" name="Line 24"/>
          <p:cNvSpPr>
            <a:spLocks noChangeShapeType="1"/>
          </p:cNvSpPr>
          <p:nvPr/>
        </p:nvSpPr>
        <p:spPr bwMode="auto">
          <a:xfrm flipH="1">
            <a:off x="2965450" y="4343400"/>
            <a:ext cx="269875" cy="30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Line 25"/>
          <p:cNvSpPr>
            <a:spLocks noChangeShapeType="1"/>
          </p:cNvSpPr>
          <p:nvPr/>
        </p:nvSpPr>
        <p:spPr bwMode="auto">
          <a:xfrm flipH="1">
            <a:off x="4041775" y="4152900"/>
            <a:ext cx="230188" cy="26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3" name="Line 26"/>
          <p:cNvSpPr>
            <a:spLocks noChangeShapeType="1"/>
          </p:cNvSpPr>
          <p:nvPr/>
        </p:nvSpPr>
        <p:spPr bwMode="auto">
          <a:xfrm>
            <a:off x="3771900" y="4229100"/>
            <a:ext cx="7683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 rot="-691783">
            <a:off x="2735263" y="3536950"/>
            <a:ext cx="836612" cy="269875"/>
            <a:chOff x="1187" y="3831"/>
            <a:chExt cx="3967" cy="170"/>
          </a:xfrm>
        </p:grpSpPr>
        <p:sp>
          <p:nvSpPr>
            <p:cNvPr id="29737" name="Line 36"/>
            <p:cNvSpPr>
              <a:spLocks noChangeShapeType="1"/>
            </p:cNvSpPr>
            <p:nvPr/>
          </p:nvSpPr>
          <p:spPr bwMode="auto">
            <a:xfrm>
              <a:off x="1187" y="3831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8" name="Line 37"/>
            <p:cNvSpPr>
              <a:spLocks noChangeShapeType="1"/>
            </p:cNvSpPr>
            <p:nvPr/>
          </p:nvSpPr>
          <p:spPr bwMode="auto">
            <a:xfrm>
              <a:off x="1187" y="3928"/>
              <a:ext cx="39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9" name="Line 38"/>
            <p:cNvSpPr>
              <a:spLocks noChangeShapeType="1"/>
            </p:cNvSpPr>
            <p:nvPr/>
          </p:nvSpPr>
          <p:spPr bwMode="auto">
            <a:xfrm>
              <a:off x="5154" y="3831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25" name="Text Box 39"/>
          <p:cNvSpPr txBox="1">
            <a:spLocks noChangeArrowheads="1"/>
          </p:cNvSpPr>
          <p:nvPr/>
        </p:nvSpPr>
        <p:spPr bwMode="auto">
          <a:xfrm>
            <a:off x="2741613" y="3254375"/>
            <a:ext cx="747712" cy="3048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77 mm</a:t>
            </a: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 rot="-732213">
            <a:off x="2005013" y="4075113"/>
            <a:ext cx="2573337" cy="269875"/>
            <a:chOff x="1187" y="3831"/>
            <a:chExt cx="3967" cy="170"/>
          </a:xfrm>
        </p:grpSpPr>
        <p:sp>
          <p:nvSpPr>
            <p:cNvPr id="29734" name="Line 41"/>
            <p:cNvSpPr>
              <a:spLocks noChangeShapeType="1"/>
            </p:cNvSpPr>
            <p:nvPr/>
          </p:nvSpPr>
          <p:spPr bwMode="auto">
            <a:xfrm>
              <a:off x="1187" y="3831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5" name="Line 42"/>
            <p:cNvSpPr>
              <a:spLocks noChangeShapeType="1"/>
            </p:cNvSpPr>
            <p:nvPr/>
          </p:nvSpPr>
          <p:spPr bwMode="auto">
            <a:xfrm>
              <a:off x="1187" y="3928"/>
              <a:ext cx="39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6" name="Line 43"/>
            <p:cNvSpPr>
              <a:spLocks noChangeShapeType="1"/>
            </p:cNvSpPr>
            <p:nvPr/>
          </p:nvSpPr>
          <p:spPr bwMode="auto">
            <a:xfrm>
              <a:off x="5154" y="3831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27" name="Text Box 44"/>
          <p:cNvSpPr txBox="1">
            <a:spLocks noChangeArrowheads="1"/>
          </p:cNvSpPr>
          <p:nvPr/>
        </p:nvSpPr>
        <p:spPr bwMode="auto">
          <a:xfrm>
            <a:off x="3233738" y="4244975"/>
            <a:ext cx="846137" cy="3048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272 mm</a:t>
            </a:r>
          </a:p>
        </p:txBody>
      </p:sp>
      <p:sp>
        <p:nvSpPr>
          <p:cNvPr id="29728" name="Text Box 46"/>
          <p:cNvSpPr txBox="1">
            <a:spLocks noChangeArrowheads="1"/>
          </p:cNvSpPr>
          <p:nvPr/>
        </p:nvSpPr>
        <p:spPr bwMode="auto">
          <a:xfrm>
            <a:off x="76200" y="2162175"/>
            <a:ext cx="1500188" cy="517525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Trap config. of various lengths</a:t>
            </a:r>
          </a:p>
        </p:txBody>
      </p:sp>
      <p:sp>
        <p:nvSpPr>
          <p:cNvPr id="29729" name="Line 47"/>
          <p:cNvSpPr>
            <a:spLocks noChangeShapeType="1"/>
          </p:cNvSpPr>
          <p:nvPr/>
        </p:nvSpPr>
        <p:spPr bwMode="auto">
          <a:xfrm>
            <a:off x="908050" y="2679700"/>
            <a:ext cx="1752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30" name="Line 48"/>
          <p:cNvSpPr>
            <a:spLocks noChangeShapeType="1"/>
          </p:cNvSpPr>
          <p:nvPr/>
        </p:nvSpPr>
        <p:spPr bwMode="auto">
          <a:xfrm>
            <a:off x="908050" y="2679700"/>
            <a:ext cx="22098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31" name="Text Box 17"/>
          <p:cNvSpPr txBox="1">
            <a:spLocks noChangeArrowheads="1"/>
          </p:cNvSpPr>
          <p:nvPr/>
        </p:nvSpPr>
        <p:spPr bwMode="auto">
          <a:xfrm>
            <a:off x="5473700" y="5403850"/>
            <a:ext cx="36703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800000"/>
                </a:solidFill>
              </a:rPr>
              <a:t>8-fold segmented central drift tube:</a:t>
            </a:r>
          </a:p>
          <a:p>
            <a:pPr marL="279400" lvl="1" indent="-165100">
              <a:lnSpc>
                <a:spcPct val="150000"/>
              </a:lnSpc>
              <a:buFont typeface="Arial" charset="0"/>
              <a:buChar char="–"/>
            </a:pPr>
            <a:r>
              <a:rPr lang="en-US" sz="1400"/>
              <a:t>Clean ion contaminants with RF field.</a:t>
            </a:r>
          </a:p>
          <a:p>
            <a:pPr marL="279400" lvl="1" indent="-165100">
              <a:buFont typeface="Arial" charset="0"/>
              <a:buChar char="–"/>
            </a:pPr>
            <a:r>
              <a:rPr lang="en-US" sz="1400"/>
              <a:t>Study the trap content by </a:t>
            </a:r>
            <a:r>
              <a:rPr lang="en-US" sz="1400" b="1"/>
              <a:t>I</a:t>
            </a:r>
            <a:r>
              <a:rPr lang="en-US" sz="1400"/>
              <a:t>on </a:t>
            </a:r>
            <a:r>
              <a:rPr lang="en-US" sz="1400" b="1"/>
              <a:t>C</a:t>
            </a:r>
            <a:r>
              <a:rPr lang="en-US" sz="1400"/>
              <a:t>yclotron </a:t>
            </a:r>
            <a:r>
              <a:rPr lang="en-US" sz="1400" b="1"/>
              <a:t>R</a:t>
            </a:r>
            <a:r>
              <a:rPr lang="en-US" sz="1400"/>
              <a:t>esonance</a:t>
            </a:r>
            <a:r>
              <a:rPr lang="en-US" sz="1400">
                <a:solidFill>
                  <a:srgbClr val="004699"/>
                </a:solidFill>
              </a:rPr>
              <a:t>.</a:t>
            </a:r>
          </a:p>
        </p:txBody>
      </p:sp>
      <p:pic>
        <p:nvPicPr>
          <p:cNvPr id="29732" name="Picture 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5575" y="3946525"/>
            <a:ext cx="1828800" cy="1425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9733" name="Text Box 17"/>
          <p:cNvSpPr txBox="1">
            <a:spLocks noChangeArrowheads="1"/>
          </p:cNvSpPr>
          <p:nvPr/>
        </p:nvSpPr>
        <p:spPr bwMode="auto">
          <a:xfrm>
            <a:off x="5734050" y="35052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TITAN-EBIT special feature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3810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3302000" y="304800"/>
            <a:ext cx="5534025" cy="3352800"/>
            <a:chOff x="2080" y="192"/>
            <a:chExt cx="3486" cy="2112"/>
          </a:xfrm>
        </p:grpSpPr>
        <p:pic>
          <p:nvPicPr>
            <p:cNvPr id="30749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192"/>
              <a:ext cx="1809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46" name="Text Box 21"/>
            <p:cNvSpPr txBox="1">
              <a:spLocks noChangeArrowheads="1"/>
            </p:cNvSpPr>
            <p:nvPr/>
          </p:nvSpPr>
          <p:spPr bwMode="auto">
            <a:xfrm>
              <a:off x="4558" y="1096"/>
              <a:ext cx="1008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Arial" pitchFamily="34" charset="0"/>
                </a:rPr>
                <a:t>Silicon detector  for </a:t>
              </a:r>
              <a:r>
                <a:rPr lang="en-US" sz="1400" dirty="0">
                  <a:latin typeface="Symbol" pitchFamily="18" charset="2"/>
                </a:rPr>
                <a:t>b </a:t>
              </a:r>
              <a:r>
                <a:rPr lang="en-US" sz="1400" dirty="0">
                  <a:latin typeface="+mn-lt"/>
                </a:rPr>
                <a:t>or</a:t>
              </a:r>
              <a:r>
                <a:rPr lang="en-US" sz="1400" dirty="0">
                  <a:latin typeface="Symbol" pitchFamily="18" charset="2"/>
                </a:rPr>
                <a:t> a</a:t>
              </a:r>
              <a:r>
                <a:rPr lang="en-US" sz="1400" dirty="0">
                  <a:latin typeface="+mn-lt"/>
                </a:rPr>
                <a:t>-decay measurements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30751" name="Text Box 22"/>
            <p:cNvSpPr txBox="1">
              <a:spLocks noChangeArrowheads="1"/>
            </p:cNvSpPr>
            <p:nvPr/>
          </p:nvSpPr>
          <p:spPr bwMode="auto">
            <a:xfrm>
              <a:off x="2080" y="778"/>
              <a:ext cx="148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800000"/>
                  </a:solidFill>
                </a:rPr>
                <a:t>The e-gun can be replaced by detectors.</a:t>
              </a:r>
            </a:p>
          </p:txBody>
        </p:sp>
        <p:sp>
          <p:nvSpPr>
            <p:cNvPr id="30752" name="AutoShape 30"/>
            <p:cNvSpPr>
              <a:spLocks noChangeAspect="1" noChangeArrowheads="1"/>
            </p:cNvSpPr>
            <p:nvPr/>
          </p:nvSpPr>
          <p:spPr bwMode="auto">
            <a:xfrm rot="-2571700">
              <a:off x="2496" y="1200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10068" y="5399"/>
                    <a:pt x="9345" y="5548"/>
                    <a:pt x="8672" y="5836"/>
                  </a:cubicBezTo>
                  <a:lnTo>
                    <a:pt x="6545" y="873"/>
                  </a:lnTo>
                  <a:cubicBezTo>
                    <a:pt x="7890" y="297"/>
                    <a:pt x="9337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noFill/>
            <a:ln w="63500">
              <a:solidFill>
                <a:srgbClr val="004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35034" y="0"/>
            <a:ext cx="7594270" cy="795647"/>
          </a:xfrm>
        </p:spPr>
        <p:txBody>
          <a:bodyPr/>
          <a:lstStyle/>
          <a:p>
            <a:pPr eaLnBrk="1" hangingPunct="1"/>
            <a:r>
              <a:rPr lang="en-US" dirty="0" smtClean="0"/>
              <a:t>Retractable Electron Gun</a:t>
            </a:r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52400" y="3702050"/>
            <a:ext cx="3886200" cy="2803525"/>
            <a:chOff x="96" y="2208"/>
            <a:chExt cx="2448" cy="1766"/>
          </a:xfrm>
        </p:grpSpPr>
        <p:pic>
          <p:nvPicPr>
            <p:cNvPr id="30741" name="Picture 11" descr="20090211_light_L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" y="2256"/>
              <a:ext cx="1392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2" name="Text Box 12"/>
            <p:cNvSpPr txBox="1">
              <a:spLocks noChangeArrowheads="1"/>
            </p:cNvSpPr>
            <p:nvPr/>
          </p:nvSpPr>
          <p:spPr bwMode="auto">
            <a:xfrm>
              <a:off x="96" y="3456"/>
              <a:ext cx="177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200"/>
                <a:t>MCP w/ phosphor screen placed between the trap &amp; electron gun for alignment of singly charged ion beams (injection).</a:t>
              </a:r>
            </a:p>
          </p:txBody>
        </p:sp>
        <p:sp>
          <p:nvSpPr>
            <p:cNvPr id="30743" name="Text Box 13"/>
            <p:cNvSpPr txBox="1">
              <a:spLocks noChangeArrowheads="1"/>
            </p:cNvSpPr>
            <p:nvPr/>
          </p:nvSpPr>
          <p:spPr bwMode="auto">
            <a:xfrm>
              <a:off x="144" y="3312"/>
              <a:ext cx="65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4213"/>
              <a:r>
                <a:rPr lang="en-US" sz="1200" b="1">
                  <a:solidFill>
                    <a:srgbClr val="800000"/>
                  </a:solidFill>
                </a:rPr>
                <a:t>Li-ion beam</a:t>
              </a:r>
            </a:p>
          </p:txBody>
        </p:sp>
        <p:sp>
          <p:nvSpPr>
            <p:cNvPr id="30744" name="Line 14"/>
            <p:cNvSpPr>
              <a:spLocks noChangeShapeType="1"/>
            </p:cNvSpPr>
            <p:nvPr/>
          </p:nvSpPr>
          <p:spPr bwMode="auto">
            <a:xfrm flipV="1">
              <a:off x="144" y="2976"/>
              <a:ext cx="720" cy="336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Text Box 15"/>
            <p:cNvSpPr txBox="1">
              <a:spLocks noChangeArrowheads="1"/>
            </p:cNvSpPr>
            <p:nvPr/>
          </p:nvSpPr>
          <p:spPr bwMode="auto">
            <a:xfrm>
              <a:off x="922" y="3312"/>
              <a:ext cx="862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4213"/>
              <a:r>
                <a:rPr lang="en-US" sz="1200" b="1">
                  <a:solidFill>
                    <a:srgbClr val="800000"/>
                  </a:solidFill>
                </a:rPr>
                <a:t>Radius: ~1.5mm</a:t>
              </a:r>
            </a:p>
          </p:txBody>
        </p:sp>
        <p:sp>
          <p:nvSpPr>
            <p:cNvPr id="30746" name="Text Box 17"/>
            <p:cNvSpPr txBox="1">
              <a:spLocks noChangeArrowheads="1"/>
            </p:cNvSpPr>
            <p:nvPr/>
          </p:nvSpPr>
          <p:spPr bwMode="auto">
            <a:xfrm>
              <a:off x="1488" y="2208"/>
              <a:ext cx="538" cy="28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4213"/>
              <a:r>
                <a:rPr lang="en-US" sz="1200" b="1"/>
                <a:t>Ion beam</a:t>
              </a:r>
            </a:p>
            <a:p>
              <a:pPr defTabSz="4494213"/>
              <a:r>
                <a:rPr lang="en-US" sz="1200" b="1"/>
                <a:t>image</a:t>
              </a:r>
            </a:p>
          </p:txBody>
        </p:sp>
        <p:sp>
          <p:nvSpPr>
            <p:cNvPr id="30747" name="AutoShape 32"/>
            <p:cNvSpPr>
              <a:spLocks noChangeAspect="1" noChangeArrowheads="1"/>
            </p:cNvSpPr>
            <p:nvPr/>
          </p:nvSpPr>
          <p:spPr bwMode="auto">
            <a:xfrm rot="8131462">
              <a:off x="1968" y="3264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10068" y="5399"/>
                    <a:pt x="9345" y="5548"/>
                    <a:pt x="8672" y="5836"/>
                  </a:cubicBezTo>
                  <a:lnTo>
                    <a:pt x="6545" y="873"/>
                  </a:lnTo>
                  <a:cubicBezTo>
                    <a:pt x="7890" y="297"/>
                    <a:pt x="9337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rgbClr val="004699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0748" name="Line 16"/>
            <p:cNvSpPr>
              <a:spLocks noChangeShapeType="1"/>
            </p:cNvSpPr>
            <p:nvPr/>
          </p:nvSpPr>
          <p:spPr bwMode="auto">
            <a:xfrm flipH="1">
              <a:off x="1152" y="2443"/>
              <a:ext cx="379" cy="361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887663" y="3276600"/>
            <a:ext cx="6292850" cy="3095625"/>
            <a:chOff x="1819" y="2064"/>
            <a:chExt cx="3964" cy="1950"/>
          </a:xfrm>
        </p:grpSpPr>
        <p:pic>
          <p:nvPicPr>
            <p:cNvPr id="30731" name="Picture 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04" y="2380"/>
              <a:ext cx="996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2" name="Text Box 25"/>
            <p:cNvSpPr txBox="1">
              <a:spLocks noChangeArrowheads="1"/>
            </p:cNvSpPr>
            <p:nvPr/>
          </p:nvSpPr>
          <p:spPr bwMode="auto">
            <a:xfrm>
              <a:off x="4631" y="3277"/>
              <a:ext cx="1152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MCP w/ phosphor screen to have an image injected beams with a CCD camera.</a:t>
              </a:r>
            </a:p>
          </p:txBody>
        </p:sp>
        <p:sp>
          <p:nvSpPr>
            <p:cNvPr id="30733" name="Text Box 26"/>
            <p:cNvSpPr txBox="1">
              <a:spLocks noChangeArrowheads="1"/>
            </p:cNvSpPr>
            <p:nvPr/>
          </p:nvSpPr>
          <p:spPr bwMode="auto">
            <a:xfrm>
              <a:off x="3888" y="3696"/>
              <a:ext cx="7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Front view</a:t>
              </a:r>
            </a:p>
          </p:txBody>
        </p:sp>
        <p:pic>
          <p:nvPicPr>
            <p:cNvPr id="30734" name="Picture 2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79" y="2400"/>
              <a:ext cx="1017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5" name="Text Box 28"/>
            <p:cNvSpPr txBox="1">
              <a:spLocks noChangeArrowheads="1"/>
            </p:cNvSpPr>
            <p:nvPr/>
          </p:nvSpPr>
          <p:spPr bwMode="auto">
            <a:xfrm>
              <a:off x="2784" y="3696"/>
              <a:ext cx="7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Back view</a:t>
              </a:r>
            </a:p>
          </p:txBody>
        </p:sp>
        <p:sp>
          <p:nvSpPr>
            <p:cNvPr id="30736" name="AutoShape 31"/>
            <p:cNvSpPr>
              <a:spLocks noChangeAspect="1" noChangeArrowheads="1"/>
            </p:cNvSpPr>
            <p:nvPr/>
          </p:nvSpPr>
          <p:spPr bwMode="auto">
            <a:xfrm rot="2952733">
              <a:off x="4368" y="2064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10068" y="5399"/>
                    <a:pt x="9345" y="5548"/>
                    <a:pt x="8672" y="5836"/>
                  </a:cubicBezTo>
                  <a:lnTo>
                    <a:pt x="6545" y="873"/>
                  </a:lnTo>
                  <a:cubicBezTo>
                    <a:pt x="7890" y="297"/>
                    <a:pt x="9337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noFill/>
            <a:ln w="63500">
              <a:solidFill>
                <a:srgbClr val="004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Line 33"/>
            <p:cNvSpPr>
              <a:spLocks noChangeShapeType="1"/>
            </p:cNvSpPr>
            <p:nvPr/>
          </p:nvSpPr>
          <p:spPr bwMode="auto">
            <a:xfrm>
              <a:off x="2304" y="2640"/>
              <a:ext cx="48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8" name="Line 34"/>
            <p:cNvSpPr>
              <a:spLocks noChangeShapeType="1"/>
            </p:cNvSpPr>
            <p:nvPr/>
          </p:nvSpPr>
          <p:spPr bwMode="auto">
            <a:xfrm flipH="1">
              <a:off x="2160" y="3264"/>
              <a:ext cx="528" cy="9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Text Box 35"/>
            <p:cNvSpPr txBox="1">
              <a:spLocks noChangeArrowheads="1"/>
            </p:cNvSpPr>
            <p:nvPr/>
          </p:nvSpPr>
          <p:spPr bwMode="auto">
            <a:xfrm>
              <a:off x="2038" y="2448"/>
              <a:ext cx="53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4213"/>
              <a:r>
                <a:rPr lang="en-US" sz="1200" b="1"/>
                <a:t>Ion beam</a:t>
              </a:r>
            </a:p>
          </p:txBody>
        </p:sp>
        <p:sp>
          <p:nvSpPr>
            <p:cNvPr id="30740" name="Text Box 36"/>
            <p:cNvSpPr txBox="1">
              <a:spLocks noChangeArrowheads="1"/>
            </p:cNvSpPr>
            <p:nvPr/>
          </p:nvSpPr>
          <p:spPr bwMode="auto">
            <a:xfrm>
              <a:off x="1819" y="2960"/>
              <a:ext cx="969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494213"/>
              <a:r>
                <a:rPr lang="en-US" sz="1200" b="1"/>
                <a:t>Ion beam image from a mirror</a:t>
              </a:r>
            </a:p>
          </p:txBody>
        </p:sp>
      </p:grpSp>
      <p:sp>
        <p:nvSpPr>
          <p:cNvPr id="30730" name="Oval 42"/>
          <p:cNvSpPr>
            <a:spLocks noChangeArrowheads="1"/>
          </p:cNvSpPr>
          <p:nvPr/>
        </p:nvSpPr>
        <p:spPr bwMode="auto">
          <a:xfrm>
            <a:off x="2286000" y="2057400"/>
            <a:ext cx="6096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338"/>
          </a:xfrm>
        </p:spPr>
        <p:txBody>
          <a:bodyPr/>
          <a:lstStyle/>
          <a:p>
            <a:pPr eaLnBrk="1" hangingPunct="1"/>
            <a:r>
              <a:rPr lang="en-US" sz="3600" smtClean="0"/>
              <a:t>Storage time</a:t>
            </a:r>
          </a:p>
        </p:txBody>
      </p:sp>
      <p:pic>
        <p:nvPicPr>
          <p:cNvPr id="40963" name="Content Placeholder 3" descr="StorageTime 6Li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81463" y="876300"/>
            <a:ext cx="5062537" cy="4075113"/>
          </a:xfrm>
        </p:spPr>
      </p:pic>
      <p:sp>
        <p:nvSpPr>
          <p:cNvPr id="5" name="TextBox 4"/>
          <p:cNvSpPr txBox="1"/>
          <p:nvPr/>
        </p:nvSpPr>
        <p:spPr>
          <a:xfrm>
            <a:off x="747713" y="1698625"/>
            <a:ext cx="24828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&lt; 10 % ion losses after 25 ms storage</a:t>
            </a:r>
          </a:p>
        </p:txBody>
      </p:sp>
      <p:pic>
        <p:nvPicPr>
          <p:cNvPr id="40965" name="Picture 5" descr="StorageTime 6Li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49563"/>
            <a:ext cx="4413250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2613025" y="3490913"/>
            <a:ext cx="113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39</a:t>
            </a:r>
            <a:r>
              <a:rPr lang="en-US"/>
              <a:t>K @ 4T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7337425" y="1612900"/>
            <a:ext cx="113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39</a:t>
            </a:r>
            <a:r>
              <a:rPr lang="en-US"/>
              <a:t>K @ 4T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5" descr="Nuc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38" y="2036763"/>
            <a:ext cx="6762750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Line 5"/>
          <p:cNvSpPr>
            <a:spLocks noChangeShapeType="1"/>
          </p:cNvSpPr>
          <p:nvPr/>
        </p:nvSpPr>
        <p:spPr bwMode="auto">
          <a:xfrm>
            <a:off x="5160963" y="1516063"/>
            <a:ext cx="1755775" cy="12700"/>
          </a:xfrm>
          <a:prstGeom prst="line">
            <a:avLst/>
          </a:prstGeom>
          <a:noFill/>
          <a:ln w="101600">
            <a:solidFill>
              <a:srgbClr val="FF0000">
                <a:alpha val="50195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84225"/>
          </a:xfrm>
        </p:spPr>
        <p:txBody>
          <a:bodyPr/>
          <a:lstStyle/>
          <a:p>
            <a:pPr eaLnBrk="1" hangingPunct="1"/>
            <a:r>
              <a:rPr lang="en-US" sz="3600" smtClean="0"/>
              <a:t>Isotope Production</a:t>
            </a:r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838200" y="1046163"/>
            <a:ext cx="2295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500-MeV proton beam</a:t>
            </a:r>
          </a:p>
        </p:txBody>
      </p:sp>
      <p:grpSp>
        <p:nvGrpSpPr>
          <p:cNvPr id="37894" name="Group 9"/>
          <p:cNvGrpSpPr>
            <a:grpSpLocks/>
          </p:cNvGrpSpPr>
          <p:nvPr/>
        </p:nvGrpSpPr>
        <p:grpSpPr bwMode="auto">
          <a:xfrm rot="5400000">
            <a:off x="4533900" y="1574800"/>
            <a:ext cx="457200" cy="304800"/>
            <a:chOff x="624" y="2160"/>
            <a:chExt cx="288" cy="192"/>
          </a:xfrm>
        </p:grpSpPr>
        <p:sp>
          <p:nvSpPr>
            <p:cNvPr id="37933" name="Oval 10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7934" name="Line 11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5" name="Line 12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895" name="Group 13"/>
          <p:cNvGrpSpPr>
            <a:grpSpLocks/>
          </p:cNvGrpSpPr>
          <p:nvPr/>
        </p:nvGrpSpPr>
        <p:grpSpPr bwMode="auto">
          <a:xfrm rot="8100000">
            <a:off x="3649663" y="1635125"/>
            <a:ext cx="457200" cy="304800"/>
            <a:chOff x="624" y="2160"/>
            <a:chExt cx="288" cy="192"/>
          </a:xfrm>
        </p:grpSpPr>
        <p:sp>
          <p:nvSpPr>
            <p:cNvPr id="37930" name="Oval 14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7931" name="Line 15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2" name="Line 16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896" name="Group 17"/>
          <p:cNvGrpSpPr>
            <a:grpSpLocks/>
          </p:cNvGrpSpPr>
          <p:nvPr/>
        </p:nvGrpSpPr>
        <p:grpSpPr bwMode="auto">
          <a:xfrm rot="8100000">
            <a:off x="4124325" y="1679575"/>
            <a:ext cx="457200" cy="304800"/>
            <a:chOff x="624" y="2160"/>
            <a:chExt cx="288" cy="192"/>
          </a:xfrm>
        </p:grpSpPr>
        <p:sp>
          <p:nvSpPr>
            <p:cNvPr id="37927" name="Oval 18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7928" name="Line 19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9" name="Line 20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897" name="Group 21"/>
          <p:cNvGrpSpPr>
            <a:grpSpLocks/>
          </p:cNvGrpSpPr>
          <p:nvPr/>
        </p:nvGrpSpPr>
        <p:grpSpPr bwMode="auto">
          <a:xfrm rot="5909336">
            <a:off x="4394200" y="1881188"/>
            <a:ext cx="457200" cy="304800"/>
            <a:chOff x="624" y="2160"/>
            <a:chExt cx="288" cy="192"/>
          </a:xfrm>
        </p:grpSpPr>
        <p:sp>
          <p:nvSpPr>
            <p:cNvPr id="37924" name="Oval 22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7925" name="Line 23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6" name="Line 24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898" name="Group 25"/>
          <p:cNvGrpSpPr>
            <a:grpSpLocks/>
          </p:cNvGrpSpPr>
          <p:nvPr/>
        </p:nvGrpSpPr>
        <p:grpSpPr bwMode="auto">
          <a:xfrm rot="7038050">
            <a:off x="3859213" y="1858963"/>
            <a:ext cx="457200" cy="304800"/>
            <a:chOff x="624" y="2160"/>
            <a:chExt cx="288" cy="192"/>
          </a:xfrm>
        </p:grpSpPr>
        <p:sp>
          <p:nvSpPr>
            <p:cNvPr id="37921" name="Oval 26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7922" name="Line 27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3" name="Line 28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99" name="Text Box 31"/>
          <p:cNvSpPr txBox="1">
            <a:spLocks noChangeArrowheads="1"/>
          </p:cNvSpPr>
          <p:nvPr/>
        </p:nvSpPr>
        <p:spPr bwMode="auto">
          <a:xfrm>
            <a:off x="2597150" y="5826125"/>
            <a:ext cx="8715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A&lt;170</a:t>
            </a:r>
          </a:p>
        </p:txBody>
      </p:sp>
      <p:sp>
        <p:nvSpPr>
          <p:cNvPr id="37900" name="Text Box 34"/>
          <p:cNvSpPr txBox="1">
            <a:spLocks noChangeArrowheads="1"/>
          </p:cNvSpPr>
          <p:nvPr/>
        </p:nvSpPr>
        <p:spPr bwMode="auto">
          <a:xfrm>
            <a:off x="4919663" y="1727200"/>
            <a:ext cx="172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Calibri" pitchFamily="34" charset="0"/>
              </a:rPr>
              <a:t>Exotic isotopes</a:t>
            </a:r>
          </a:p>
        </p:txBody>
      </p:sp>
      <p:sp>
        <p:nvSpPr>
          <p:cNvPr id="37901" name="Text Box 36"/>
          <p:cNvSpPr txBox="1">
            <a:spLocks noChangeArrowheads="1"/>
          </p:cNvSpPr>
          <p:nvPr/>
        </p:nvSpPr>
        <p:spPr bwMode="auto">
          <a:xfrm>
            <a:off x="1495425" y="2471738"/>
            <a:ext cx="30638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A&gt;170 under development</a:t>
            </a:r>
          </a:p>
        </p:txBody>
      </p:sp>
      <p:sp>
        <p:nvSpPr>
          <p:cNvPr id="37902" name="Text Box 36"/>
          <p:cNvSpPr txBox="1">
            <a:spLocks noChangeArrowheads="1"/>
          </p:cNvSpPr>
          <p:nvPr/>
        </p:nvSpPr>
        <p:spPr bwMode="auto">
          <a:xfrm>
            <a:off x="1509713" y="2871788"/>
            <a:ext cx="267335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alibri" pitchFamily="34" charset="0"/>
              </a:rPr>
              <a:t>Some heavy masses may be produced presently from test actinide targets </a:t>
            </a:r>
            <a:r>
              <a:rPr lang="en-US" sz="1400" b="1" i="1">
                <a:solidFill>
                  <a:srgbClr val="FF0000"/>
                </a:solidFill>
                <a:latin typeface="Calibri" pitchFamily="34" charset="0"/>
              </a:rPr>
              <a:t>(e.g., UO</a:t>
            </a:r>
            <a:r>
              <a:rPr lang="en-US" sz="1400" b="1" i="1" baseline="-25000">
                <a:solidFill>
                  <a:srgbClr val="FF0000"/>
                </a:solidFill>
                <a:latin typeface="Calibri" pitchFamily="34" charset="0"/>
              </a:rPr>
              <a:t>x</a:t>
            </a:r>
            <a:r>
              <a:rPr lang="en-US" sz="1400" b="1" i="1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en-US" sz="1400" i="1">
                <a:solidFill>
                  <a:srgbClr val="FF000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7903" name="AutoShape 39"/>
          <p:cNvSpPr>
            <a:spLocks noChangeArrowheads="1"/>
          </p:cNvSpPr>
          <p:nvPr/>
        </p:nvSpPr>
        <p:spPr bwMode="auto">
          <a:xfrm rot="-5400000">
            <a:off x="4143375" y="855663"/>
            <a:ext cx="327025" cy="1295400"/>
          </a:xfrm>
          <a:prstGeom prst="can">
            <a:avLst>
              <a:gd name="adj" fmla="val 52412"/>
            </a:avLst>
          </a:prstGeom>
          <a:solidFill>
            <a:srgbClr val="333333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904" name="Text Box 8"/>
          <p:cNvSpPr txBox="1">
            <a:spLocks noChangeArrowheads="1"/>
          </p:cNvSpPr>
          <p:nvPr/>
        </p:nvSpPr>
        <p:spPr bwMode="auto">
          <a:xfrm>
            <a:off x="5168900" y="917575"/>
            <a:ext cx="14144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Residual</a:t>
            </a:r>
          </a:p>
          <a:p>
            <a:r>
              <a:rPr lang="en-US" sz="1600" b="1">
                <a:latin typeface="Calibri" pitchFamily="34" charset="0"/>
              </a:rPr>
              <a:t>proton beam</a:t>
            </a:r>
          </a:p>
        </p:txBody>
      </p:sp>
      <p:pic>
        <p:nvPicPr>
          <p:cNvPr id="37905" name="Picture 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4038" y="854075"/>
            <a:ext cx="1701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6" name="Rectangle 50"/>
          <p:cNvSpPr>
            <a:spLocks noChangeArrowheads="1"/>
          </p:cNvSpPr>
          <p:nvPr/>
        </p:nvSpPr>
        <p:spPr bwMode="auto">
          <a:xfrm>
            <a:off x="8332788" y="1298575"/>
            <a:ext cx="454025" cy="1139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907" name="Oval 56"/>
          <p:cNvSpPr>
            <a:spLocks noChangeArrowheads="1"/>
          </p:cNvSpPr>
          <p:nvPr/>
        </p:nvSpPr>
        <p:spPr bwMode="auto">
          <a:xfrm rot="-2232669">
            <a:off x="750888" y="4927600"/>
            <a:ext cx="3216275" cy="8239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908" name="Oval 57"/>
          <p:cNvSpPr>
            <a:spLocks noChangeArrowheads="1"/>
          </p:cNvSpPr>
          <p:nvPr/>
        </p:nvSpPr>
        <p:spPr bwMode="auto">
          <a:xfrm rot="-1816719">
            <a:off x="2562225" y="3290888"/>
            <a:ext cx="4438650" cy="8556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7909" name="Group 17"/>
          <p:cNvGrpSpPr>
            <a:grpSpLocks/>
          </p:cNvGrpSpPr>
          <p:nvPr/>
        </p:nvGrpSpPr>
        <p:grpSpPr bwMode="auto">
          <a:xfrm rot="6198818">
            <a:off x="4238625" y="2174875"/>
            <a:ext cx="457200" cy="304800"/>
            <a:chOff x="624" y="2160"/>
            <a:chExt cx="288" cy="192"/>
          </a:xfrm>
        </p:grpSpPr>
        <p:sp>
          <p:nvSpPr>
            <p:cNvPr id="37918" name="Oval 18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7919" name="Line 19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0" name="Line 20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10" name="Group 17"/>
          <p:cNvGrpSpPr>
            <a:grpSpLocks/>
          </p:cNvGrpSpPr>
          <p:nvPr/>
        </p:nvGrpSpPr>
        <p:grpSpPr bwMode="auto">
          <a:xfrm rot="8100000">
            <a:off x="3654425" y="2200275"/>
            <a:ext cx="457200" cy="304800"/>
            <a:chOff x="624" y="2160"/>
            <a:chExt cx="288" cy="192"/>
          </a:xfrm>
        </p:grpSpPr>
        <p:sp>
          <p:nvSpPr>
            <p:cNvPr id="37915" name="Oval 18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7916" name="Line 19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7" name="Line 20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11" name="Text Box 29"/>
          <p:cNvSpPr txBox="1">
            <a:spLocks noChangeArrowheads="1"/>
          </p:cNvSpPr>
          <p:nvPr/>
        </p:nvSpPr>
        <p:spPr bwMode="auto">
          <a:xfrm>
            <a:off x="3814763" y="844550"/>
            <a:ext cx="987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Targets:</a:t>
            </a:r>
          </a:p>
          <a:p>
            <a:pPr algn="ctr"/>
            <a:r>
              <a:rPr lang="en-US" sz="1400">
                <a:latin typeface="Calibri" pitchFamily="34" charset="0"/>
              </a:rPr>
              <a:t>Si, Ta, W, …</a:t>
            </a:r>
          </a:p>
        </p:txBody>
      </p:sp>
      <p:sp>
        <p:nvSpPr>
          <p:cNvPr id="37912" name="Text Box 29"/>
          <p:cNvSpPr txBox="1">
            <a:spLocks noChangeArrowheads="1"/>
          </p:cNvSpPr>
          <p:nvPr/>
        </p:nvSpPr>
        <p:spPr bwMode="auto">
          <a:xfrm>
            <a:off x="7061200" y="2784475"/>
            <a:ext cx="11684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Proton</a:t>
            </a:r>
          </a:p>
          <a:p>
            <a:pPr algn="ctr"/>
            <a:r>
              <a:rPr lang="en-US" sz="1400" b="1">
                <a:latin typeface="Calibri" pitchFamily="34" charset="0"/>
              </a:rPr>
              <a:t>target ass’y</a:t>
            </a:r>
          </a:p>
        </p:txBody>
      </p:sp>
      <p:sp>
        <p:nvSpPr>
          <p:cNvPr id="37913" name="Line 5"/>
          <p:cNvSpPr>
            <a:spLocks noChangeShapeType="1"/>
          </p:cNvSpPr>
          <p:nvPr/>
        </p:nvSpPr>
        <p:spPr bwMode="auto">
          <a:xfrm>
            <a:off x="663575" y="1501775"/>
            <a:ext cx="28797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14" name="TextBox 46"/>
          <p:cNvSpPr txBox="1">
            <a:spLocks noChangeArrowheads="1"/>
          </p:cNvSpPr>
          <p:nvPr/>
        </p:nvSpPr>
        <p:spPr bwMode="auto">
          <a:xfrm>
            <a:off x="3989388" y="5581650"/>
            <a:ext cx="193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Beam extraction at 20 kV – 60 kV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515350" cy="784225"/>
          </a:xfrm>
        </p:spPr>
        <p:txBody>
          <a:bodyPr/>
          <a:lstStyle/>
          <a:p>
            <a:pPr eaLnBrk="1" hangingPunct="1"/>
            <a:r>
              <a:rPr lang="en-US" sz="3600" b="0" smtClean="0">
                <a:solidFill>
                  <a:schemeClr val="tx1"/>
                </a:solidFill>
              </a:rPr>
              <a:t>Double </a:t>
            </a:r>
            <a:r>
              <a:rPr lang="en-US" sz="3600" b="0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3600" b="0" smtClean="0">
                <a:solidFill>
                  <a:schemeClr val="tx1"/>
                </a:solidFill>
              </a:rPr>
              <a:t> decay and m</a:t>
            </a:r>
            <a:r>
              <a:rPr lang="en-US" sz="3600" b="0" baseline="-25000" smtClean="0">
                <a:solidFill>
                  <a:schemeClr val="tx1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929313"/>
            <a:ext cx="2133600" cy="365125"/>
          </a:xfrm>
        </p:spPr>
        <p:txBody>
          <a:bodyPr/>
          <a:lstStyle/>
          <a:p>
            <a:pPr>
              <a:defRPr/>
            </a:pPr>
            <a:fld id="{02DF012B-4825-4790-A1FD-1760B53A4E9B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482600" y="2759075"/>
          <a:ext cx="2971800" cy="458788"/>
        </p:xfrm>
        <a:graphic>
          <a:graphicData uri="http://schemas.openxmlformats.org/presentationml/2006/ole">
            <p:oleObj spid="_x0000_s2050" name="Equation" r:id="rId4" imgW="1562040" imgH="241200" progId="Equation.3">
              <p:embed/>
            </p:oleObj>
          </a:graphicData>
        </a:graphic>
      </p:graphicFrame>
      <p:sp>
        <p:nvSpPr>
          <p:cNvPr id="7" name="AutoShape 6"/>
          <p:cNvSpPr>
            <a:spLocks noChangeArrowheads="1"/>
          </p:cNvSpPr>
          <p:nvPr/>
        </p:nvSpPr>
        <p:spPr bwMode="auto">
          <a:xfrm rot="9526211">
            <a:off x="3290888" y="1654175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33413" y="4929188"/>
            <a:ext cx="2670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34" charset="0"/>
              </a:rPr>
              <a:t>Half life&gt; 10</a:t>
            </a:r>
            <a:r>
              <a:rPr lang="de-DE" sz="800">
                <a:latin typeface="Calibri" pitchFamily="34" charset="0"/>
              </a:rPr>
              <a:t> </a:t>
            </a:r>
            <a:r>
              <a:rPr lang="de-DE" baseline="30000">
                <a:latin typeface="Calibri" pitchFamily="34" charset="0"/>
              </a:rPr>
              <a:t>17</a:t>
            </a:r>
            <a:r>
              <a:rPr lang="de-DE">
                <a:latin typeface="Calibri" pitchFamily="34" charset="0"/>
              </a:rPr>
              <a:t> years (</a:t>
            </a:r>
            <a:r>
              <a:rPr lang="de-DE" baseline="30000">
                <a:latin typeface="Calibri" pitchFamily="34" charset="0"/>
              </a:rPr>
              <a:t>76</a:t>
            </a:r>
            <a:r>
              <a:rPr lang="de-DE">
                <a:latin typeface="Calibri" pitchFamily="34" charset="0"/>
              </a:rPr>
              <a:t>Ge)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944563" y="2382838"/>
            <a:ext cx="2047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Calibri" pitchFamily="34" charset="0"/>
              </a:rPr>
              <a:t>2</a:t>
            </a:r>
            <a:r>
              <a:rPr lang="de-DE" b="1">
                <a:latin typeface="Symbol" pitchFamily="18" charset="2"/>
              </a:rPr>
              <a:t>n</a:t>
            </a:r>
            <a:r>
              <a:rPr lang="de-DE" b="1">
                <a:latin typeface="Calibri" pitchFamily="34" charset="0"/>
              </a:rPr>
              <a:t> double </a:t>
            </a:r>
            <a:r>
              <a:rPr lang="de-DE" b="1">
                <a:latin typeface="Symbol" pitchFamily="18" charset="2"/>
              </a:rPr>
              <a:t>b</a:t>
            </a:r>
            <a:r>
              <a:rPr lang="de-DE" b="1">
                <a:latin typeface="Calibri" pitchFamily="34" charset="0"/>
              </a:rPr>
              <a:t> - decay</a:t>
            </a:r>
            <a:endParaRPr lang="de-DE">
              <a:latin typeface="Calibri" pitchFamily="34" charset="0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068388" y="536098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>
                <a:latin typeface="Calibri" pitchFamily="34" charset="0"/>
              </a:rPr>
              <a:t>Dirac</a:t>
            </a:r>
            <a:r>
              <a:rPr lang="de-DE" b="1">
                <a:latin typeface="Calibri" pitchFamily="34" charset="0"/>
              </a:rPr>
              <a:t> - Neutrino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823913" y="1844675"/>
            <a:ext cx="228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Calibri" pitchFamily="34" charset="0"/>
              </a:rPr>
              <a:t>Standard model 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5294313" y="2762250"/>
          <a:ext cx="2946400" cy="458788"/>
        </p:xfrm>
        <a:graphic>
          <a:graphicData uri="http://schemas.openxmlformats.org/presentationml/2006/ole">
            <p:oleObj spid="_x0000_s2051" name="Equation" r:id="rId5" imgW="1549080" imgH="241200" progId="Equation.3">
              <p:embed/>
            </p:oleObj>
          </a:graphicData>
        </a:graphic>
      </p:graphicFrame>
      <p:sp>
        <p:nvSpPr>
          <p:cNvPr id="13" name="Text Box 15"/>
          <p:cNvSpPr txBox="1">
            <a:spLocks noChangeAspect="1" noChangeArrowheads="1"/>
          </p:cNvSpPr>
          <p:nvPr/>
        </p:nvSpPr>
        <p:spPr bwMode="auto">
          <a:xfrm>
            <a:off x="5727700" y="2393950"/>
            <a:ext cx="207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Calibri" pitchFamily="34" charset="0"/>
              </a:rPr>
              <a:t>0</a:t>
            </a:r>
            <a:r>
              <a:rPr lang="de-DE" b="1">
                <a:latin typeface="Symbol" pitchFamily="18" charset="2"/>
              </a:rPr>
              <a:t>n</a:t>
            </a:r>
            <a:r>
              <a:rPr lang="de-DE" b="1">
                <a:latin typeface="Calibri" pitchFamily="34" charset="0"/>
              </a:rPr>
              <a:t> double </a:t>
            </a:r>
            <a:r>
              <a:rPr lang="de-DE" b="1">
                <a:latin typeface="Symbol" pitchFamily="18" charset="2"/>
              </a:rPr>
              <a:t>b</a:t>
            </a:r>
            <a:r>
              <a:rPr lang="de-DE" b="1">
                <a:latin typeface="Calibri" pitchFamily="34" charset="0"/>
              </a:rPr>
              <a:t> - decay</a:t>
            </a:r>
            <a:endParaRPr lang="de-DE">
              <a:latin typeface="Calibri" pitchFamily="34" charset="0"/>
            </a:endParaRPr>
          </a:p>
        </p:txBody>
      </p:sp>
      <p:sp>
        <p:nvSpPr>
          <p:cNvPr id="14" name="Text Box 19"/>
          <p:cNvSpPr txBox="1">
            <a:spLocks noChangeAspect="1" noChangeArrowheads="1"/>
          </p:cNvSpPr>
          <p:nvPr/>
        </p:nvSpPr>
        <p:spPr bwMode="auto">
          <a:xfrm>
            <a:off x="4927600" y="4471988"/>
            <a:ext cx="36068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>
                <a:solidFill>
                  <a:srgbClr val="FF5050"/>
                </a:solidFill>
                <a:latin typeface="Calibri" pitchFamily="34" charset="0"/>
              </a:rPr>
              <a:t>Lepton number violation</a:t>
            </a:r>
          </a:p>
          <a:p>
            <a:pPr algn="ctr">
              <a:spcBef>
                <a:spcPct val="50000"/>
              </a:spcBef>
            </a:pPr>
            <a:r>
              <a:rPr lang="de-DE">
                <a:latin typeface="Calibri" pitchFamily="34" charset="0"/>
              </a:rPr>
              <a:t>Half life&gt; 1.9x10</a:t>
            </a:r>
            <a:r>
              <a:rPr lang="de-DE" sz="800">
                <a:latin typeface="Calibri" pitchFamily="34" charset="0"/>
              </a:rPr>
              <a:t> </a:t>
            </a:r>
            <a:r>
              <a:rPr lang="de-DE" baseline="30000">
                <a:latin typeface="Calibri" pitchFamily="34" charset="0"/>
              </a:rPr>
              <a:t>25</a:t>
            </a:r>
            <a:r>
              <a:rPr lang="de-DE">
                <a:latin typeface="Calibri" pitchFamily="34" charset="0"/>
              </a:rPr>
              <a:t> years [1] (</a:t>
            </a:r>
            <a:r>
              <a:rPr lang="de-DE" baseline="30000">
                <a:latin typeface="Calibri" pitchFamily="34" charset="0"/>
              </a:rPr>
              <a:t>76</a:t>
            </a:r>
            <a:r>
              <a:rPr lang="de-DE">
                <a:latin typeface="Calibri" pitchFamily="34" charset="0"/>
              </a:rPr>
              <a:t>Ge)!!!</a:t>
            </a:r>
          </a:p>
        </p:txBody>
      </p:sp>
      <p:sp>
        <p:nvSpPr>
          <p:cNvPr id="15" name="Text Box 23"/>
          <p:cNvSpPr txBox="1">
            <a:spLocks noChangeAspect="1" noChangeArrowheads="1"/>
          </p:cNvSpPr>
          <p:nvPr/>
        </p:nvSpPr>
        <p:spPr bwMode="auto">
          <a:xfrm>
            <a:off x="5653088" y="5360988"/>
            <a:ext cx="2228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>
                <a:latin typeface="Calibri" pitchFamily="34" charset="0"/>
              </a:rPr>
              <a:t>Majorana</a:t>
            </a:r>
            <a:r>
              <a:rPr lang="de-DE" b="1">
                <a:latin typeface="Calibri" pitchFamily="34" charset="0"/>
              </a:rPr>
              <a:t> - Neutrino </a:t>
            </a:r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 rot="1219290">
            <a:off x="4802188" y="1654175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238"/>
          <p:cNvGrpSpPr>
            <a:grpSpLocks/>
          </p:cNvGrpSpPr>
          <p:nvPr/>
        </p:nvGrpSpPr>
        <p:grpSpPr bwMode="auto">
          <a:xfrm>
            <a:off x="787400" y="3292475"/>
            <a:ext cx="2362200" cy="1495425"/>
            <a:chOff x="839" y="2115"/>
            <a:chExt cx="1488" cy="942"/>
          </a:xfrm>
        </p:grpSpPr>
        <p:graphicFrame>
          <p:nvGraphicFramePr>
            <p:cNvPr id="2057" name="Object 9"/>
            <p:cNvGraphicFramePr>
              <a:graphicFrameLocks noChangeAspect="1"/>
            </p:cNvGraphicFramePr>
            <p:nvPr/>
          </p:nvGraphicFramePr>
          <p:xfrm>
            <a:off x="2200" y="2341"/>
            <a:ext cx="127" cy="176"/>
          </p:xfrm>
          <a:graphic>
            <a:graphicData uri="http://schemas.openxmlformats.org/presentationml/2006/ole">
              <p:oleObj spid="_x0000_s2057" name="Equation" r:id="rId6" imgW="164880" imgH="228600" progId="Equation.3">
                <p:embed/>
              </p:oleObj>
            </a:graphicData>
          </a:graphic>
        </p:graphicFrame>
        <p:sp>
          <p:nvSpPr>
            <p:cNvPr id="2124" name="Oval 61"/>
            <p:cNvSpPr>
              <a:spLocks noChangeAspect="1" noChangeArrowheads="1"/>
            </p:cNvSpPr>
            <p:nvPr/>
          </p:nvSpPr>
          <p:spPr bwMode="auto">
            <a:xfrm>
              <a:off x="188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2125" name="Group 104"/>
            <p:cNvGrpSpPr>
              <a:grpSpLocks/>
            </p:cNvGrpSpPr>
            <p:nvPr/>
          </p:nvGrpSpPr>
          <p:grpSpPr bwMode="auto">
            <a:xfrm>
              <a:off x="839" y="2115"/>
              <a:ext cx="670" cy="681"/>
              <a:chOff x="2245" y="2568"/>
              <a:chExt cx="670" cy="681"/>
            </a:xfrm>
          </p:grpSpPr>
          <p:sp>
            <p:nvSpPr>
              <p:cNvPr id="2133" name="Oval 102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34" name="Oval 103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35" name="Oval 92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36" name="Oval 99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37" name="Oval 93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38" name="Oval 94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39" name="Oval 10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0" name="Oval 98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1" name="Oval 95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2" name="Oval 97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3" name="Oval 101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4" name="Oval 96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5" name="Oval 91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6" name="Oval 90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7" name="Oval 89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8" name="Oval 85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49" name="Oval 84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0" name="Oval 83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1" name="Oval 88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2" name="Oval 82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3" name="Oval 81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4" name="Oval 86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5" name="Oval 87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6" name="Oval 80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7" name="Oval 7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8" name="Oval 57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59" name="Oval 69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0" name="Oval 74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1" name="Oval 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2" name="Oval 75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3" name="Oval 70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4" name="Oval 76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5" name="Oval 77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6" name="Oval 73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7" name="Oval 79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8" name="Oval 68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69" name="Oval 58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70" name="Oval 7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126" name="Oval 184"/>
            <p:cNvSpPr>
              <a:spLocks noChangeAspect="1" noChangeArrowheads="1"/>
            </p:cNvSpPr>
            <p:nvPr/>
          </p:nvSpPr>
          <p:spPr bwMode="auto">
            <a:xfrm>
              <a:off x="1882" y="2795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27" name="Line 185"/>
            <p:cNvSpPr>
              <a:spLocks noChangeShapeType="1"/>
            </p:cNvSpPr>
            <p:nvPr/>
          </p:nvSpPr>
          <p:spPr bwMode="auto">
            <a:xfrm flipV="1">
              <a:off x="1519" y="2250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8" name="Line 186"/>
            <p:cNvSpPr>
              <a:spLocks noChangeShapeType="1"/>
            </p:cNvSpPr>
            <p:nvPr/>
          </p:nvSpPr>
          <p:spPr bwMode="auto">
            <a:xfrm>
              <a:off x="1474" y="2659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9" name="Oval 198"/>
            <p:cNvSpPr>
              <a:spLocks noChangeAspect="1" noChangeArrowheads="1"/>
            </p:cNvSpPr>
            <p:nvPr/>
          </p:nvSpPr>
          <p:spPr bwMode="auto">
            <a:xfrm>
              <a:off x="2109" y="238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30" name="Oval 199"/>
            <p:cNvSpPr>
              <a:spLocks noChangeAspect="1" noChangeArrowheads="1"/>
            </p:cNvSpPr>
            <p:nvPr/>
          </p:nvSpPr>
          <p:spPr bwMode="auto">
            <a:xfrm>
              <a:off x="2064" y="264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31" name="Line 202"/>
            <p:cNvSpPr>
              <a:spLocks noChangeShapeType="1"/>
            </p:cNvSpPr>
            <p:nvPr/>
          </p:nvSpPr>
          <p:spPr bwMode="auto">
            <a:xfrm>
              <a:off x="1519" y="2568"/>
              <a:ext cx="54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" name="Line 203"/>
            <p:cNvSpPr>
              <a:spLocks noChangeShapeType="1"/>
            </p:cNvSpPr>
            <p:nvPr/>
          </p:nvSpPr>
          <p:spPr bwMode="auto">
            <a:xfrm flipV="1">
              <a:off x="1519" y="243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8" name="Object 10"/>
            <p:cNvGraphicFramePr>
              <a:graphicFrameLocks noChangeAspect="1"/>
            </p:cNvGraphicFramePr>
            <p:nvPr/>
          </p:nvGraphicFramePr>
          <p:xfrm>
            <a:off x="2039" y="2115"/>
            <a:ext cx="161" cy="171"/>
          </p:xfrm>
          <a:graphic>
            <a:graphicData uri="http://schemas.openxmlformats.org/presentationml/2006/ole">
              <p:oleObj spid="_x0000_s2058" name="Equation" r:id="rId7" imgW="215640" imgH="228600" progId="Equation.3">
                <p:embed/>
              </p:oleObj>
            </a:graphicData>
          </a:graphic>
        </p:graphicFrame>
        <p:graphicFrame>
          <p:nvGraphicFramePr>
            <p:cNvPr id="2059" name="Object 11"/>
            <p:cNvGraphicFramePr>
              <a:graphicFrameLocks noChangeAspect="1"/>
            </p:cNvGraphicFramePr>
            <p:nvPr/>
          </p:nvGraphicFramePr>
          <p:xfrm>
            <a:off x="1973" y="2886"/>
            <a:ext cx="161" cy="171"/>
          </p:xfrm>
          <a:graphic>
            <a:graphicData uri="http://schemas.openxmlformats.org/presentationml/2006/ole">
              <p:oleObj spid="_x0000_s2059" name="Equation" r:id="rId8" imgW="215640" imgH="228600" progId="Equation.3">
                <p:embed/>
              </p:oleObj>
            </a:graphicData>
          </a:graphic>
        </p:graphicFrame>
        <p:graphicFrame>
          <p:nvGraphicFramePr>
            <p:cNvPr id="2060" name="Object 12"/>
            <p:cNvGraphicFramePr>
              <a:graphicFrameLocks noChangeAspect="1"/>
            </p:cNvGraphicFramePr>
            <p:nvPr/>
          </p:nvGraphicFramePr>
          <p:xfrm>
            <a:off x="2141" y="2659"/>
            <a:ext cx="104" cy="144"/>
          </p:xfrm>
          <a:graphic>
            <a:graphicData uri="http://schemas.openxmlformats.org/presentationml/2006/ole">
              <p:oleObj spid="_x0000_s2060" name="Equation" r:id="rId9" imgW="164880" imgH="228600" progId="Equation.3">
                <p:embed/>
              </p:oleObj>
            </a:graphicData>
          </a:graphic>
        </p:graphicFrame>
      </p:grpSp>
      <p:grpSp>
        <p:nvGrpSpPr>
          <p:cNvPr id="5" name="Group 237"/>
          <p:cNvGrpSpPr>
            <a:grpSpLocks/>
          </p:cNvGrpSpPr>
          <p:nvPr/>
        </p:nvGrpSpPr>
        <p:grpSpPr bwMode="auto">
          <a:xfrm>
            <a:off x="5624513" y="3221038"/>
            <a:ext cx="2286000" cy="1206500"/>
            <a:chOff x="3888" y="2115"/>
            <a:chExt cx="1441" cy="760"/>
          </a:xfrm>
        </p:grpSpPr>
        <p:grpSp>
          <p:nvGrpSpPr>
            <p:cNvPr id="2079" name="Group 143"/>
            <p:cNvGrpSpPr>
              <a:grpSpLocks/>
            </p:cNvGrpSpPr>
            <p:nvPr/>
          </p:nvGrpSpPr>
          <p:grpSpPr bwMode="auto">
            <a:xfrm rot="10597599">
              <a:off x="3888" y="2164"/>
              <a:ext cx="670" cy="681"/>
              <a:chOff x="2245" y="2568"/>
              <a:chExt cx="670" cy="681"/>
            </a:xfrm>
          </p:grpSpPr>
          <p:sp>
            <p:nvSpPr>
              <p:cNvPr id="2086" name="Oval 144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87" name="Oval 145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88" name="Oval 146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89" name="Oval 147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0" name="Oval 148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1" name="Oval 149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2" name="Oval 15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3" name="Oval 151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4" name="Oval 152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5" name="Oval 153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6" name="Oval 154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7" name="Oval 155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8" name="Oval 156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099" name="Oval 157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0" name="Oval 158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1" name="Oval 159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2" name="Oval 160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3" name="Oval 161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4" name="Oval 162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5" name="Oval 163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6" name="Oval 164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7" name="Oval 165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8" name="Oval 166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09" name="Oval 167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0" name="Oval 16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1" name="Oval 169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2" name="Oval 170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3" name="Oval 171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4" name="Oval 1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5" name="Oval 173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6" name="Oval 174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7" name="Oval 175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8" name="Oval 176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19" name="Oval 177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20" name="Oval 178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21" name="Oval 179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22" name="Oval 180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23" name="Oval 18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080" name="Oval 182"/>
            <p:cNvSpPr>
              <a:spLocks noChangeAspect="1" noChangeArrowheads="1"/>
            </p:cNvSpPr>
            <p:nvPr/>
          </p:nvSpPr>
          <p:spPr bwMode="auto">
            <a:xfrm>
              <a:off x="501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081" name="Oval 183"/>
            <p:cNvSpPr>
              <a:spLocks noChangeAspect="1" noChangeArrowheads="1"/>
            </p:cNvSpPr>
            <p:nvPr/>
          </p:nvSpPr>
          <p:spPr bwMode="auto">
            <a:xfrm>
              <a:off x="5012" y="2704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082" name="Line 187"/>
            <p:cNvSpPr>
              <a:spLocks noChangeShapeType="1"/>
            </p:cNvSpPr>
            <p:nvPr/>
          </p:nvSpPr>
          <p:spPr bwMode="auto">
            <a:xfrm flipV="1">
              <a:off x="4604" y="2251"/>
              <a:ext cx="40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3" name="Line 188"/>
            <p:cNvSpPr>
              <a:spLocks noChangeShapeType="1"/>
            </p:cNvSpPr>
            <p:nvPr/>
          </p:nvSpPr>
          <p:spPr bwMode="auto">
            <a:xfrm>
              <a:off x="4604" y="2614"/>
              <a:ext cx="40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4" name="Freeform 197"/>
            <p:cNvSpPr>
              <a:spLocks/>
            </p:cNvSpPr>
            <p:nvPr/>
          </p:nvSpPr>
          <p:spPr bwMode="auto">
            <a:xfrm>
              <a:off x="4604" y="2387"/>
              <a:ext cx="136" cy="181"/>
            </a:xfrm>
            <a:custGeom>
              <a:avLst/>
              <a:gdLst>
                <a:gd name="T0" fmla="*/ 0 w 272"/>
                <a:gd name="T1" fmla="*/ 0 h 181"/>
                <a:gd name="T2" fmla="*/ 1 w 272"/>
                <a:gd name="T3" fmla="*/ 91 h 181"/>
                <a:gd name="T4" fmla="*/ 0 w 272"/>
                <a:gd name="T5" fmla="*/ 181 h 181"/>
                <a:gd name="T6" fmla="*/ 0 60000 65536"/>
                <a:gd name="T7" fmla="*/ 0 60000 65536"/>
                <a:gd name="T8" fmla="*/ 0 60000 65536"/>
                <a:gd name="T9" fmla="*/ 0 w 272"/>
                <a:gd name="T10" fmla="*/ 0 h 181"/>
                <a:gd name="T11" fmla="*/ 272 w 272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181">
                  <a:moveTo>
                    <a:pt x="0" y="0"/>
                  </a:moveTo>
                  <a:cubicBezTo>
                    <a:pt x="136" y="30"/>
                    <a:pt x="272" y="61"/>
                    <a:pt x="272" y="91"/>
                  </a:cubicBezTo>
                  <a:cubicBezTo>
                    <a:pt x="272" y="121"/>
                    <a:pt x="38" y="166"/>
                    <a:pt x="0" y="18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5" name="Oval 62"/>
            <p:cNvSpPr>
              <a:spLocks noChangeAspect="1" noChangeArrowheads="1"/>
            </p:cNvSpPr>
            <p:nvPr/>
          </p:nvSpPr>
          <p:spPr bwMode="auto">
            <a:xfrm>
              <a:off x="4694" y="2432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5168" y="2115"/>
            <a:ext cx="161" cy="171"/>
          </p:xfrm>
          <a:graphic>
            <a:graphicData uri="http://schemas.openxmlformats.org/presentationml/2006/ole">
              <p:oleObj spid="_x0000_s2054" name="Equation" r:id="rId10" imgW="215640" imgH="228600" progId="Equation.3">
                <p:embed/>
              </p:oleObj>
            </a:graphicData>
          </a:graphic>
        </p:graphicFrame>
        <p:graphicFrame>
          <p:nvGraphicFramePr>
            <p:cNvPr id="2055" name="Object 7"/>
            <p:cNvGraphicFramePr>
              <a:graphicFrameLocks noChangeAspect="1"/>
            </p:cNvGraphicFramePr>
            <p:nvPr/>
          </p:nvGraphicFramePr>
          <p:xfrm>
            <a:off x="5148" y="2704"/>
            <a:ext cx="161" cy="171"/>
          </p:xfrm>
          <a:graphic>
            <a:graphicData uri="http://schemas.openxmlformats.org/presentationml/2006/ole">
              <p:oleObj spid="_x0000_s2055" name="Equation" r:id="rId11" imgW="215640" imgH="228600" progId="Equation.3">
                <p:embed/>
              </p:oleObj>
            </a:graphicData>
          </a:graphic>
        </p:graphicFrame>
        <p:graphicFrame>
          <p:nvGraphicFramePr>
            <p:cNvPr id="2056" name="Object 8"/>
            <p:cNvGraphicFramePr>
              <a:graphicFrameLocks noChangeAspect="1"/>
            </p:cNvGraphicFramePr>
            <p:nvPr/>
          </p:nvGraphicFramePr>
          <p:xfrm>
            <a:off x="4785" y="2387"/>
            <a:ext cx="127" cy="176"/>
          </p:xfrm>
          <a:graphic>
            <a:graphicData uri="http://schemas.openxmlformats.org/presentationml/2006/ole">
              <p:oleObj spid="_x0000_s2056" name="Equation" r:id="rId12" imgW="164880" imgH="228600" progId="Equation.3">
                <p:embed/>
              </p:oleObj>
            </a:graphicData>
          </a:graphic>
        </p:graphicFrame>
      </p:grp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5876925" y="1846263"/>
            <a:ext cx="178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Calibri" pitchFamily="34" charset="0"/>
              </a:rPr>
              <a:t>New physics</a:t>
            </a: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5837238" y="4532313"/>
            <a:ext cx="1333500" cy="369887"/>
          </a:xfrm>
          <a:prstGeom prst="rect">
            <a:avLst/>
          </a:prstGeom>
          <a:solidFill>
            <a:srgbClr val="FF00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If observed:</a:t>
            </a: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5149850" y="5846763"/>
            <a:ext cx="36449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[1] C.E. Aalseth et al., Phys. Rev. D65(2002)092007</a:t>
            </a:r>
          </a:p>
          <a:p>
            <a:r>
              <a:rPr lang="en-US" sz="1000">
                <a:latin typeface="Calibri" pitchFamily="34" charset="0"/>
              </a:rPr>
              <a:t>[2] S.R. Elliott and P. Vogel, Annu. Rev. Nucl. Part. Sci. 52(2002)115</a:t>
            </a:r>
          </a:p>
        </p:txBody>
      </p:sp>
      <p:sp>
        <p:nvSpPr>
          <p:cNvPr id="101509" name="Text Box 133"/>
          <p:cNvSpPr txBox="1">
            <a:spLocks noChangeArrowheads="1"/>
          </p:cNvSpPr>
          <p:nvPr/>
        </p:nvSpPr>
        <p:spPr bwMode="auto">
          <a:xfrm>
            <a:off x="5876925" y="871538"/>
            <a:ext cx="3087688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Some</a:t>
            </a:r>
            <a:r>
              <a:rPr lang="en-US" sz="1600">
                <a:latin typeface="Symbol" pitchFamily="18" charset="2"/>
              </a:rPr>
              <a:t> bb</a:t>
            </a:r>
            <a:r>
              <a:rPr lang="en-US" sz="1600">
                <a:latin typeface="Calibri" pitchFamily="34" charset="0"/>
              </a:rPr>
              <a:t> decay experiments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GERDA, CUORE, CUORICINO, COBRA, MOON, EXO</a:t>
            </a:r>
          </a:p>
        </p:txBody>
      </p:sp>
      <p:graphicFrame>
        <p:nvGraphicFramePr>
          <p:cNvPr id="101500" name="Object 4"/>
          <p:cNvGraphicFramePr>
            <a:graphicFrameLocks noChangeAspect="1"/>
          </p:cNvGraphicFramePr>
          <p:nvPr/>
        </p:nvGraphicFramePr>
        <p:xfrm>
          <a:off x="4479925" y="4892675"/>
          <a:ext cx="4073525" cy="696913"/>
        </p:xfrm>
        <a:graphic>
          <a:graphicData uri="http://schemas.openxmlformats.org/presentationml/2006/ole">
            <p:oleObj spid="_x0000_s2052" name="Equation" r:id="rId13" imgW="1854000" imgH="317160" progId="Equation.3">
              <p:embed/>
            </p:oleObj>
          </a:graphicData>
        </a:graphic>
      </p:graphicFrame>
      <p:graphicFrame>
        <p:nvGraphicFramePr>
          <p:cNvPr id="101501" name="Object 5"/>
          <p:cNvGraphicFramePr>
            <a:graphicFrameLocks noChangeAspect="1"/>
          </p:cNvGraphicFramePr>
          <p:nvPr/>
        </p:nvGraphicFramePr>
        <p:xfrm>
          <a:off x="941388" y="4892675"/>
          <a:ext cx="1870075" cy="719138"/>
        </p:xfrm>
        <a:graphic>
          <a:graphicData uri="http://schemas.openxmlformats.org/presentationml/2006/ole">
            <p:oleObj spid="_x0000_s2053" name="Equation" r:id="rId14" imgW="850680" imgH="279360" progId="Equation.3">
              <p:embed/>
            </p:oleObj>
          </a:graphicData>
        </a:graphic>
      </p:graphicFrame>
      <p:sp>
        <p:nvSpPr>
          <p:cNvPr id="101502" name="Text Box 126"/>
          <p:cNvSpPr txBox="1">
            <a:spLocks noChangeArrowheads="1"/>
          </p:cNvSpPr>
          <p:nvPr/>
        </p:nvSpPr>
        <p:spPr bwMode="auto">
          <a:xfrm>
            <a:off x="665163" y="5816600"/>
            <a:ext cx="80930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0n</a:t>
            </a:r>
            <a:r>
              <a:rPr lang="en-US">
                <a:latin typeface="Calibri" pitchFamily="34" charset="0"/>
              </a:rPr>
              <a:t> and </a:t>
            </a:r>
            <a:r>
              <a:rPr lang="en-US">
                <a:latin typeface="Symbol" pitchFamily="18" charset="2"/>
              </a:rPr>
              <a:t>2n</a:t>
            </a:r>
            <a:r>
              <a:rPr lang="en-US">
                <a:latin typeface="Calibri" pitchFamily="34" charset="0"/>
              </a:rPr>
              <a:t> described in same theoretical framework, but different matrix elements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30" grpId="0" animBg="1"/>
      <p:bldP spid="16" grpId="0"/>
      <p:bldP spid="132" grpId="0" animBg="1"/>
      <p:bldP spid="101509" grpId="0"/>
      <p:bldP spid="10150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647"/>
          </a:xfrm>
        </p:spPr>
        <p:txBody>
          <a:bodyPr>
            <a:normAutofit/>
          </a:bodyPr>
          <a:lstStyle/>
          <a:p>
            <a:r>
              <a:rPr lang="en-US" sz="3600" baseline="30000" dirty="0" smtClean="0"/>
              <a:t>133</a:t>
            </a:r>
            <a:r>
              <a:rPr lang="en-US" sz="3600" dirty="0" smtClean="0"/>
              <a:t>Cs Transmission</a:t>
            </a:r>
            <a:endParaRPr lang="en-US" sz="3600" dirty="0"/>
          </a:p>
        </p:txBody>
      </p:sp>
      <p:pic>
        <p:nvPicPr>
          <p:cNvPr id="6" name="Picture 5" descr="Extraction-vs-RFD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9883" y="1692613"/>
            <a:ext cx="3337308" cy="2534177"/>
          </a:xfrm>
          <a:prstGeom prst="rect">
            <a:avLst/>
          </a:prstGeom>
        </p:spPr>
      </p:pic>
      <p:pic>
        <p:nvPicPr>
          <p:cNvPr id="7" name="Picture 6" descr="DC-vs-H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401" y="1424768"/>
            <a:ext cx="3741823" cy="300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498" y="1084521"/>
            <a:ext cx="176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DC transmission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56528" y="1084521"/>
            <a:ext cx="17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 transmission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9340" y="4401880"/>
            <a:ext cx="3221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315 </a:t>
            </a:r>
            <a:r>
              <a:rPr lang="en-US" dirty="0" err="1" smtClean="0"/>
              <a:t>Vpp</a:t>
            </a:r>
            <a:r>
              <a:rPr lang="en-US" dirty="0" smtClean="0"/>
              <a:t> at 600 kHz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(80 ± 5)% DC transmission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Maximum transmission at      </a:t>
            </a:r>
            <a:r>
              <a:rPr lang="en-US" dirty="0" smtClean="0">
                <a:latin typeface="Symbol" pitchFamily="18" charset="2"/>
              </a:rPr>
              <a:t>~</a:t>
            </a:r>
            <a:r>
              <a:rPr lang="en-US" dirty="0" smtClean="0"/>
              <a:t>35 x 10</a:t>
            </a:r>
            <a:r>
              <a:rPr lang="en-US" baseline="30000" dirty="0" smtClean="0"/>
              <a:t>-3</a:t>
            </a:r>
            <a:r>
              <a:rPr lang="en-US" dirty="0" smtClean="0"/>
              <a:t> mbar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0.2 </a:t>
            </a:r>
            <a:r>
              <a:rPr lang="en-US" dirty="0" err="1" smtClean="0"/>
              <a:t>nA</a:t>
            </a:r>
            <a:r>
              <a:rPr lang="en-US" dirty="0" smtClean="0"/>
              <a:t> at Faraday cup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4975" y="4998126"/>
            <a:ext cx="345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Stable ion motion for different frequency to RF voltage ratios</a:t>
            </a:r>
            <a:endParaRPr lang="en-US" dirty="0"/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5936436" y="5630671"/>
          <a:ext cx="1343025" cy="733425"/>
        </p:xfrm>
        <a:graphic>
          <a:graphicData uri="http://schemas.openxmlformats.org/presentationml/2006/ole">
            <p:oleObj spid="_x0000_s71682" name="Equation" r:id="rId5" imgW="838080" imgH="4572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90894" y="4084609"/>
            <a:ext cx="3337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50V RFDC @ 250 kHz	 </a:t>
            </a:r>
            <a:r>
              <a:rPr lang="en-US" sz="1400" dirty="0" smtClean="0">
                <a:latin typeface="Symbol" pitchFamily="18" charset="2"/>
              </a:rPr>
              <a:t>® </a:t>
            </a:r>
            <a:r>
              <a:rPr lang="en-US" sz="1400" dirty="0" smtClean="0"/>
              <a:t>q = 0.29</a:t>
            </a:r>
          </a:p>
          <a:p>
            <a:r>
              <a:rPr lang="en-US" sz="1400" dirty="0" smtClean="0"/>
              <a:t>80V RFDC @ 350 kHz	 </a:t>
            </a:r>
            <a:r>
              <a:rPr lang="en-US" sz="1400" dirty="0" smtClean="0">
                <a:latin typeface="Symbol" pitchFamily="18" charset="2"/>
              </a:rPr>
              <a:t>® </a:t>
            </a:r>
            <a:r>
              <a:rPr lang="en-US" sz="1400" dirty="0" smtClean="0"/>
              <a:t>q = 0.24</a:t>
            </a:r>
          </a:p>
          <a:p>
            <a:r>
              <a:rPr lang="en-US" sz="1400" dirty="0" smtClean="0"/>
              <a:t>200V RFDC @ 850 kHz</a:t>
            </a:r>
            <a:r>
              <a:rPr lang="en-US" sz="1400" dirty="0" smtClean="0">
                <a:latin typeface="Symbol" pitchFamily="18" charset="2"/>
              </a:rPr>
              <a:t>® </a:t>
            </a:r>
            <a:r>
              <a:rPr lang="en-US" sz="1400" dirty="0" smtClean="0"/>
              <a:t>q = 0.10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73825" y="3645725"/>
            <a:ext cx="1170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Preliminary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857875" y="4933950"/>
            <a:ext cx="3019425" cy="1600200"/>
            <a:chOff x="5857875" y="4933950"/>
            <a:chExt cx="3019425" cy="1600974"/>
          </a:xfrm>
        </p:grpSpPr>
        <p:pic>
          <p:nvPicPr>
            <p:cNvPr id="33834" name="Picture 12" descr="bigmac2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76962" y="4933950"/>
              <a:ext cx="2381250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857875" y="6258565"/>
              <a:ext cx="3019425" cy="2763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n-lt"/>
                </a:rPr>
                <a:t>Seven Si(Li) have been ordered January 2010</a:t>
              </a:r>
            </a:p>
          </p:txBody>
        </p:sp>
      </p:grpSp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225"/>
          </a:xfrm>
        </p:spPr>
        <p:txBody>
          <a:bodyPr/>
          <a:lstStyle/>
          <a:p>
            <a:pPr eaLnBrk="1" hangingPunct="1"/>
            <a:r>
              <a:rPr lang="en-US" sz="3400" smtClean="0"/>
              <a:t>For the future</a:t>
            </a:r>
          </a:p>
        </p:txBody>
      </p:sp>
      <p:sp>
        <p:nvSpPr>
          <p:cNvPr id="33796" name="Content Placeholder 5"/>
          <p:cNvSpPr>
            <a:spLocks noGrp="1"/>
          </p:cNvSpPr>
          <p:nvPr>
            <p:ph sz="quarter" idx="4"/>
          </p:nvPr>
        </p:nvSpPr>
        <p:spPr>
          <a:xfrm>
            <a:off x="512763" y="1022350"/>
            <a:ext cx="8393112" cy="3951288"/>
          </a:xfrm>
        </p:spPr>
        <p:txBody>
          <a:bodyPr/>
          <a:lstStyle/>
          <a:p>
            <a:pPr eaLnBrk="1" hangingPunct="1"/>
            <a:r>
              <a:rPr lang="en-US" sz="1800" smtClean="0"/>
              <a:t>Analyze Cs beam time data</a:t>
            </a:r>
          </a:p>
          <a:p>
            <a:pPr eaLnBrk="1" hangingPunct="1"/>
            <a:r>
              <a:rPr lang="en-US" sz="1800" smtClean="0"/>
              <a:t>Install Giessen MR-TOF-MS for sample purification</a:t>
            </a:r>
          </a:p>
          <a:p>
            <a:pPr eaLnBrk="1" hangingPunct="1"/>
            <a:r>
              <a:rPr lang="en-US" sz="1800" smtClean="0"/>
              <a:t>Get ready for beam time with </a:t>
            </a:r>
            <a:r>
              <a:rPr lang="en-US" sz="1800" baseline="30000" smtClean="0"/>
              <a:t>100</a:t>
            </a:r>
            <a:r>
              <a:rPr lang="en-US" sz="1800" smtClean="0"/>
              <a:t>Tc end of 2010</a:t>
            </a:r>
          </a:p>
          <a:p>
            <a:pPr eaLnBrk="1" hangingPunct="1"/>
            <a:endParaRPr lang="en-US" sz="1800" smtClean="0"/>
          </a:p>
        </p:txBody>
      </p:sp>
      <p:sp>
        <p:nvSpPr>
          <p:cNvPr id="7" name="Rectangle 97"/>
          <p:cNvSpPr>
            <a:spLocks noChangeArrowheads="1"/>
          </p:cNvSpPr>
          <p:nvPr/>
        </p:nvSpPr>
        <p:spPr bwMode="auto">
          <a:xfrm>
            <a:off x="882650" y="4049713"/>
            <a:ext cx="5470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8261" rIns="1221990" anchor="ctr">
            <a:spAutoFit/>
          </a:bodyPr>
          <a:lstStyle/>
          <a:p>
            <a:pPr algn="ctr">
              <a:tabLst>
                <a:tab pos="5029200" algn="l"/>
              </a:tabLst>
            </a:pPr>
            <a:r>
              <a:rPr lang="en-US" sz="1200">
                <a:latin typeface="Calibri" pitchFamily="34" charset="0"/>
              </a:rPr>
              <a:t>CANDIDATES FOR BRANCHING RATIO MEASUREMENTS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23950" y="4305300"/>
          <a:ext cx="4356100" cy="19202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66750"/>
                <a:gridCol w="800100"/>
                <a:gridCol w="1847040"/>
                <a:gridCol w="1042210"/>
              </a:tblGrid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Mo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Tc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</a:rPr>
                        <a:t>[1+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15.8 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 17.5 </a:t>
                      </a:r>
                      <a:r>
                        <a:rPr lang="en-US" sz="120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Pd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Ag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24.6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71.9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14.1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Se :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82m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Br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[2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-</a:t>
                      </a:r>
                      <a:r>
                        <a:rPr lang="fr-FR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+, T1/2 = 6.1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11.2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Te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25.0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27.5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Ge 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As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[2-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26.2 h]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9.9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32488" y="647700"/>
            <a:ext cx="2468562" cy="2962275"/>
            <a:chOff x="6324600" y="1504950"/>
            <a:chExt cx="2468563" cy="2962275"/>
          </a:xfrm>
        </p:grpSpPr>
        <p:pic>
          <p:nvPicPr>
            <p:cNvPr id="33832" name="Picture 33" descr="Beamline-schematic-LARGE copy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504950"/>
              <a:ext cx="2468563" cy="296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ube 8"/>
            <p:cNvSpPr/>
            <p:nvPr/>
          </p:nvSpPr>
          <p:spPr>
            <a:xfrm>
              <a:off x="6581775" y="2543175"/>
              <a:ext cx="209550" cy="447675"/>
            </a:xfrm>
            <a:prstGeom prst="cube">
              <a:avLst>
                <a:gd name="adj" fmla="val 29000"/>
              </a:avLst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" name="Picture 8" descr="100Thom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963" y="2157413"/>
            <a:ext cx="230346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343275" y="2286000"/>
            <a:ext cx="27813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u="sng" baseline="30000" dirty="0">
                <a:latin typeface="+mn-lt"/>
              </a:rPr>
              <a:t>100</a:t>
            </a:r>
            <a:r>
              <a:rPr lang="en-US" sz="1200" u="sng" dirty="0">
                <a:latin typeface="+mn-lt"/>
              </a:rPr>
              <a:t>Tc measurement cycle with</a:t>
            </a:r>
            <a:r>
              <a:rPr lang="en-US" sz="1200" dirty="0"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</a:rPr>
              <a:t>  25 ms background / 2 ms transfer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</a:rPr>
              <a:t>  50 ms decay spectroscopy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</a:rPr>
              <a:t>  2.1% EC detection efficiency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dirty="0">
              <a:latin typeface="+mn-lt"/>
            </a:endParaRPr>
          </a:p>
          <a:p>
            <a:pPr>
              <a:defRPr/>
            </a:pPr>
            <a:r>
              <a:rPr lang="en-US" sz="1200" dirty="0">
                <a:latin typeface="Symbol" pitchFamily="18" charset="2"/>
              </a:rPr>
              <a:t>®</a:t>
            </a:r>
            <a:r>
              <a:rPr lang="en-US" sz="1200" dirty="0"/>
              <a:t> </a:t>
            </a:r>
            <a:r>
              <a:rPr lang="en-US" sz="1200" dirty="0">
                <a:latin typeface="+mn-lt"/>
              </a:rPr>
              <a:t>1.28 detected EC in 1 h</a:t>
            </a:r>
          </a:p>
          <a:p>
            <a:pPr>
              <a:defRPr/>
            </a:pPr>
            <a:r>
              <a:rPr lang="en-US" sz="1200" dirty="0">
                <a:latin typeface="Symbol" pitchFamily="18" charset="2"/>
              </a:rPr>
              <a:t>® </a:t>
            </a:r>
            <a:r>
              <a:rPr lang="en-US" sz="1200" dirty="0">
                <a:latin typeface="+mn-lt"/>
              </a:rPr>
              <a:t>100 EC after 78 h</a:t>
            </a:r>
          </a:p>
          <a:p>
            <a:pPr>
              <a:defRPr/>
            </a:pPr>
            <a:r>
              <a:rPr lang="en-US" sz="1200" dirty="0">
                <a:latin typeface="Symbol" pitchFamily="18" charset="2"/>
              </a:rPr>
              <a:t>® </a:t>
            </a:r>
            <a:r>
              <a:rPr lang="en-US" sz="1200" dirty="0">
                <a:latin typeface="+mn-lt"/>
              </a:rPr>
              <a:t>94 h of beam time with 20% overhead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6467475" y="2143125"/>
            <a:ext cx="685800" cy="466725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0850" y="2486025"/>
            <a:ext cx="2190750" cy="1947863"/>
          </a:xfrm>
          <a:prstGeom prst="rect">
            <a:avLst/>
          </a:prstGeom>
          <a:noFill/>
          <a:ln w="4127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357313" y="-82550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baseline="30000" smtClean="0"/>
              <a:t>100</a:t>
            </a:r>
            <a:r>
              <a:rPr lang="en-US" sz="3600" smtClean="0"/>
              <a:t>Tc production rate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Hirschegg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FC4CE-3516-4E8C-82D8-D008A380316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49300" y="939800"/>
          <a:ext cx="5286375" cy="53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6083300" y="1651000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LaC</a:t>
            </a:r>
            <a:r>
              <a:rPr lang="en-US" baseline="-25000"/>
              <a:t>2</a:t>
            </a:r>
            <a:r>
              <a:rPr lang="en-US"/>
              <a:t> target with 50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A p beam</a:t>
            </a:r>
          </a:p>
          <a:p>
            <a:endParaRPr lang="en-US"/>
          </a:p>
          <a:p>
            <a:r>
              <a:rPr lang="en-US"/>
              <a:t>Ta target with 70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A p beam</a:t>
            </a:r>
          </a:p>
          <a:p>
            <a:endParaRPr lang="en-US"/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6261100" y="5607050"/>
            <a:ext cx="2400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Thanks to </a:t>
            </a:r>
          </a:p>
          <a:p>
            <a:r>
              <a:rPr lang="en-US" b="1"/>
              <a:t>Marik Dombsky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1525"/>
          </a:xfrm>
        </p:spPr>
        <p:txBody>
          <a:bodyPr/>
          <a:lstStyle/>
          <a:p>
            <a:pPr eaLnBrk="1" hangingPunct="1"/>
            <a:r>
              <a:rPr lang="en-US" sz="3600" b="0" smtClean="0">
                <a:solidFill>
                  <a:schemeClr val="tx1"/>
                </a:solidFill>
              </a:rPr>
              <a:t>ECBR Measurements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9. Jan 2008</a:t>
            </a:r>
            <a:endParaRPr lang="en-US"/>
          </a:p>
        </p:txBody>
      </p:sp>
      <p:pic>
        <p:nvPicPr>
          <p:cNvPr id="39940" name="Picture 13" descr="DSC042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2984500"/>
            <a:ext cx="2809875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2" descr="IMG_4403.jpg"/>
          <p:cNvPicPr>
            <a:picLocks noChangeAspect="1"/>
          </p:cNvPicPr>
          <p:nvPr/>
        </p:nvPicPr>
        <p:blipFill>
          <a:blip r:embed="rId4" cstate="print"/>
          <a:srcRect t="24609" b="27814"/>
          <a:stretch>
            <a:fillRect/>
          </a:stretch>
        </p:blipFill>
        <p:spPr bwMode="auto">
          <a:xfrm>
            <a:off x="215900" y="1073150"/>
            <a:ext cx="280035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97"/>
          <p:cNvSpPr>
            <a:spLocks noChangeArrowheads="1"/>
          </p:cNvSpPr>
          <p:nvPr/>
        </p:nvSpPr>
        <p:spPr bwMode="auto">
          <a:xfrm>
            <a:off x="3416300" y="833438"/>
            <a:ext cx="5265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8261" rIns="1221990" anchor="ctr">
            <a:spAutoFit/>
          </a:bodyPr>
          <a:lstStyle/>
          <a:p>
            <a:pPr algn="ctr">
              <a:tabLst>
                <a:tab pos="5029200" algn="l"/>
              </a:tabLst>
            </a:pPr>
            <a:r>
              <a:rPr lang="en-US" sz="1200">
                <a:latin typeface="Calibri" pitchFamily="34" charset="0"/>
              </a:rPr>
              <a:t>CANDIDATES FOR BRANCHING RATIO MEASUREMENTS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771900" y="1285875"/>
          <a:ext cx="4356100" cy="19202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66750"/>
                <a:gridCol w="800100"/>
                <a:gridCol w="1847040"/>
                <a:gridCol w="1042210"/>
              </a:tblGrid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Mo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Tc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</a:rPr>
                        <a:t>[1+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15.8 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 17.5 </a:t>
                      </a:r>
                      <a:r>
                        <a:rPr lang="en-US" sz="120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Pd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Ag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24.6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71.9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14.1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Se :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82m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Br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[2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-</a:t>
                      </a:r>
                      <a:r>
                        <a:rPr lang="fr-FR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+, T1/2 = 6.1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11.2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Te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25.0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27.5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Ge 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As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[2-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26.2 h]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9.9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9972" name="TextBox 17"/>
          <p:cNvSpPr txBox="1">
            <a:spLocks noChangeArrowheads="1"/>
          </p:cNvSpPr>
          <p:nvPr/>
        </p:nvSpPr>
        <p:spPr bwMode="auto">
          <a:xfrm>
            <a:off x="3549650" y="4973638"/>
            <a:ext cx="48450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10</a:t>
            </a:r>
            <a:r>
              <a:rPr lang="en-US" sz="1600" b="1" baseline="30000"/>
              <a:t>5</a:t>
            </a:r>
            <a:r>
              <a:rPr lang="en-US" sz="1600" b="1"/>
              <a:t> ions in trap with one half-life measurement cycle:</a:t>
            </a:r>
          </a:p>
          <a:p>
            <a:pPr>
              <a:buFont typeface="Arial" charset="0"/>
              <a:buChar char="•"/>
            </a:pPr>
            <a:r>
              <a:rPr lang="en-US" sz="1600"/>
              <a:t> solid angle: 2.1%</a:t>
            </a:r>
          </a:p>
          <a:p>
            <a:pPr>
              <a:buFont typeface="Arial" charset="0"/>
              <a:buChar char="•"/>
            </a:pPr>
            <a:r>
              <a:rPr lang="en-US" sz="1600"/>
              <a:t> detection efficiency: 30%</a:t>
            </a:r>
          </a:p>
          <a:p>
            <a:pPr>
              <a:buFont typeface="Arial" charset="0"/>
              <a:buChar char="•"/>
            </a:pPr>
            <a:endParaRPr lang="en-US" sz="1600"/>
          </a:p>
        </p:txBody>
      </p:sp>
      <p:sp>
        <p:nvSpPr>
          <p:cNvPr id="19" name="Right Brace 18"/>
          <p:cNvSpPr/>
          <p:nvPr/>
        </p:nvSpPr>
        <p:spPr>
          <a:xfrm>
            <a:off x="6038850" y="5284788"/>
            <a:ext cx="88900" cy="4445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74" name="TextBox 19"/>
          <p:cNvSpPr txBox="1">
            <a:spLocks noChangeArrowheads="1"/>
          </p:cNvSpPr>
          <p:nvPr/>
        </p:nvSpPr>
        <p:spPr bwMode="auto">
          <a:xfrm>
            <a:off x="6172200" y="5329238"/>
            <a:ext cx="2438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5.7 x 10</a:t>
            </a:r>
            <a:r>
              <a:rPr lang="en-US" sz="1600" baseline="30000"/>
              <a:t>-3</a:t>
            </a:r>
            <a:r>
              <a:rPr lang="en-US" sz="1600"/>
              <a:t> EC counts/cycle</a:t>
            </a:r>
          </a:p>
        </p:txBody>
      </p:sp>
      <p:sp>
        <p:nvSpPr>
          <p:cNvPr id="39975" name="TextBox 20"/>
          <p:cNvSpPr txBox="1">
            <a:spLocks noChangeArrowheads="1"/>
          </p:cNvSpPr>
          <p:nvPr/>
        </p:nvSpPr>
        <p:spPr bwMode="auto">
          <a:xfrm>
            <a:off x="3816350" y="5873750"/>
            <a:ext cx="3822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100 EC counts </a:t>
            </a:r>
            <a:r>
              <a:rPr lang="en-US" sz="1600">
                <a:sym typeface="Wingdings" pitchFamily="2" charset="2"/>
              </a:rPr>
              <a:t> 17636 EBIT fills  74h</a:t>
            </a:r>
            <a:endParaRPr lang="en-US" sz="1600"/>
          </a:p>
        </p:txBody>
      </p:sp>
      <p:sp>
        <p:nvSpPr>
          <p:cNvPr id="39976" name="TextBox 21"/>
          <p:cNvSpPr txBox="1">
            <a:spLocks noChangeArrowheads="1"/>
          </p:cNvSpPr>
          <p:nvPr/>
        </p:nvSpPr>
        <p:spPr bwMode="auto">
          <a:xfrm>
            <a:off x="4438650" y="6229350"/>
            <a:ext cx="231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88h proposed for </a:t>
            </a:r>
            <a:r>
              <a:rPr lang="en-US" b="1" baseline="30000"/>
              <a:t>100</a:t>
            </a:r>
            <a:r>
              <a:rPr lang="en-US" b="1"/>
              <a:t>Tc</a:t>
            </a:r>
          </a:p>
        </p:txBody>
      </p:sp>
      <p:grpSp>
        <p:nvGrpSpPr>
          <p:cNvPr id="39977" name="Group 15"/>
          <p:cNvGrpSpPr>
            <a:grpSpLocks noChangeAspect="1"/>
          </p:cNvGrpSpPr>
          <p:nvPr/>
        </p:nvGrpSpPr>
        <p:grpSpPr bwMode="auto">
          <a:xfrm>
            <a:off x="3549650" y="3240088"/>
            <a:ext cx="5156200" cy="1614487"/>
            <a:chOff x="2082800" y="4557296"/>
            <a:chExt cx="5289550" cy="1655008"/>
          </a:xfrm>
        </p:grpSpPr>
        <p:sp>
          <p:nvSpPr>
            <p:cNvPr id="39978" name="TextBox 22"/>
            <p:cNvSpPr txBox="1">
              <a:spLocks noChangeArrowheads="1"/>
            </p:cNvSpPr>
            <p:nvPr/>
          </p:nvSpPr>
          <p:spPr bwMode="auto">
            <a:xfrm>
              <a:off x="4305300" y="4735096"/>
              <a:ext cx="8001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/>
                <a:t>100</a:t>
              </a:r>
              <a:r>
                <a:rPr lang="en-US" sz="1600" b="1"/>
                <a:t>Tc</a:t>
              </a:r>
            </a:p>
          </p:txBody>
        </p:sp>
        <p:sp>
          <p:nvSpPr>
            <p:cNvPr id="39979" name="TextBox 23"/>
            <p:cNvSpPr txBox="1">
              <a:spLocks noChangeArrowheads="1"/>
            </p:cNvSpPr>
            <p:nvPr/>
          </p:nvSpPr>
          <p:spPr bwMode="auto">
            <a:xfrm>
              <a:off x="2082800" y="5873750"/>
              <a:ext cx="8001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/>
                <a:t>100</a:t>
              </a:r>
              <a:r>
                <a:rPr lang="en-US" sz="1600" b="1"/>
                <a:t>Mo</a:t>
              </a:r>
            </a:p>
          </p:txBody>
        </p:sp>
        <p:sp>
          <p:nvSpPr>
            <p:cNvPr id="39980" name="TextBox 24"/>
            <p:cNvSpPr txBox="1">
              <a:spLocks noChangeArrowheads="1"/>
            </p:cNvSpPr>
            <p:nvPr/>
          </p:nvSpPr>
          <p:spPr bwMode="auto">
            <a:xfrm>
              <a:off x="6127750" y="5873750"/>
              <a:ext cx="8001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/>
                <a:t>100</a:t>
              </a:r>
              <a:r>
                <a:rPr lang="en-US" sz="1600" b="1"/>
                <a:t>Ru</a:t>
              </a:r>
            </a:p>
          </p:txBody>
        </p:sp>
        <p:sp>
          <p:nvSpPr>
            <p:cNvPr id="39981" name="TextBox 25"/>
            <p:cNvSpPr txBox="1">
              <a:spLocks noChangeArrowheads="1"/>
            </p:cNvSpPr>
            <p:nvPr/>
          </p:nvSpPr>
          <p:spPr bwMode="auto">
            <a:xfrm>
              <a:off x="3060700" y="5162550"/>
              <a:ext cx="1466850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Q</a:t>
              </a:r>
              <a:r>
                <a:rPr lang="en-US" sz="1600" b="1" baseline="-25000"/>
                <a:t>EC</a:t>
              </a:r>
              <a:r>
                <a:rPr lang="en-US" sz="1600" b="1"/>
                <a:t> = 0.168</a:t>
              </a:r>
            </a:p>
            <a:p>
              <a:r>
                <a:rPr lang="en-US" sz="1600" b="1">
                  <a:latin typeface="Symbol" pitchFamily="18" charset="2"/>
                </a:rPr>
                <a:t>  e  </a:t>
              </a:r>
              <a:r>
                <a:rPr lang="en-US" sz="1600">
                  <a:latin typeface="Symbol" pitchFamily="18" charset="2"/>
                </a:rPr>
                <a:t>»</a:t>
              </a:r>
              <a:r>
                <a:rPr lang="en-US" sz="1600"/>
                <a:t> </a:t>
              </a:r>
              <a:r>
                <a:rPr lang="en-US" sz="1600" b="1"/>
                <a:t>0.0018%</a:t>
              </a:r>
            </a:p>
          </p:txBody>
        </p:sp>
        <p:sp>
          <p:nvSpPr>
            <p:cNvPr id="39982" name="TextBox 26"/>
            <p:cNvSpPr txBox="1">
              <a:spLocks noChangeArrowheads="1"/>
            </p:cNvSpPr>
            <p:nvPr/>
          </p:nvSpPr>
          <p:spPr bwMode="auto">
            <a:xfrm>
              <a:off x="5905500" y="5135146"/>
              <a:ext cx="146685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Q</a:t>
              </a:r>
              <a:r>
                <a:rPr lang="en-US" sz="1600" b="1" baseline="-25000">
                  <a:latin typeface="Symbol" pitchFamily="18" charset="2"/>
                </a:rPr>
                <a:t>b</a:t>
              </a:r>
              <a:r>
                <a:rPr lang="en-US" sz="1600" b="1"/>
                <a:t> = 3.202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838450" y="4718403"/>
              <a:ext cx="3289683" cy="16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594431" y="5139670"/>
              <a:ext cx="711150" cy="578137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994791" y="6049570"/>
              <a:ext cx="2977000" cy="1628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840000">
              <a:off x="5506025" y="5118729"/>
              <a:ext cx="710050" cy="577708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87" name="TextBox 31"/>
            <p:cNvSpPr txBox="1">
              <a:spLocks noChangeArrowheads="1"/>
            </p:cNvSpPr>
            <p:nvPr/>
          </p:nvSpPr>
          <p:spPr bwMode="auto">
            <a:xfrm>
              <a:off x="2482850" y="4557296"/>
              <a:ext cx="8001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1+</a:t>
              </a:r>
            </a:p>
          </p:txBody>
        </p:sp>
        <p:sp>
          <p:nvSpPr>
            <p:cNvPr id="39988" name="TextBox 32"/>
            <p:cNvSpPr txBox="1">
              <a:spLocks noChangeArrowheads="1"/>
            </p:cNvSpPr>
            <p:nvPr/>
          </p:nvSpPr>
          <p:spPr bwMode="auto">
            <a:xfrm>
              <a:off x="6172200" y="4557296"/>
              <a:ext cx="8001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15.8 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49750" y="5740374"/>
              <a:ext cx="534166" cy="3384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b="1" baseline="30000" dirty="0">
                  <a:latin typeface="+mj-lt"/>
                </a:rPr>
                <a:t>-</a:t>
              </a: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b="1" baseline="30000" dirty="0">
                  <a:latin typeface="Calibri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1327150" y="-127000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smtClean="0"/>
              <a:t>Simulations</a:t>
            </a:r>
          </a:p>
        </p:txBody>
      </p:sp>
      <p:pic>
        <p:nvPicPr>
          <p:cNvPr id="17" name="Picture 16" descr="extrema-3E6-40+2'5-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5888" y="3884613"/>
            <a:ext cx="3756025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1" name="Group 23"/>
          <p:cNvGrpSpPr>
            <a:grpSpLocks noChangeAspect="1"/>
          </p:cNvGrpSpPr>
          <p:nvPr/>
        </p:nvGrpSpPr>
        <p:grpSpPr bwMode="auto">
          <a:xfrm>
            <a:off x="171450" y="1162050"/>
            <a:ext cx="3854450" cy="1257300"/>
            <a:chOff x="171450" y="1162050"/>
            <a:chExt cx="4496800" cy="1466850"/>
          </a:xfrm>
        </p:grpSpPr>
        <p:pic>
          <p:nvPicPr>
            <p:cNvPr id="4118" name="Picture 20" descr="central740_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450" y="1162050"/>
              <a:ext cx="4496800" cy="146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3460707" y="1826949"/>
              <a:ext cx="577843" cy="18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60707" y="1962150"/>
              <a:ext cx="577843" cy="18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1" name="TextBox 27"/>
            <p:cNvSpPr txBox="1">
              <a:spLocks noChangeArrowheads="1"/>
            </p:cNvSpPr>
            <p:nvPr/>
          </p:nvSpPr>
          <p:spPr bwMode="auto">
            <a:xfrm>
              <a:off x="3371850" y="1517650"/>
              <a:ext cx="6667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Ø5 mm</a:t>
              </a:r>
            </a:p>
          </p:txBody>
        </p:sp>
        <p:sp>
          <p:nvSpPr>
            <p:cNvPr id="4122" name="TextBox 28"/>
            <p:cNvSpPr txBox="1">
              <a:spLocks noChangeArrowheads="1"/>
            </p:cNvSpPr>
            <p:nvPr/>
          </p:nvSpPr>
          <p:spPr bwMode="auto">
            <a:xfrm>
              <a:off x="482600" y="2273300"/>
              <a:ext cx="533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5 kV</a:t>
              </a:r>
            </a:p>
          </p:txBody>
        </p:sp>
        <p:sp>
          <p:nvSpPr>
            <p:cNvPr id="4123" name="TextBox 29"/>
            <p:cNvSpPr txBox="1">
              <a:spLocks noChangeArrowheads="1"/>
            </p:cNvSpPr>
            <p:nvPr/>
          </p:nvSpPr>
          <p:spPr bwMode="auto">
            <a:xfrm>
              <a:off x="1727200" y="2273300"/>
              <a:ext cx="8001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4.7 kV</a:t>
              </a:r>
            </a:p>
          </p:txBody>
        </p:sp>
        <p:sp>
          <p:nvSpPr>
            <p:cNvPr id="4124" name="TextBox 30"/>
            <p:cNvSpPr txBox="1">
              <a:spLocks noChangeArrowheads="1"/>
            </p:cNvSpPr>
            <p:nvPr/>
          </p:nvSpPr>
          <p:spPr bwMode="auto">
            <a:xfrm>
              <a:off x="3416300" y="2273300"/>
              <a:ext cx="533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5 kV</a:t>
              </a:r>
            </a:p>
          </p:txBody>
        </p:sp>
      </p:grp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6192838" y="3001963"/>
          <a:ext cx="1644650" cy="641350"/>
        </p:xfrm>
        <a:graphic>
          <a:graphicData uri="http://schemas.openxmlformats.org/presentationml/2006/ole">
            <p:oleObj spid="_x0000_s4098" name="Equation" r:id="rId6" imgW="1269720" imgH="495000" progId="">
              <p:embed/>
            </p:oleObj>
          </a:graphicData>
        </a:graphic>
      </p:graphicFrame>
      <p:grpSp>
        <p:nvGrpSpPr>
          <p:cNvPr id="4102" name="Group 24"/>
          <p:cNvGrpSpPr>
            <a:grpSpLocks noChangeAspect="1"/>
          </p:cNvGrpSpPr>
          <p:nvPr/>
        </p:nvGrpSpPr>
        <p:grpSpPr bwMode="auto">
          <a:xfrm>
            <a:off x="5319713" y="1060450"/>
            <a:ext cx="3292475" cy="1795463"/>
            <a:chOff x="5060950" y="1250950"/>
            <a:chExt cx="3867079" cy="2110316"/>
          </a:xfrm>
        </p:grpSpPr>
        <p:pic>
          <p:nvPicPr>
            <p:cNvPr id="4116" name="Picture 19" descr="gyration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60950" y="1250950"/>
              <a:ext cx="3867079" cy="208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7" name="TextBox 49"/>
            <p:cNvSpPr txBox="1">
              <a:spLocks noChangeArrowheads="1"/>
            </p:cNvSpPr>
            <p:nvPr/>
          </p:nvSpPr>
          <p:spPr bwMode="auto">
            <a:xfrm>
              <a:off x="5640972" y="2601907"/>
              <a:ext cx="3094643" cy="75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Loss through magnetic bottle for </a:t>
              </a:r>
              <a:r>
                <a:rPr lang="en-US">
                  <a:latin typeface="Symbol" pitchFamily="18" charset="2"/>
                </a:rPr>
                <a:t>q</a:t>
              </a:r>
              <a:r>
                <a:rPr lang="en-US">
                  <a:latin typeface="Calibri" pitchFamily="34" charset="0"/>
                </a:rPr>
                <a:t> &gt; 79deg:</a:t>
              </a:r>
            </a:p>
          </p:txBody>
        </p:sp>
      </p:grp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272088" y="5934075"/>
            <a:ext cx="2984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Loss through wall collisions</a:t>
            </a:r>
          </a:p>
          <a:p>
            <a:r>
              <a:rPr lang="en-US">
                <a:latin typeface="Calibri" pitchFamily="34" charset="0"/>
                <a:sym typeface="Wingdings" pitchFamily="2" charset="2"/>
              </a:rPr>
              <a:t> </a:t>
            </a:r>
            <a:r>
              <a:rPr lang="en-US" b="1">
                <a:latin typeface="Calibri" pitchFamily="34" charset="0"/>
                <a:sym typeface="Wingdings" pitchFamily="2" charset="2"/>
              </a:rPr>
              <a:t>Rotating wall cooling or side-band cooling</a:t>
            </a:r>
            <a:endParaRPr lang="en-US" b="1">
              <a:latin typeface="Calibri" pitchFamily="34" charset="0"/>
            </a:endParaRPr>
          </a:p>
        </p:txBody>
      </p:sp>
      <p:grpSp>
        <p:nvGrpSpPr>
          <p:cNvPr id="4104" name="Group 31"/>
          <p:cNvGrpSpPr>
            <a:grpSpLocks noChangeAspect="1"/>
          </p:cNvGrpSpPr>
          <p:nvPr/>
        </p:nvGrpSpPr>
        <p:grpSpPr bwMode="auto">
          <a:xfrm>
            <a:off x="295275" y="3144838"/>
            <a:ext cx="4313238" cy="2368550"/>
            <a:chOff x="349250" y="3117850"/>
            <a:chExt cx="3966349" cy="2178050"/>
          </a:xfrm>
        </p:grpSpPr>
        <p:pic>
          <p:nvPicPr>
            <p:cNvPr id="4107" name="Picture 13" descr="extrema-3E6-0+2-01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9250" y="3117850"/>
              <a:ext cx="3792980" cy="217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8" name="TextBox 21"/>
            <p:cNvSpPr txBox="1">
              <a:spLocks noChangeArrowheads="1"/>
            </p:cNvSpPr>
            <p:nvPr/>
          </p:nvSpPr>
          <p:spPr bwMode="auto">
            <a:xfrm>
              <a:off x="882650" y="3251200"/>
              <a:ext cx="18224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3 MeV electrons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0800000">
              <a:off x="1771121" y="4584968"/>
              <a:ext cx="2178061" cy="146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0" name="TextBox 34"/>
            <p:cNvSpPr txBox="1">
              <a:spLocks noChangeArrowheads="1"/>
            </p:cNvSpPr>
            <p:nvPr/>
          </p:nvSpPr>
          <p:spPr bwMode="auto">
            <a:xfrm>
              <a:off x="1993900" y="4362450"/>
              <a:ext cx="18224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284 mm to center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5400000">
              <a:off x="3616345" y="4161620"/>
              <a:ext cx="845235" cy="14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994437" y="3739733"/>
              <a:ext cx="89049" cy="14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994437" y="4584968"/>
              <a:ext cx="89049" cy="146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4" name="TextBox 47"/>
            <p:cNvSpPr txBox="1">
              <a:spLocks noChangeArrowheads="1"/>
            </p:cNvSpPr>
            <p:nvPr/>
          </p:nvSpPr>
          <p:spPr bwMode="auto">
            <a:xfrm rot="5400000">
              <a:off x="3821500" y="4046150"/>
              <a:ext cx="71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25 mm</a:t>
              </a:r>
            </a:p>
          </p:txBody>
        </p:sp>
        <p:sp>
          <p:nvSpPr>
            <p:cNvPr id="4115" name="TextBox 51"/>
            <p:cNvSpPr txBox="1">
              <a:spLocks noChangeArrowheads="1"/>
            </p:cNvSpPr>
            <p:nvPr/>
          </p:nvSpPr>
          <p:spPr bwMode="auto">
            <a:xfrm>
              <a:off x="2660650" y="3295650"/>
              <a:ext cx="1462571" cy="43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B</a:t>
              </a:r>
              <a:r>
                <a:rPr lang="en-US" baseline="-25000">
                  <a:latin typeface="Calibri" pitchFamily="34" charset="0"/>
                </a:rPr>
                <a:t>max</a:t>
              </a:r>
              <a:r>
                <a:rPr lang="en-US">
                  <a:latin typeface="Calibri" pitchFamily="34" charset="0"/>
                </a:rPr>
                <a:t> = 6T</a:t>
              </a: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8475" y="1949450"/>
            <a:ext cx="2940050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809750" y="5849938"/>
            <a:ext cx="2582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3 MeV electrons hitting a 500</a:t>
            </a:r>
            <a:r>
              <a:rPr lang="en-US" sz="1200">
                <a:latin typeface="Symbol" pitchFamily="18" charset="2"/>
              </a:rPr>
              <a:t>m</a:t>
            </a:r>
            <a:r>
              <a:rPr lang="en-US" sz="1200">
                <a:latin typeface="Calibri" pitchFamily="34" charset="0"/>
              </a:rPr>
              <a:t>m Si waver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ompare Matrix elements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4150" y="3432175"/>
            <a:ext cx="3665538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68313" y="11128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smtClean="0"/>
              <a:t>Theoretical models to calculate M</a:t>
            </a:r>
            <a:r>
              <a:rPr lang="en-US" sz="2400" baseline="-25000" smtClean="0">
                <a:latin typeface="Symbol" pitchFamily="18" charset="2"/>
              </a:rPr>
              <a:t>0n</a:t>
            </a:r>
          </a:p>
          <a:p>
            <a:pPr eaLnBrk="1" hangingPunct="1"/>
            <a:r>
              <a:rPr lang="en-US" sz="1800" smtClean="0"/>
              <a:t>Interacting Boson Model [3]</a:t>
            </a:r>
          </a:p>
          <a:p>
            <a:pPr eaLnBrk="1" hangingPunct="1"/>
            <a:r>
              <a:rPr lang="en-US" sz="1800" smtClean="0"/>
              <a:t>Nuclear Shell Model [4]</a:t>
            </a:r>
          </a:p>
          <a:p>
            <a:pPr eaLnBrk="1" hangingPunct="1"/>
            <a:r>
              <a:rPr lang="en-US" sz="1800" smtClean="0"/>
              <a:t>pn Quasiparticle Random Phase Approximation [5]</a:t>
            </a:r>
          </a:p>
          <a:p>
            <a:pPr eaLnBrk="1" hangingPunct="1"/>
            <a:endParaRPr lang="en-US" sz="1800" smtClean="0"/>
          </a:p>
          <a:p>
            <a:pPr eaLnBrk="1" hangingPunct="1">
              <a:buFont typeface="Arial" charset="0"/>
              <a:buNone/>
            </a:pPr>
            <a:r>
              <a:rPr lang="en-US" sz="2400" smtClean="0"/>
              <a:t>But…</a:t>
            </a:r>
          </a:p>
          <a:p>
            <a:pPr eaLnBrk="1" hangingPunct="1"/>
            <a:r>
              <a:rPr lang="en-US" sz="1800" smtClean="0"/>
              <a:t>M</a:t>
            </a:r>
            <a:r>
              <a:rPr lang="en-US" sz="1800" baseline="-25000" smtClean="0">
                <a:latin typeface="Symbol" pitchFamily="18" charset="2"/>
              </a:rPr>
              <a:t>0n</a:t>
            </a:r>
            <a:r>
              <a:rPr lang="en-US" sz="1800" smtClean="0"/>
              <a:t> needed with an uncertainty of less than 20% [6]</a:t>
            </a:r>
          </a:p>
          <a:p>
            <a:pPr eaLnBrk="1" hangingPunct="1"/>
            <a:r>
              <a:rPr lang="en-US" sz="1800" smtClean="0"/>
              <a:t>Calculated M</a:t>
            </a:r>
            <a:r>
              <a:rPr lang="en-US" sz="1800" baseline="-25000" smtClean="0">
                <a:latin typeface="Symbol" pitchFamily="18" charset="2"/>
              </a:rPr>
              <a:t>0n</a:t>
            </a:r>
            <a:r>
              <a:rPr lang="en-US" sz="1800" smtClean="0"/>
              <a:t> vary by a factor 2-5</a:t>
            </a:r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  <a:p>
            <a:pPr eaLnBrk="1" hangingPunct="1">
              <a:buFont typeface="Arial" charset="0"/>
              <a:buNone/>
            </a:pPr>
            <a:endParaRPr lang="en-US" sz="1200" smtClean="0"/>
          </a:p>
          <a:p>
            <a:pPr eaLnBrk="1" hangingPunct="1">
              <a:buFont typeface="Arial" charset="0"/>
              <a:buNone/>
            </a:pPr>
            <a:endParaRPr lang="en-US" sz="1200" smtClean="0"/>
          </a:p>
          <a:p>
            <a:pPr eaLnBrk="1" hangingPunct="1">
              <a:buFont typeface="Arial" charset="0"/>
              <a:buNone/>
            </a:pPr>
            <a:r>
              <a:rPr lang="en-US" sz="1200" smtClean="0"/>
              <a:t>[3] J. Barea and F. Iachello, Phys. Rev. C 79(2009)044301</a:t>
            </a:r>
          </a:p>
          <a:p>
            <a:pPr eaLnBrk="1" hangingPunct="1">
              <a:buFont typeface="Arial" charset="0"/>
              <a:buNone/>
            </a:pPr>
            <a:r>
              <a:rPr lang="en-US" sz="1200" smtClean="0"/>
              <a:t>[4] E. Caurrier et al., Nucl. Phys. A 654(1999)973c</a:t>
            </a:r>
          </a:p>
          <a:p>
            <a:pPr eaLnBrk="1" hangingPunct="1">
              <a:buFont typeface="Arial" charset="0"/>
              <a:buNone/>
            </a:pPr>
            <a:r>
              <a:rPr lang="en-US" sz="1200" smtClean="0"/>
              <a:t>[5] V. Rodin et al., Phys. Rev. C 68(2003)044302</a:t>
            </a:r>
          </a:p>
          <a:p>
            <a:pPr eaLnBrk="1" hangingPunct="1">
              <a:buFont typeface="Arial" charset="0"/>
              <a:buNone/>
            </a:pPr>
            <a:r>
              <a:rPr lang="en-US" sz="1200" smtClean="0"/>
              <a:t>[6] V.M. Gehman and S.R. Elliott, J. Phys. G 34(2007)667</a:t>
            </a:r>
          </a:p>
          <a:p>
            <a:pPr eaLnBrk="1" hangingPunct="1">
              <a:buFont typeface="Arial" charset="0"/>
              <a:buNone/>
            </a:pPr>
            <a:endParaRPr lang="en-US" sz="1200" smtClean="0"/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338"/>
          </a:xfrm>
        </p:spPr>
        <p:txBody>
          <a:bodyPr/>
          <a:lstStyle/>
          <a:p>
            <a:pPr eaLnBrk="1" hangingPunct="1"/>
            <a:r>
              <a:rPr lang="en-US" sz="3600" smtClean="0"/>
              <a:t>0</a:t>
            </a:r>
            <a:r>
              <a:rPr lang="en-US" sz="3600" smtClean="0">
                <a:latin typeface="Symbol" pitchFamily="18" charset="2"/>
              </a:rPr>
              <a:t>nbb</a:t>
            </a:r>
            <a:r>
              <a:rPr lang="en-US" sz="3600" smtClean="0"/>
              <a:t> matrix element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4375" y="6151563"/>
            <a:ext cx="154463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[6] and ref. therein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525" y="4441825"/>
            <a:ext cx="4216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Measure M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b="1" baseline="-25000" dirty="0">
                <a:solidFill>
                  <a:srgbClr val="FF0000"/>
                </a:solidFill>
                <a:latin typeface="Symbol" pitchFamily="18" charset="2"/>
              </a:rPr>
              <a:t>nbb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to benchmark theory</a:t>
            </a:r>
          </a:p>
        </p:txBody>
      </p:sp>
      <p:pic>
        <p:nvPicPr>
          <p:cNvPr id="22535" name="Picture 1" descr="C:\Documents and Settings\Thomas\Desktop\Compare Matrix elementsInclIB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9213" y="3614738"/>
            <a:ext cx="3703637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4"/>
          <p:cNvSpPr txBox="1">
            <a:spLocks noChangeArrowheads="1"/>
          </p:cNvSpPr>
          <p:nvPr/>
        </p:nvSpPr>
        <p:spPr bwMode="auto">
          <a:xfrm>
            <a:off x="5753100" y="3859213"/>
            <a:ext cx="1027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</a:t>
            </a:r>
            <a:r>
              <a:rPr lang="en-US" sz="1400" baseline="-25000">
                <a:latin typeface="Symbol" pitchFamily="18" charset="2"/>
              </a:rPr>
              <a:t>0n</a:t>
            </a:r>
            <a:r>
              <a:rPr lang="en-US" sz="1400"/>
              <a:t> </a:t>
            </a:r>
            <a:r>
              <a:rPr lang="en-US" sz="1400" baseline="30000"/>
              <a:t>76</a:t>
            </a:r>
            <a:r>
              <a:rPr lang="en-US" sz="1400"/>
              <a:t>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962025" y="0"/>
            <a:ext cx="8181975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>
                <a:latin typeface="Calibri" pitchFamily="34" charset="0"/>
              </a:rPr>
              <a:t>Theoretical benchmark</a:t>
            </a:r>
          </a:p>
        </p:txBody>
      </p:sp>
      <p:sp>
        <p:nvSpPr>
          <p:cNvPr id="14438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7888" y="3278663"/>
            <a:ext cx="4514850" cy="246856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1800" b="1" dirty="0" smtClean="0"/>
              <a:t>Single-State Dominance hypothesis</a:t>
            </a:r>
          </a:p>
          <a:p>
            <a:pPr marL="0" eaLnBrk="1" hangingPunct="1">
              <a:buFont typeface="Arial" charset="0"/>
              <a:buNone/>
              <a:defRPr/>
            </a:pPr>
            <a:r>
              <a:rPr lang="en-US" sz="1800" dirty="0" smtClean="0"/>
              <a:t>Transition via lowest 1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state in intermediate nucleus accounts for entire M</a:t>
            </a:r>
            <a:r>
              <a:rPr lang="en-US" sz="1800" baseline="-25000" dirty="0" smtClean="0">
                <a:latin typeface="Symbol" pitchFamily="18" charset="2"/>
              </a:rPr>
              <a:t>2n</a:t>
            </a:r>
          </a:p>
          <a:p>
            <a:pPr marL="0" eaLnBrk="1" hangingPunct="1">
              <a:buFont typeface="Arial" charset="0"/>
              <a:buNone/>
              <a:defRPr/>
            </a:pPr>
            <a:r>
              <a:rPr lang="en-US" sz="1200" dirty="0" smtClean="0"/>
              <a:t>D. Fang et al., Rhys. Rev. C 81(2010)037303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1800" dirty="0" smtClean="0"/>
              <a:t>	</a:t>
            </a:r>
          </a:p>
          <a:p>
            <a:pPr marL="0" eaLnBrk="1" hangingPunct="1">
              <a:buFont typeface="Arial" charset="0"/>
              <a:buNone/>
              <a:defRPr/>
            </a:pPr>
            <a:r>
              <a:rPr lang="en-US" sz="1800" dirty="0" smtClean="0"/>
              <a:t>Knowledge of EC and </a:t>
            </a:r>
            <a:r>
              <a:rPr lang="en-US" sz="1800" dirty="0" smtClean="0">
                <a:latin typeface="Symbol" pitchFamily="18" charset="2"/>
              </a:rPr>
              <a:t>b</a:t>
            </a:r>
            <a:r>
              <a:rPr lang="en-US" sz="1800" baseline="30000" dirty="0" smtClean="0"/>
              <a:t>- </a:t>
            </a:r>
            <a:r>
              <a:rPr lang="en-US" sz="1800" dirty="0" smtClean="0"/>
              <a:t>BR can be used to benchmark the theoretical framework of </a:t>
            </a:r>
            <a:r>
              <a:rPr lang="en-US" sz="1800" dirty="0" smtClean="0">
                <a:latin typeface="Symbol" pitchFamily="18" charset="2"/>
              </a:rPr>
              <a:t>bb</a:t>
            </a:r>
            <a:r>
              <a:rPr lang="en-US" sz="1800" dirty="0" smtClean="0"/>
              <a:t> decays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1800" dirty="0" smtClean="0"/>
              <a:t>	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1800" dirty="0" smtClean="0"/>
              <a:t>	</a:t>
            </a:r>
          </a:p>
        </p:txBody>
      </p:sp>
      <p:sp>
        <p:nvSpPr>
          <p:cNvPr id="3077" name="TextBox 32"/>
          <p:cNvSpPr txBox="1">
            <a:spLocks noChangeArrowheads="1"/>
          </p:cNvSpPr>
          <p:nvPr/>
        </p:nvSpPr>
        <p:spPr bwMode="auto">
          <a:xfrm>
            <a:off x="1763900" y="4998425"/>
            <a:ext cx="2768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S.K.L. </a:t>
            </a:r>
            <a:r>
              <a:rPr lang="en-US" sz="1000" dirty="0" err="1">
                <a:latin typeface="Calibri" pitchFamily="34" charset="0"/>
              </a:rPr>
              <a:t>Sjue</a:t>
            </a:r>
            <a:r>
              <a:rPr lang="en-US" sz="1000" dirty="0">
                <a:latin typeface="Calibri" pitchFamily="34" charset="0"/>
              </a:rPr>
              <a:t> et al., Phys. Rev. C 78(2008)064317</a:t>
            </a: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557790" y="6858000"/>
            <a:ext cx="812323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But: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Difficult measurement due to a small EC branch and difficult X-ray signatures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High background due to dominating beta decay and possible </a:t>
            </a:r>
            <a:r>
              <a:rPr lang="en-US" dirty="0" err="1">
                <a:latin typeface="Calibri" pitchFamily="34" charset="0"/>
              </a:rPr>
              <a:t>bremsstrahlung</a:t>
            </a:r>
            <a:endParaRPr lang="en-US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Isobaric contamination  </a:t>
            </a:r>
          </a:p>
        </p:txBody>
      </p:sp>
      <p:pic>
        <p:nvPicPr>
          <p:cNvPr id="3079" name="Picture 8" descr="100Thom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88" y="1323774"/>
            <a:ext cx="4370138" cy="349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4756338" y="1698138"/>
          <a:ext cx="3457575" cy="877887"/>
        </p:xfrm>
        <a:graphic>
          <a:graphicData uri="http://schemas.openxmlformats.org/presentationml/2006/ole">
            <p:oleObj spid="_x0000_s3074" name="Equation" r:id="rId4" imgW="2247840" imgH="571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0"/>
            <a:ext cx="8051800" cy="795338"/>
          </a:xfrm>
        </p:spPr>
        <p:txBody>
          <a:bodyPr/>
          <a:lstStyle/>
          <a:p>
            <a:pPr eaLnBrk="1" hangingPunct="1"/>
            <a:r>
              <a:rPr lang="en-US" sz="3600" smtClean="0"/>
              <a:t>EC-BR measurements</a:t>
            </a:r>
          </a:p>
        </p:txBody>
      </p:sp>
      <p:pic>
        <p:nvPicPr>
          <p:cNvPr id="36867" name="Picture 4" descr="tradiationalECBRmeasuremen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7400" y="1066800"/>
            <a:ext cx="2706688" cy="3505200"/>
          </a:xfrm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57200" y="1268413"/>
            <a:ext cx="8045450" cy="52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Calibri" pitchFamily="34" charset="0"/>
              </a:rPr>
              <a:t>Traditional method:  </a:t>
            </a:r>
            <a:r>
              <a:rPr lang="en-US" dirty="0">
                <a:latin typeface="Calibri" pitchFamily="34" charset="0"/>
              </a:rPr>
              <a:t>tape station &amp; observe X-rays after EC</a:t>
            </a:r>
          </a:p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Calibri" pitchFamily="34" charset="0"/>
              </a:rPr>
              <a:t>Drawbacks: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Contaminations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Intense β background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X-ray absorption in the backing material</a:t>
            </a:r>
          </a:p>
          <a:p>
            <a:pPr marL="342900" indent="-342900">
              <a:spcBef>
                <a:spcPct val="20000"/>
              </a:spcBef>
            </a:pPr>
            <a:endParaRPr lang="en-US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Calibri" pitchFamily="34" charset="0"/>
              </a:rPr>
              <a:t>Recent development: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Contamination free due to ion trap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Implantation into hole in </a:t>
            </a:r>
            <a:r>
              <a:rPr lang="en-US" dirty="0" err="1">
                <a:latin typeface="Calibri" pitchFamily="34" charset="0"/>
              </a:rPr>
              <a:t>scintillator</a:t>
            </a:r>
            <a:r>
              <a:rPr lang="en-US" dirty="0">
                <a:latin typeface="Calibri" pitchFamily="34" charset="0"/>
              </a:rPr>
              <a:t> (veto 90% of β events)</a:t>
            </a:r>
            <a:endParaRPr lang="en-US" b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b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Calibri" pitchFamily="34" charset="0"/>
              </a:rPr>
              <a:t>Novel approach proposed:</a:t>
            </a:r>
          </a:p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Calibri" pitchFamily="34" charset="0"/>
              </a:rPr>
              <a:t>EC-BR measurement of ions stored in a Penning trap at TITAN</a:t>
            </a:r>
          </a:p>
          <a:p>
            <a:pPr marL="342900" indent="-342900">
              <a:spcBef>
                <a:spcPct val="20000"/>
              </a:spcBef>
            </a:pPr>
            <a:endParaRPr lang="en-US" b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latin typeface="Calibri" pitchFamily="34" charset="0"/>
              </a:rPr>
              <a:t>remedy to all drawbacks in TITAN setup at TRIUMF</a:t>
            </a:r>
          </a:p>
          <a:p>
            <a:pPr marL="342900" indent="-342900">
              <a:spcBef>
                <a:spcPct val="20000"/>
              </a:spcBef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6869" name="TextBox 18"/>
          <p:cNvSpPr txBox="1">
            <a:spLocks noChangeArrowheads="1"/>
          </p:cNvSpPr>
          <p:nvPr/>
        </p:nvSpPr>
        <p:spPr bwMode="auto">
          <a:xfrm>
            <a:off x="685800" y="3581400"/>
            <a:ext cx="556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33CC"/>
                </a:solidFill>
                <a:latin typeface="Calibri" pitchFamily="34" charset="0"/>
              </a:rPr>
              <a:t>S. K. L. Sjue et al., Phys. Rev. C 78, 064317 (2008)</a:t>
            </a:r>
          </a:p>
        </p:txBody>
      </p:sp>
      <p:sp>
        <p:nvSpPr>
          <p:cNvPr id="36870" name="TextBox 18"/>
          <p:cNvSpPr txBox="1">
            <a:spLocks noChangeArrowheads="1"/>
          </p:cNvSpPr>
          <p:nvPr/>
        </p:nvSpPr>
        <p:spPr bwMode="auto">
          <a:xfrm>
            <a:off x="720725" y="5581650"/>
            <a:ext cx="556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33CC"/>
                </a:solidFill>
                <a:latin typeface="Calibri" pitchFamily="34" charset="0"/>
              </a:rPr>
              <a:t>J. </a:t>
            </a:r>
            <a:r>
              <a:rPr lang="en-US" sz="1600" b="1" dirty="0" err="1">
                <a:solidFill>
                  <a:srgbClr val="0033CC"/>
                </a:solidFill>
                <a:latin typeface="Calibri" pitchFamily="34" charset="0"/>
              </a:rPr>
              <a:t>Dilling</a:t>
            </a:r>
            <a:r>
              <a:rPr lang="en-US" sz="1600" b="1" dirty="0">
                <a:solidFill>
                  <a:srgbClr val="0033CC"/>
                </a:solidFill>
                <a:latin typeface="Calibri" pitchFamily="34" charset="0"/>
              </a:rPr>
              <a:t> et al., Can. J. Phys. 85, 57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6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1525"/>
          </a:xfrm>
        </p:spPr>
        <p:txBody>
          <a:bodyPr/>
          <a:lstStyle/>
          <a:p>
            <a:pPr eaLnBrk="1" hangingPunct="1"/>
            <a:r>
              <a:rPr lang="en-US" sz="3600" b="0" smtClean="0">
                <a:solidFill>
                  <a:schemeClr val="tx1"/>
                </a:solidFill>
              </a:rPr>
              <a:t>ISAC</a:t>
            </a:r>
          </a:p>
        </p:txBody>
      </p:sp>
      <p:pic>
        <p:nvPicPr>
          <p:cNvPr id="23555" name="Picture 4" descr="is-24jan20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885825"/>
            <a:ext cx="4757737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543425" y="6472238"/>
            <a:ext cx="4576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latin typeface="Times" pitchFamily="18" charset="0"/>
              </a:rPr>
              <a:t>Yields: </a:t>
            </a:r>
            <a:r>
              <a:rPr lang="en-GB" baseline="30000">
                <a:latin typeface="Times" pitchFamily="18" charset="0"/>
              </a:rPr>
              <a:t>11</a:t>
            </a:r>
            <a:r>
              <a:rPr lang="en-GB">
                <a:latin typeface="Times" pitchFamily="18" charset="0"/>
              </a:rPr>
              <a:t>Li 5</a:t>
            </a:r>
            <a:r>
              <a:rPr lang="en-GB"/>
              <a:t>x</a:t>
            </a:r>
            <a:r>
              <a:rPr lang="en-GB">
                <a:latin typeface="Times" pitchFamily="18" charset="0"/>
              </a:rPr>
              <a:t>10</a:t>
            </a:r>
            <a:r>
              <a:rPr lang="en-GB" baseline="30000">
                <a:latin typeface="Times" pitchFamily="18" charset="0"/>
              </a:rPr>
              <a:t>4</a:t>
            </a:r>
            <a:r>
              <a:rPr lang="en-GB">
                <a:latin typeface="Times" pitchFamily="18" charset="0"/>
              </a:rPr>
              <a:t>/s, </a:t>
            </a:r>
            <a:r>
              <a:rPr lang="en-GB" baseline="30000">
                <a:latin typeface="Times" pitchFamily="18" charset="0"/>
              </a:rPr>
              <a:t>74</a:t>
            </a:r>
            <a:r>
              <a:rPr lang="en-GB">
                <a:latin typeface="Times" pitchFamily="18" charset="0"/>
              </a:rPr>
              <a:t>Rb 2</a:t>
            </a:r>
            <a:r>
              <a:rPr lang="en-GB"/>
              <a:t>x</a:t>
            </a:r>
            <a:r>
              <a:rPr lang="en-GB">
                <a:latin typeface="Times" pitchFamily="18" charset="0"/>
              </a:rPr>
              <a:t>10</a:t>
            </a:r>
            <a:r>
              <a:rPr lang="en-GB" baseline="30000">
                <a:latin typeface="Times" pitchFamily="18" charset="0"/>
              </a:rPr>
              <a:t>4</a:t>
            </a:r>
            <a:r>
              <a:rPr lang="en-GB">
                <a:latin typeface="Times" pitchFamily="18" charset="0"/>
              </a:rPr>
              <a:t>/s, </a:t>
            </a:r>
            <a:r>
              <a:rPr lang="en-GB" baseline="30000">
                <a:latin typeface="Times" pitchFamily="18" charset="0"/>
              </a:rPr>
              <a:t>62</a:t>
            </a:r>
            <a:r>
              <a:rPr lang="en-GB">
                <a:latin typeface="Times" pitchFamily="18" charset="0"/>
              </a:rPr>
              <a:t>Ga 2</a:t>
            </a:r>
            <a:r>
              <a:rPr lang="en-GB"/>
              <a:t>x</a:t>
            </a:r>
            <a:r>
              <a:rPr lang="en-GB">
                <a:latin typeface="Times" pitchFamily="18" charset="0"/>
              </a:rPr>
              <a:t>10</a:t>
            </a:r>
            <a:r>
              <a:rPr lang="en-GB" baseline="30000">
                <a:latin typeface="Times" pitchFamily="18" charset="0"/>
              </a:rPr>
              <a:t>3</a:t>
            </a:r>
            <a:r>
              <a:rPr lang="en-GB">
                <a:latin typeface="Times" pitchFamily="18" charset="0"/>
              </a:rPr>
              <a:t>/s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052638" y="2409825"/>
            <a:ext cx="795337" cy="742950"/>
          </a:xfrm>
          <a:prstGeom prst="ellipse">
            <a:avLst/>
          </a:prstGeom>
          <a:noFill/>
          <a:ln w="50800" algn="ctr">
            <a:solidFill>
              <a:srgbClr val="0033CC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2088" y="3886200"/>
            <a:ext cx="81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33CC"/>
                </a:solidFill>
                <a:latin typeface="Calibri" pitchFamily="34" charset="0"/>
              </a:rPr>
              <a:t>TITAN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915988" y="3098800"/>
            <a:ext cx="1244600" cy="889000"/>
          </a:xfrm>
          <a:prstGeom prst="straightConnector1">
            <a:avLst/>
          </a:prstGeom>
          <a:noFill/>
          <a:ln w="38100" algn="ctr">
            <a:solidFill>
              <a:srgbClr val="0033CC"/>
            </a:solidFill>
            <a:round/>
            <a:headEnd/>
            <a:tailEnd type="arrow" w="med" len="med"/>
          </a:ln>
        </p:spPr>
      </p:cxnSp>
      <p:pic>
        <p:nvPicPr>
          <p:cNvPr id="23560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788" y="1349375"/>
            <a:ext cx="4367212" cy="392271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grpSp>
        <p:nvGrpSpPr>
          <p:cNvPr id="23561" name="Group 31"/>
          <p:cNvGrpSpPr>
            <a:grpSpLocks/>
          </p:cNvGrpSpPr>
          <p:nvPr/>
        </p:nvGrpSpPr>
        <p:grpSpPr bwMode="auto">
          <a:xfrm>
            <a:off x="3124200" y="3509963"/>
            <a:ext cx="1635125" cy="933450"/>
            <a:chOff x="-494" y="72"/>
            <a:chExt cx="1718" cy="879"/>
          </a:xfrm>
        </p:grpSpPr>
        <p:sp>
          <p:nvSpPr>
            <p:cNvPr id="23563" name="Line 32"/>
            <p:cNvSpPr>
              <a:spLocks noChangeShapeType="1"/>
            </p:cNvSpPr>
            <p:nvPr/>
          </p:nvSpPr>
          <p:spPr bwMode="auto">
            <a:xfrm>
              <a:off x="0" y="72"/>
              <a:ext cx="1224" cy="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64" name="Rectangle 33"/>
            <p:cNvSpPr>
              <a:spLocks/>
            </p:cNvSpPr>
            <p:nvPr/>
          </p:nvSpPr>
          <p:spPr bwMode="auto">
            <a:xfrm>
              <a:off x="-494" y="671"/>
              <a:ext cx="748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57150"/>
              <a:r>
                <a:rPr lang="en-US" sz="2400">
                  <a:cs typeface="Arial" charset="0"/>
                  <a:sym typeface="Arial" charset="0"/>
                </a:rPr>
                <a:t>protons</a:t>
              </a:r>
            </a:p>
          </p:txBody>
        </p:sp>
      </p:grp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0" y="4951413"/>
            <a:ext cx="6459538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+mn-lt"/>
              </a:rPr>
              <a:t>DC protons with 100 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dirty="0" err="1">
                <a:latin typeface="+mn-lt"/>
              </a:rPr>
              <a:t>A</a:t>
            </a:r>
            <a:r>
              <a:rPr lang="en-US" dirty="0">
                <a:latin typeface="+mn-lt"/>
              </a:rPr>
              <a:t> @ 500 </a:t>
            </a:r>
            <a:r>
              <a:rPr lang="en-US" dirty="0" err="1">
                <a:latin typeface="+mn-lt"/>
              </a:rPr>
              <a:t>MeV</a:t>
            </a:r>
            <a:r>
              <a:rPr lang="en-US" dirty="0">
                <a:latin typeface="+mn-lt"/>
              </a:rPr>
              <a:t>  from cyclotron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+mn-lt"/>
                <a:cs typeface="Arial" charset="0"/>
                <a:sym typeface="Arial" charset="0"/>
              </a:rPr>
              <a:t>Protons hit thick target, unstable nuclei produced, diffuse, get ionized, extracted – ISOL type target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+mn-lt"/>
                <a:cs typeface="Arial" charset="0"/>
                <a:sym typeface="Arial" charset="0"/>
              </a:rPr>
              <a:t>Contamination removed using mass separator </a:t>
            </a:r>
            <a:r>
              <a:rPr lang="en-US" dirty="0" smtClean="0">
                <a:latin typeface="+mn-lt"/>
                <a:cs typeface="Arial" charset="0"/>
                <a:sym typeface="Arial" charset="0"/>
              </a:rPr>
              <a:t> </a:t>
            </a:r>
            <a:r>
              <a:rPr lang="en-US" dirty="0" smtClean="0">
                <a:latin typeface="+mn-lt"/>
                <a:cs typeface="Arial" charset="0"/>
                <a:sym typeface="Arial" charset="0"/>
              </a:rPr>
              <a:t>                   </a:t>
            </a:r>
            <a:r>
              <a:rPr lang="en-US" dirty="0" smtClean="0">
                <a:latin typeface="+mn-lt"/>
                <a:cs typeface="Arial" charset="0"/>
                <a:sym typeface="Arial" charset="0"/>
              </a:rPr>
              <a:t>(</a:t>
            </a:r>
            <a:r>
              <a:rPr lang="en-US" dirty="0">
                <a:latin typeface="+mn-lt"/>
                <a:cs typeface="Arial" charset="0"/>
                <a:sym typeface="Arial" charset="0"/>
              </a:rPr>
              <a:t>resolution: m/</a:t>
            </a:r>
            <a:r>
              <a:rPr lang="en-US" dirty="0" err="1">
                <a:latin typeface="+mn-lt"/>
                <a:cs typeface="Arial" charset="0"/>
                <a:sym typeface="Arial" charset="0"/>
              </a:rPr>
              <a:t>Δm</a:t>
            </a:r>
            <a:r>
              <a:rPr lang="en-US" dirty="0">
                <a:latin typeface="+mn-lt"/>
                <a:cs typeface="Arial" charset="0"/>
                <a:sym typeface="Arial" charset="0"/>
              </a:rPr>
              <a:t> = 3000)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5338"/>
          </a:xfrm>
        </p:spPr>
        <p:txBody>
          <a:bodyPr/>
          <a:lstStyle/>
          <a:p>
            <a:pPr eaLnBrk="1" hangingPunct="1"/>
            <a:r>
              <a:rPr lang="en-US" sz="3600" smtClean="0"/>
              <a:t>What is TITAN ?</a:t>
            </a:r>
          </a:p>
        </p:txBody>
      </p:sp>
      <p:pic>
        <p:nvPicPr>
          <p:cNvPr id="24579" name="Picture 3" descr="Beamline-schemat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2081213"/>
            <a:ext cx="4648200" cy="4419600"/>
          </a:xfrm>
        </p:spPr>
      </p:pic>
      <p:sp>
        <p:nvSpPr>
          <p:cNvPr id="24580" name="Text Box 5"/>
          <p:cNvSpPr txBox="1">
            <a:spLocks noChangeAspect="1" noChangeArrowheads="1"/>
          </p:cNvSpPr>
          <p:nvPr/>
        </p:nvSpPr>
        <p:spPr bwMode="auto">
          <a:xfrm>
            <a:off x="3398838" y="6245225"/>
            <a:ext cx="49196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4699"/>
                </a:solidFill>
                <a:latin typeface="Calibri" pitchFamily="34" charset="0"/>
              </a:rPr>
              <a:t>Radioactive isotopes from an </a:t>
            </a:r>
            <a:r>
              <a:rPr lang="en-US" sz="1400" b="1">
                <a:solidFill>
                  <a:srgbClr val="004699"/>
                </a:solidFill>
                <a:latin typeface="Calibri" pitchFamily="34" charset="0"/>
              </a:rPr>
              <a:t>ISOL </a:t>
            </a:r>
            <a:r>
              <a:rPr lang="en-US" sz="1400">
                <a:solidFill>
                  <a:srgbClr val="004699"/>
                </a:solidFill>
                <a:latin typeface="Calibri" pitchFamily="34" charset="0"/>
              </a:rPr>
              <a:t>facility (TRIUMF ISAC).</a:t>
            </a:r>
            <a:r>
              <a:rPr lang="en-US" sz="1400" b="1">
                <a:solidFill>
                  <a:srgbClr val="004699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4581" name="Line 7"/>
          <p:cNvSpPr>
            <a:spLocks noChangeAspect="1" noChangeShapeType="1"/>
          </p:cNvSpPr>
          <p:nvPr/>
        </p:nvSpPr>
        <p:spPr bwMode="auto">
          <a:xfrm flipV="1">
            <a:off x="1509713" y="3313113"/>
            <a:ext cx="0" cy="1309687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9"/>
          <p:cNvSpPr txBox="1">
            <a:spLocks noChangeAspect="1" noChangeArrowheads="1"/>
          </p:cNvSpPr>
          <p:nvPr/>
        </p:nvSpPr>
        <p:spPr bwMode="auto">
          <a:xfrm>
            <a:off x="1449388" y="6096000"/>
            <a:ext cx="379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A</a:t>
            </a:r>
            <a:r>
              <a:rPr lang="en-US" sz="1400" b="1" baseline="30000">
                <a:latin typeface="Calibri" pitchFamily="34" charset="0"/>
              </a:rPr>
              <a:t>+</a:t>
            </a:r>
          </a:p>
        </p:txBody>
      </p:sp>
      <p:sp>
        <p:nvSpPr>
          <p:cNvPr id="24583" name="Text Box 10"/>
          <p:cNvSpPr txBox="1">
            <a:spLocks noChangeAspect="1" noChangeArrowheads="1"/>
          </p:cNvSpPr>
          <p:nvPr/>
        </p:nvSpPr>
        <p:spPr bwMode="auto">
          <a:xfrm>
            <a:off x="3733800" y="4038600"/>
            <a:ext cx="379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A</a:t>
            </a:r>
            <a:r>
              <a:rPr lang="en-US" sz="1400" b="1" baseline="30000">
                <a:latin typeface="Calibri" pitchFamily="34" charset="0"/>
              </a:rPr>
              <a:t>+</a:t>
            </a:r>
          </a:p>
        </p:txBody>
      </p:sp>
      <p:sp>
        <p:nvSpPr>
          <p:cNvPr id="24584" name="Text Box 11"/>
          <p:cNvSpPr txBox="1">
            <a:spLocks noChangeAspect="1" noChangeArrowheads="1"/>
          </p:cNvSpPr>
          <p:nvPr/>
        </p:nvSpPr>
        <p:spPr bwMode="auto">
          <a:xfrm>
            <a:off x="4732338" y="3048000"/>
            <a:ext cx="449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A</a:t>
            </a:r>
            <a:r>
              <a:rPr lang="en-US" sz="1400" b="1" baseline="30000">
                <a:latin typeface="Calibri" pitchFamily="34" charset="0"/>
              </a:rPr>
              <a:t>q+</a:t>
            </a:r>
          </a:p>
        </p:txBody>
      </p:sp>
      <p:sp>
        <p:nvSpPr>
          <p:cNvPr id="24585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4957763" y="5378450"/>
            <a:ext cx="4186237" cy="547688"/>
          </a:xfrm>
        </p:spPr>
        <p:txBody>
          <a:bodyPr/>
          <a:lstStyle/>
          <a:p>
            <a:pPr marL="342900" lvl="1" indent="-114300" eaLnBrk="1" hangingPunct="1">
              <a:lnSpc>
                <a:spcPct val="110000"/>
              </a:lnSpc>
              <a:spcBef>
                <a:spcPts val="800"/>
              </a:spcBef>
            </a:pPr>
            <a:r>
              <a:rPr lang="en-US" sz="1200" smtClean="0"/>
              <a:t>TITAN composed of</a:t>
            </a:r>
            <a:r>
              <a:rPr lang="en-US" sz="1200" b="1" smtClean="0"/>
              <a:t> 3 ion traps </a:t>
            </a:r>
            <a:r>
              <a:rPr lang="en-US" sz="1200" i="1" smtClean="0"/>
              <a:t>(presently)</a:t>
            </a:r>
          </a:p>
          <a:p>
            <a:pPr marL="342900" lvl="1" indent="-114300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1200" b="1" smtClean="0"/>
              <a:t>E</a:t>
            </a:r>
            <a:r>
              <a:rPr lang="en-US" sz="1200" smtClean="0"/>
              <a:t>lectron </a:t>
            </a:r>
            <a:r>
              <a:rPr lang="en-US" sz="1200" b="1" smtClean="0"/>
              <a:t>B</a:t>
            </a:r>
            <a:r>
              <a:rPr lang="en-US" sz="1200" smtClean="0"/>
              <a:t>eam </a:t>
            </a:r>
            <a:r>
              <a:rPr lang="en-US" sz="1200" b="1" smtClean="0"/>
              <a:t>I</a:t>
            </a:r>
            <a:r>
              <a:rPr lang="en-US" sz="1200" smtClean="0"/>
              <a:t>on </a:t>
            </a:r>
            <a:r>
              <a:rPr lang="en-US" sz="1200" b="1" smtClean="0"/>
              <a:t>T</a:t>
            </a:r>
            <a:r>
              <a:rPr lang="en-US" sz="1200" smtClean="0"/>
              <a:t>rap (</a:t>
            </a:r>
            <a:r>
              <a:rPr lang="en-US" sz="1200" b="1" smtClean="0"/>
              <a:t>EBIT</a:t>
            </a:r>
            <a:r>
              <a:rPr lang="en-US" sz="1200" smtClean="0"/>
              <a:t>): Produces </a:t>
            </a:r>
            <a:r>
              <a:rPr lang="en-US" sz="1200" b="1" smtClean="0"/>
              <a:t>Highly Charged Ions </a:t>
            </a:r>
            <a:r>
              <a:rPr lang="en-US" sz="1200" smtClean="0"/>
              <a:t>and is used for in-trap</a:t>
            </a:r>
            <a:r>
              <a:rPr lang="en-US" sz="1200" b="1" smtClean="0"/>
              <a:t> decay spectroscopy </a:t>
            </a:r>
          </a:p>
        </p:txBody>
      </p:sp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304800" y="3192463"/>
            <a:ext cx="1752600" cy="64611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34" charset="0"/>
              </a:rPr>
              <a:t>Under construction: Installation planned</a:t>
            </a:r>
          </a:p>
          <a:p>
            <a:pPr algn="ctr"/>
            <a:r>
              <a:rPr lang="en-US" sz="1200">
                <a:latin typeface="Calibri" pitchFamily="34" charset="0"/>
              </a:rPr>
              <a:t> for Dec. 2010 </a:t>
            </a:r>
          </a:p>
        </p:txBody>
      </p:sp>
      <p:sp>
        <p:nvSpPr>
          <p:cNvPr id="24587" name="Line 15"/>
          <p:cNvSpPr>
            <a:spLocks noChangeShapeType="1"/>
          </p:cNvSpPr>
          <p:nvPr/>
        </p:nvSpPr>
        <p:spPr bwMode="auto">
          <a:xfrm flipV="1">
            <a:off x="1957388" y="5029200"/>
            <a:ext cx="685800" cy="76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8" name="Line 16"/>
          <p:cNvSpPr>
            <a:spLocks noChangeShapeType="1"/>
          </p:cNvSpPr>
          <p:nvPr/>
        </p:nvSpPr>
        <p:spPr bwMode="auto">
          <a:xfrm flipH="1">
            <a:off x="4800600" y="2133600"/>
            <a:ext cx="1193800" cy="304800"/>
          </a:xfrm>
          <a:prstGeom prst="line">
            <a:avLst/>
          </a:prstGeom>
          <a:noFill/>
          <a:ln w="76200">
            <a:solidFill>
              <a:srgbClr val="0046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9" name="Line 17"/>
          <p:cNvSpPr>
            <a:spLocks noChangeShapeType="1"/>
          </p:cNvSpPr>
          <p:nvPr/>
        </p:nvSpPr>
        <p:spPr bwMode="auto">
          <a:xfrm>
            <a:off x="1685925" y="2708275"/>
            <a:ext cx="671513" cy="339725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Line 18"/>
          <p:cNvSpPr>
            <a:spLocks noChangeShapeType="1"/>
          </p:cNvSpPr>
          <p:nvPr/>
        </p:nvSpPr>
        <p:spPr bwMode="auto">
          <a:xfrm flipH="1" flipV="1">
            <a:off x="5867400" y="4343400"/>
            <a:ext cx="533400" cy="304800"/>
          </a:xfrm>
          <a:prstGeom prst="line">
            <a:avLst/>
          </a:prstGeom>
          <a:noFill/>
          <a:ln w="76200">
            <a:solidFill>
              <a:srgbClr val="FFCC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1" name="Line 19"/>
          <p:cNvSpPr>
            <a:spLocks noChangeShapeType="1"/>
          </p:cNvSpPr>
          <p:nvPr/>
        </p:nvSpPr>
        <p:spPr bwMode="auto">
          <a:xfrm flipV="1">
            <a:off x="1752600" y="6137275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592" name="Line 20"/>
          <p:cNvSpPr>
            <a:spLocks noChangeShapeType="1"/>
          </p:cNvSpPr>
          <p:nvPr/>
        </p:nvSpPr>
        <p:spPr bwMode="auto">
          <a:xfrm flipV="1">
            <a:off x="3048000" y="39624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593" name="Line 21"/>
          <p:cNvSpPr>
            <a:spLocks noChangeShapeType="1"/>
          </p:cNvSpPr>
          <p:nvPr/>
        </p:nvSpPr>
        <p:spPr bwMode="auto">
          <a:xfrm flipV="1">
            <a:off x="3048000" y="5140325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594" name="Line 22"/>
          <p:cNvSpPr>
            <a:spLocks noChangeShapeType="1"/>
          </p:cNvSpPr>
          <p:nvPr/>
        </p:nvSpPr>
        <p:spPr bwMode="auto">
          <a:xfrm>
            <a:off x="3886200" y="39624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595" name="Freeform 23"/>
          <p:cNvSpPr>
            <a:spLocks/>
          </p:cNvSpPr>
          <p:nvPr/>
        </p:nvSpPr>
        <p:spPr bwMode="auto">
          <a:xfrm>
            <a:off x="4419600" y="3505200"/>
            <a:ext cx="762000" cy="138113"/>
          </a:xfrm>
          <a:custGeom>
            <a:avLst/>
            <a:gdLst>
              <a:gd name="T0" fmla="*/ 0 w 334"/>
              <a:gd name="T1" fmla="*/ 0 h 87"/>
              <a:gd name="T2" fmla="*/ 2147483647 w 334"/>
              <a:gd name="T3" fmla="*/ 2147483647 h 87"/>
              <a:gd name="T4" fmla="*/ 0 60000 65536"/>
              <a:gd name="T5" fmla="*/ 0 60000 65536"/>
              <a:gd name="T6" fmla="*/ 0 w 334"/>
              <a:gd name="T7" fmla="*/ 0 h 87"/>
              <a:gd name="T8" fmla="*/ 334 w 334"/>
              <a:gd name="T9" fmla="*/ 87 h 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4" h="87">
                <a:moveTo>
                  <a:pt x="0" y="0"/>
                </a:moveTo>
                <a:lnTo>
                  <a:pt x="334" y="87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596" name="Freeform 24"/>
          <p:cNvSpPr>
            <a:spLocks/>
          </p:cNvSpPr>
          <p:nvPr/>
        </p:nvSpPr>
        <p:spPr bwMode="auto">
          <a:xfrm>
            <a:off x="4114800" y="3124200"/>
            <a:ext cx="374650" cy="284163"/>
          </a:xfrm>
          <a:custGeom>
            <a:avLst/>
            <a:gdLst>
              <a:gd name="T0" fmla="*/ 2147483647 w 193"/>
              <a:gd name="T1" fmla="*/ 0 h 193"/>
              <a:gd name="T2" fmla="*/ 0 w 193"/>
              <a:gd name="T3" fmla="*/ 2147483647 h 193"/>
              <a:gd name="T4" fmla="*/ 0 60000 65536"/>
              <a:gd name="T5" fmla="*/ 0 60000 65536"/>
              <a:gd name="T6" fmla="*/ 0 w 193"/>
              <a:gd name="T7" fmla="*/ 0 h 193"/>
              <a:gd name="T8" fmla="*/ 193 w 193"/>
              <a:gd name="T9" fmla="*/ 193 h 1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3" h="193">
                <a:moveTo>
                  <a:pt x="193" y="0"/>
                </a:moveTo>
                <a:lnTo>
                  <a:pt x="0" y="193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24597" name="Picture 27" descr="DSC06054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52788"/>
            <a:ext cx="2573338" cy="1928812"/>
          </a:xfrm>
          <a:prstGeom prst="rect">
            <a:avLst/>
          </a:prstGeom>
          <a:noFill/>
          <a:ln w="76200">
            <a:solidFill>
              <a:srgbClr val="FFCA68"/>
            </a:solidFill>
            <a:miter lim="800000"/>
            <a:headEnd/>
            <a:tailEnd/>
          </a:ln>
        </p:spPr>
      </p:pic>
      <p:pic>
        <p:nvPicPr>
          <p:cNvPr id="24598" name="Picture 4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50" y="1460500"/>
            <a:ext cx="1787525" cy="1255713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24599" name="Rectangle 42"/>
          <p:cNvSpPr>
            <a:spLocks noChangeArrowheads="1"/>
          </p:cNvSpPr>
          <p:nvPr/>
        </p:nvSpPr>
        <p:spPr bwMode="auto">
          <a:xfrm>
            <a:off x="76200" y="954088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indent="-114300">
              <a:spcBef>
                <a:spcPct val="20000"/>
              </a:spcBef>
            </a:pPr>
            <a:r>
              <a:rPr lang="en-US" b="1">
                <a:solidFill>
                  <a:srgbClr val="800000"/>
                </a:solidFill>
                <a:latin typeface="Calibri" pitchFamily="34" charset="0"/>
              </a:rPr>
              <a:t>T</a:t>
            </a:r>
            <a:r>
              <a:rPr lang="en-US">
                <a:solidFill>
                  <a:srgbClr val="800000"/>
                </a:solidFill>
                <a:latin typeface="Calibri" pitchFamily="34" charset="0"/>
              </a:rPr>
              <a:t>RIUMF’s </a:t>
            </a:r>
            <a:r>
              <a:rPr lang="en-US" b="1">
                <a:solidFill>
                  <a:srgbClr val="800000"/>
                </a:solidFill>
                <a:latin typeface="Calibri" pitchFamily="34" charset="0"/>
              </a:rPr>
              <a:t>I</a:t>
            </a:r>
            <a:r>
              <a:rPr lang="en-US">
                <a:solidFill>
                  <a:srgbClr val="800000"/>
                </a:solidFill>
                <a:latin typeface="Calibri" pitchFamily="34" charset="0"/>
              </a:rPr>
              <a:t>on </a:t>
            </a:r>
            <a:r>
              <a:rPr lang="en-US" b="1">
                <a:solidFill>
                  <a:srgbClr val="800000"/>
                </a:solidFill>
                <a:latin typeface="Calibri" pitchFamily="34" charset="0"/>
              </a:rPr>
              <a:t>T</a:t>
            </a:r>
            <a:r>
              <a:rPr lang="en-US">
                <a:solidFill>
                  <a:srgbClr val="800000"/>
                </a:solidFill>
                <a:latin typeface="Calibri" pitchFamily="34" charset="0"/>
              </a:rPr>
              <a:t>rap for </a:t>
            </a:r>
            <a:r>
              <a:rPr lang="en-US" b="1">
                <a:solidFill>
                  <a:srgbClr val="800000"/>
                </a:solidFill>
                <a:latin typeface="Calibri" pitchFamily="34" charset="0"/>
              </a:rPr>
              <a:t>A</a:t>
            </a:r>
            <a:r>
              <a:rPr lang="en-US">
                <a:solidFill>
                  <a:srgbClr val="800000"/>
                </a:solidFill>
                <a:latin typeface="Calibri" pitchFamily="34" charset="0"/>
              </a:rPr>
              <a:t>tomic &amp; </a:t>
            </a:r>
            <a:r>
              <a:rPr lang="en-US" b="1">
                <a:solidFill>
                  <a:srgbClr val="800000"/>
                </a:solidFill>
                <a:latin typeface="Calibri" pitchFamily="34" charset="0"/>
              </a:rPr>
              <a:t>N</a:t>
            </a:r>
            <a:r>
              <a:rPr lang="en-US">
                <a:solidFill>
                  <a:srgbClr val="800000"/>
                </a:solidFill>
                <a:latin typeface="Calibri" pitchFamily="34" charset="0"/>
              </a:rPr>
              <a:t>uclear Science</a:t>
            </a:r>
          </a:p>
        </p:txBody>
      </p:sp>
      <p:pic>
        <p:nvPicPr>
          <p:cNvPr id="24600" name="Picture 12" descr="RF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4275138"/>
            <a:ext cx="2058987" cy="1535112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4601" name="Text Box 43"/>
          <p:cNvSpPr txBox="1">
            <a:spLocks noChangeArrowheads="1"/>
          </p:cNvSpPr>
          <p:nvPr/>
        </p:nvSpPr>
        <p:spPr bwMode="auto">
          <a:xfrm>
            <a:off x="287338" y="6113463"/>
            <a:ext cx="1160462" cy="287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~20 - ~60 keV</a:t>
            </a:r>
          </a:p>
        </p:txBody>
      </p:sp>
      <p:sp>
        <p:nvSpPr>
          <p:cNvPr id="24602" name="Text Box 44"/>
          <p:cNvSpPr txBox="1">
            <a:spLocks noChangeArrowheads="1"/>
          </p:cNvSpPr>
          <p:nvPr/>
        </p:nvSpPr>
        <p:spPr bwMode="auto">
          <a:xfrm>
            <a:off x="5162550" y="3065463"/>
            <a:ext cx="831850" cy="287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~2 kV </a:t>
            </a:r>
            <a:r>
              <a:rPr lang="en-US" sz="1200" b="1">
                <a:latin typeface="Calibri" pitchFamily="34" charset="0"/>
                <a:cs typeface="Arial" charset="0"/>
              </a:rPr>
              <a:t>•</a:t>
            </a:r>
            <a:r>
              <a:rPr lang="en-US" sz="1200" b="1">
                <a:latin typeface="Calibri" pitchFamily="34" charset="0"/>
              </a:rPr>
              <a:t> </a:t>
            </a:r>
            <a:r>
              <a:rPr lang="en-US" sz="1200" b="1" i="1">
                <a:latin typeface="Calibri" pitchFamily="34" charset="0"/>
              </a:rPr>
              <a:t>q</a:t>
            </a:r>
          </a:p>
        </p:txBody>
      </p:sp>
      <p:sp>
        <p:nvSpPr>
          <p:cNvPr id="24603" name="Line 45"/>
          <p:cNvSpPr>
            <a:spLocks noChangeShapeType="1"/>
          </p:cNvSpPr>
          <p:nvPr/>
        </p:nvSpPr>
        <p:spPr bwMode="auto">
          <a:xfrm flipV="1">
            <a:off x="2438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604" name="Line 46"/>
          <p:cNvSpPr>
            <a:spLocks noChangeShapeType="1"/>
          </p:cNvSpPr>
          <p:nvPr/>
        </p:nvSpPr>
        <p:spPr bwMode="auto">
          <a:xfrm flipV="1">
            <a:off x="3276600" y="38862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605" name="Line 47"/>
          <p:cNvSpPr>
            <a:spLocks noChangeShapeType="1"/>
          </p:cNvSpPr>
          <p:nvPr/>
        </p:nvSpPr>
        <p:spPr bwMode="auto">
          <a:xfrm flipV="1">
            <a:off x="3048000" y="4419600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24606" name="Picture 4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8200" y="1143000"/>
            <a:ext cx="2006600" cy="1676400"/>
          </a:xfrm>
          <a:prstGeom prst="rect">
            <a:avLst/>
          </a:prstGeom>
          <a:noFill/>
          <a:ln w="76200">
            <a:solidFill>
              <a:srgbClr val="004699"/>
            </a:solidFill>
            <a:miter lim="800000"/>
            <a:headEnd/>
            <a:tailEnd/>
          </a:ln>
        </p:spPr>
      </p:pic>
      <p:sp>
        <p:nvSpPr>
          <p:cNvPr id="24607" name="Text Box 56"/>
          <p:cNvSpPr txBox="1">
            <a:spLocks noChangeArrowheads="1"/>
          </p:cNvSpPr>
          <p:nvPr/>
        </p:nvSpPr>
        <p:spPr bwMode="auto">
          <a:xfrm>
            <a:off x="3200400" y="4419600"/>
            <a:ext cx="747713" cy="27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~2 ke</a:t>
            </a:r>
            <a:r>
              <a:rPr lang="en-US" sz="1200" b="1" baseline="3000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en-US" sz="1200" b="1">
                <a:latin typeface="Calibri" pitchFamily="34" charset="0"/>
              </a:rPr>
              <a:t>V </a:t>
            </a:r>
            <a:endParaRPr lang="en-US" sz="1200" b="1" i="1">
              <a:latin typeface="Calibri" pitchFamily="34" charset="0"/>
            </a:endParaRPr>
          </a:p>
        </p:txBody>
      </p:sp>
      <p:sp>
        <p:nvSpPr>
          <p:cNvPr id="24608" name="Text Box 58"/>
          <p:cNvSpPr txBox="1">
            <a:spLocks noChangeArrowheads="1"/>
          </p:cNvSpPr>
          <p:nvPr/>
        </p:nvSpPr>
        <p:spPr bwMode="auto">
          <a:xfrm>
            <a:off x="3138488" y="5287963"/>
            <a:ext cx="150495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Decelerates beams</a:t>
            </a:r>
            <a:endParaRPr lang="en-US" sz="12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/>
          </p:cNvSpPr>
          <p:nvPr/>
        </p:nvSpPr>
        <p:spPr bwMode="auto">
          <a:xfrm>
            <a:off x="2763738" y="303520"/>
            <a:ext cx="215636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Gill Sans" charset="0"/>
                <a:cs typeface="Gill Sans" charset="0"/>
              </a:rPr>
              <a:t>Basic ion trap concepts</a:t>
            </a: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9241" y="2095129"/>
            <a:ext cx="1600646" cy="15995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8170" y="4035103"/>
            <a:ext cx="2062758" cy="1452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801" name="Rectangle 9"/>
          <p:cNvSpPr>
            <a:spLocks/>
          </p:cNvSpPr>
          <p:nvPr/>
        </p:nvSpPr>
        <p:spPr bwMode="auto">
          <a:xfrm>
            <a:off x="3830836" y="3840883"/>
            <a:ext cx="1697757" cy="31477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/>
            <a:r>
              <a:rPr lang="en-US" sz="1400" b="1" dirty="0">
                <a:solidFill>
                  <a:srgbClr val="0000FF"/>
                </a:solidFill>
                <a:ea typeface="Gill Sans" charset="0"/>
                <a:cs typeface="Gill Sans" charset="0"/>
              </a:rPr>
              <a:t>3D confinement</a:t>
            </a:r>
          </a:p>
        </p:txBody>
      </p:sp>
      <p:sp>
        <p:nvSpPr>
          <p:cNvPr id="33802" name="Rectangle 10"/>
          <p:cNvSpPr>
            <a:spLocks/>
          </p:cNvSpPr>
          <p:nvPr/>
        </p:nvSpPr>
        <p:spPr bwMode="auto">
          <a:xfrm>
            <a:off x="748061" y="1167758"/>
            <a:ext cx="4121647" cy="44983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 algn="ctr"/>
            <a:r>
              <a:rPr lang="en-US" b="1" dirty="0">
                <a:ea typeface="Gill Sans" charset="0"/>
                <a:cs typeface="Gill Sans" charset="0"/>
              </a:rPr>
              <a:t>Penning </a:t>
            </a:r>
            <a:r>
              <a:rPr lang="en-US" b="1" dirty="0" smtClean="0">
                <a:ea typeface="Gill Sans" charset="0"/>
                <a:cs typeface="Gill Sans" charset="0"/>
              </a:rPr>
              <a:t>trap</a:t>
            </a:r>
            <a:endParaRPr lang="en-US" b="1" dirty="0">
              <a:ea typeface="Gill Sans" charset="0"/>
              <a:cs typeface="Gill Sans" charset="0"/>
            </a:endParaRPr>
          </a:p>
          <a:p>
            <a:pPr marL="27905" algn="ctr"/>
            <a:r>
              <a:rPr lang="en-US" dirty="0">
                <a:ea typeface="Gill Sans" charset="0"/>
                <a:cs typeface="Gill Sans" charset="0"/>
              </a:rPr>
              <a:t>Static electric </a:t>
            </a:r>
            <a:r>
              <a:rPr lang="en-US" dirty="0" err="1">
                <a:ea typeface="Gill Sans" charset="0"/>
                <a:cs typeface="Gill Sans" charset="0"/>
              </a:rPr>
              <a:t>quadrupole</a:t>
            </a:r>
            <a:r>
              <a:rPr lang="en-US" dirty="0">
                <a:ea typeface="Gill Sans" charset="0"/>
                <a:cs typeface="Gill Sans" charset="0"/>
              </a:rPr>
              <a:t> </a:t>
            </a:r>
            <a:endParaRPr lang="en-US" dirty="0" smtClean="0">
              <a:ea typeface="Gill Sans" charset="0"/>
              <a:cs typeface="Gill Sans" charset="0"/>
            </a:endParaRPr>
          </a:p>
          <a:p>
            <a:pPr marL="27905" algn="ctr"/>
            <a:r>
              <a:rPr lang="en-US" dirty="0" smtClean="0">
                <a:ea typeface="Gill Sans" charset="0"/>
                <a:cs typeface="Gill Sans" charset="0"/>
              </a:rPr>
              <a:t>and magnetic </a:t>
            </a:r>
            <a:r>
              <a:rPr lang="en-US" dirty="0">
                <a:ea typeface="Gill Sans" charset="0"/>
                <a:cs typeface="Gill Sans" charset="0"/>
              </a:rPr>
              <a:t>field</a:t>
            </a:r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4" cstate="print"/>
          <a:srcRect l="6799" t="3775" r="12065" b="3090"/>
          <a:stretch>
            <a:fillRect/>
          </a:stretch>
        </p:blipFill>
        <p:spPr bwMode="auto">
          <a:xfrm>
            <a:off x="5610076" y="3727029"/>
            <a:ext cx="1982391" cy="17680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804" name="Rectangle 12"/>
          <p:cNvSpPr>
            <a:spLocks/>
          </p:cNvSpPr>
          <p:nvPr/>
        </p:nvSpPr>
        <p:spPr bwMode="auto">
          <a:xfrm>
            <a:off x="5066482" y="5486177"/>
            <a:ext cx="2974702" cy="63847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 algn="ctr"/>
            <a:r>
              <a:rPr lang="en-US" sz="1100" dirty="0" err="1">
                <a:ea typeface="Gill Sans" charset="0"/>
                <a:cs typeface="Gill Sans" charset="0"/>
              </a:rPr>
              <a:t>micromotion</a:t>
            </a:r>
            <a:r>
              <a:rPr lang="en-US" sz="1100" dirty="0">
                <a:ea typeface="Gill Sans" charset="0"/>
                <a:cs typeface="Gill Sans" charset="0"/>
              </a:rPr>
              <a:t> + </a:t>
            </a:r>
            <a:r>
              <a:rPr lang="en-US" sz="1100" dirty="0" err="1">
                <a:ea typeface="Gill Sans" charset="0"/>
                <a:cs typeface="Gill Sans" charset="0"/>
              </a:rPr>
              <a:t>macromotion</a:t>
            </a:r>
            <a:endParaRPr lang="en-US" sz="1100" dirty="0">
              <a:ea typeface="Gill Sans" charset="0"/>
              <a:cs typeface="Gill Sans" charset="0"/>
            </a:endParaRPr>
          </a:p>
          <a:p>
            <a:pPr marL="27905" algn="ctr"/>
            <a:endParaRPr lang="en-US" sz="1100" dirty="0">
              <a:ea typeface="Gill Sans" charset="0"/>
              <a:cs typeface="Gill Sans" charset="0"/>
            </a:endParaRPr>
          </a:p>
          <a:p>
            <a:pPr marL="27905" algn="ctr"/>
            <a:r>
              <a:rPr lang="en-US" sz="1400" b="1" dirty="0">
                <a:ea typeface="Gill Sans" charset="0"/>
                <a:cs typeface="Gill Sans" charset="0"/>
              </a:rPr>
              <a:t>Suited for manipulation </a:t>
            </a:r>
            <a:r>
              <a:rPr lang="en-US" sz="1400" b="1" dirty="0" smtClean="0">
                <a:ea typeface="Gill Sans" charset="0"/>
                <a:cs typeface="Gill Sans" charset="0"/>
              </a:rPr>
              <a:t>techniques</a:t>
            </a:r>
            <a:endParaRPr lang="en-US" sz="1400" b="1" dirty="0">
              <a:ea typeface="Gill Sans" charset="0"/>
              <a:cs typeface="Gill Sans" charset="0"/>
            </a:endParaRPr>
          </a:p>
        </p:txBody>
      </p:sp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2584" y="2471291"/>
            <a:ext cx="1607344" cy="11296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806" name="Rectangle 14"/>
          <p:cNvSpPr>
            <a:spLocks/>
          </p:cNvSpPr>
          <p:nvPr/>
        </p:nvSpPr>
        <p:spPr bwMode="auto">
          <a:xfrm>
            <a:off x="1371824" y="5486177"/>
            <a:ext cx="2779365" cy="63847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 algn="ctr"/>
            <a:r>
              <a:rPr lang="en-US" sz="1100" dirty="0">
                <a:ea typeface="Gill Sans" charset="0"/>
                <a:cs typeface="Gill Sans" charset="0"/>
              </a:rPr>
              <a:t>3 harmonic oscillations</a:t>
            </a:r>
          </a:p>
          <a:p>
            <a:pPr marL="27905" algn="ctr"/>
            <a:endParaRPr lang="en-US" sz="1100" dirty="0">
              <a:ea typeface="Gill Sans" charset="0"/>
              <a:cs typeface="Gill Sans" charset="0"/>
            </a:endParaRPr>
          </a:p>
          <a:p>
            <a:pPr marL="27905" algn="ctr"/>
            <a:r>
              <a:rPr lang="en-US" sz="1400" b="1" dirty="0">
                <a:ea typeface="Gill Sans" charset="0"/>
                <a:cs typeface="Gill Sans" charset="0"/>
              </a:rPr>
              <a:t>Suited for precision </a:t>
            </a:r>
            <a:r>
              <a:rPr lang="en-US" sz="1400" b="1" dirty="0" smtClean="0">
                <a:ea typeface="Gill Sans" charset="0"/>
                <a:cs typeface="Gill Sans" charset="0"/>
              </a:rPr>
              <a:t>experiments</a:t>
            </a:r>
            <a:endParaRPr lang="en-US" sz="1400" b="1" dirty="0">
              <a:ea typeface="Gill Sans" charset="0"/>
              <a:cs typeface="Gill Sans" charset="0"/>
            </a:endParaRPr>
          </a:p>
        </p:txBody>
      </p:sp>
      <p:sp>
        <p:nvSpPr>
          <p:cNvPr id="33807" name="Rectangle 15"/>
          <p:cNvSpPr>
            <a:spLocks/>
          </p:cNvSpPr>
          <p:nvPr/>
        </p:nvSpPr>
        <p:spPr bwMode="auto">
          <a:xfrm>
            <a:off x="4777688" y="1167758"/>
            <a:ext cx="3568858" cy="44983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 algn="ctr"/>
            <a:r>
              <a:rPr lang="en-US" b="1" dirty="0">
                <a:ea typeface="Gill Sans" charset="0"/>
                <a:cs typeface="Gill Sans" charset="0"/>
              </a:rPr>
              <a:t>Paul </a:t>
            </a:r>
            <a:r>
              <a:rPr lang="en-US" b="1" dirty="0" smtClean="0">
                <a:ea typeface="Gill Sans" charset="0"/>
                <a:cs typeface="Gill Sans" charset="0"/>
              </a:rPr>
              <a:t>trap</a:t>
            </a:r>
            <a:endParaRPr lang="en-US" b="1" dirty="0">
              <a:ea typeface="Gill Sans" charset="0"/>
              <a:cs typeface="Gill Sans" charset="0"/>
            </a:endParaRPr>
          </a:p>
          <a:p>
            <a:pPr marL="27905" algn="ctr"/>
            <a:r>
              <a:rPr lang="en-US" dirty="0">
                <a:ea typeface="Gill Sans" charset="0"/>
                <a:cs typeface="Gill Sans" charset="0"/>
              </a:rPr>
              <a:t>Oscillating electric </a:t>
            </a:r>
            <a:r>
              <a:rPr lang="en-US" dirty="0" err="1">
                <a:ea typeface="Gill Sans" charset="0"/>
                <a:cs typeface="Gill Sans" charset="0"/>
              </a:rPr>
              <a:t>quadrupole</a:t>
            </a:r>
            <a:r>
              <a:rPr lang="en-US" dirty="0">
                <a:ea typeface="Gill Sans" charset="0"/>
                <a:cs typeface="Gill Sans" charset="0"/>
              </a:rPr>
              <a:t> field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77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Basic Ion Trap Concepts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2730</Words>
  <Application>Microsoft Office PowerPoint</Application>
  <PresentationFormat>On-screen Show (4:3)</PresentationFormat>
  <Paragraphs>594</Paragraphs>
  <Slides>34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Equation</vt:lpstr>
      <vt:lpstr>Slide 1</vt:lpstr>
      <vt:lpstr>Neutrino experiments</vt:lpstr>
      <vt:lpstr>Double b decay and mn</vt:lpstr>
      <vt:lpstr>0nbb matrix element</vt:lpstr>
      <vt:lpstr>Slide 5</vt:lpstr>
      <vt:lpstr>EC-BR measurements</vt:lpstr>
      <vt:lpstr>ISAC</vt:lpstr>
      <vt:lpstr>What is TITAN ?</vt:lpstr>
      <vt:lpstr>Basic Ion Trap Concepts</vt:lpstr>
      <vt:lpstr>Linear Paul Trap</vt:lpstr>
      <vt:lpstr>Pulsed Drift Tube</vt:lpstr>
      <vt:lpstr>Slide 12</vt:lpstr>
      <vt:lpstr>Slide 13</vt:lpstr>
      <vt:lpstr>107In EC signature</vt:lpstr>
      <vt:lpstr># ions/shot &amp; half life of 126Cs</vt:lpstr>
      <vt:lpstr>Systematic studies with 124, 126Cs</vt:lpstr>
      <vt:lpstr>Observation of 124Cs EC X-rays</vt:lpstr>
      <vt:lpstr>g – b+ time correlation</vt:lpstr>
      <vt:lpstr>Data analysis</vt:lpstr>
      <vt:lpstr>Data analysis</vt:lpstr>
      <vt:lpstr>100Tc - ToDo</vt:lpstr>
      <vt:lpstr>For the future</vt:lpstr>
      <vt:lpstr>Summary</vt:lpstr>
      <vt:lpstr>People/Collaborations</vt:lpstr>
      <vt:lpstr>Backup slides</vt:lpstr>
      <vt:lpstr>The Trap</vt:lpstr>
      <vt:lpstr>Retractable Electron Gun</vt:lpstr>
      <vt:lpstr>Storage time</vt:lpstr>
      <vt:lpstr>Isotope Production</vt:lpstr>
      <vt:lpstr>133Cs Transmission</vt:lpstr>
      <vt:lpstr>For the future</vt:lpstr>
      <vt:lpstr>100Tc production rate</vt:lpstr>
      <vt:lpstr>ECBR Measurements</vt:lpstr>
      <vt:lpstr>Simulations</vt:lpstr>
    </vt:vector>
  </TitlesOfParts>
  <Company>TRIUMF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TITANs RFQ</dc:title>
  <dc:creator>Thomas Brunner</dc:creator>
  <cp:lastModifiedBy>Thomas Brunner</cp:lastModifiedBy>
  <cp:revision>384</cp:revision>
  <dcterms:created xsi:type="dcterms:W3CDTF">2010-03-16T18:50:17Z</dcterms:created>
  <dcterms:modified xsi:type="dcterms:W3CDTF">2010-04-27T11:52:45Z</dcterms:modified>
</cp:coreProperties>
</file>