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9" r:id="rId2"/>
    <p:sldId id="294" r:id="rId3"/>
    <p:sldId id="297" r:id="rId4"/>
    <p:sldId id="350" r:id="rId5"/>
    <p:sldId id="299" r:id="rId6"/>
    <p:sldId id="300" r:id="rId7"/>
    <p:sldId id="354" r:id="rId8"/>
    <p:sldId id="264" r:id="rId9"/>
    <p:sldId id="308" r:id="rId10"/>
    <p:sldId id="339" r:id="rId11"/>
    <p:sldId id="340" r:id="rId12"/>
    <p:sldId id="352" r:id="rId13"/>
    <p:sldId id="341" r:id="rId14"/>
    <p:sldId id="342" r:id="rId15"/>
    <p:sldId id="343" r:id="rId16"/>
    <p:sldId id="344" r:id="rId17"/>
    <p:sldId id="353" r:id="rId18"/>
    <p:sldId id="275" r:id="rId19"/>
    <p:sldId id="345" r:id="rId20"/>
    <p:sldId id="265" r:id="rId21"/>
    <p:sldId id="356" r:id="rId22"/>
    <p:sldId id="355" r:id="rId23"/>
    <p:sldId id="311" r:id="rId24"/>
    <p:sldId id="35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Brunner" initials="T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3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 snapToGrid="0">
      <p:cViewPr>
        <p:scale>
          <a:sx n="80" d="100"/>
          <a:sy n="8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Local%20Settings\Temp\Tc%20Produc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018049722075102"/>
          <c:y val="4.7703180212014133E-2"/>
          <c:w val="0.7693707231326069"/>
          <c:h val="0.82332155477031799"/>
        </c:manualLayout>
      </c:layout>
      <c:scatterChart>
        <c:scatterStyle val="lineMarker"/>
        <c:ser>
          <c:idx val="0"/>
          <c:order val="0"/>
          <c:tx>
            <c:v>LaC2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'Tc in target production'!$A$7:$A$32</c:f>
              <c:numCache>
                <c:formatCode>General</c:formatCode>
                <c:ptCount val="26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103</c:v>
                </c:pt>
                <c:pt idx="17">
                  <c:v>104</c:v>
                </c:pt>
                <c:pt idx="18">
                  <c:v>105</c:v>
                </c:pt>
                <c:pt idx="19">
                  <c:v>106</c:v>
                </c:pt>
                <c:pt idx="20">
                  <c:v>107</c:v>
                </c:pt>
                <c:pt idx="21">
                  <c:v>108</c:v>
                </c:pt>
                <c:pt idx="22">
                  <c:v>109</c:v>
                </c:pt>
                <c:pt idx="23">
                  <c:v>110</c:v>
                </c:pt>
                <c:pt idx="24">
                  <c:v>111</c:v>
                </c:pt>
                <c:pt idx="25">
                  <c:v>112</c:v>
                </c:pt>
              </c:numCache>
            </c:numRef>
          </c:xVal>
          <c:yVal>
            <c:numRef>
              <c:f>'Tc in target production'!$D$7:$D$32</c:f>
              <c:numCache>
                <c:formatCode>0.0E+00</c:formatCode>
                <c:ptCount val="26"/>
                <c:pt idx="0">
                  <c:v>2173.6188896840363</c:v>
                </c:pt>
                <c:pt idx="1">
                  <c:v>29464.611615716982</c:v>
                </c:pt>
                <c:pt idx="2">
                  <c:v>524083.66562381864</c:v>
                </c:pt>
                <c:pt idx="3">
                  <c:v>5578955.1501890291</c:v>
                </c:pt>
                <c:pt idx="4">
                  <c:v>59533006.256346151</c:v>
                </c:pt>
                <c:pt idx="5">
                  <c:v>332080663.7017284</c:v>
                </c:pt>
                <c:pt idx="6">
                  <c:v>1811349074.7367005</c:v>
                </c:pt>
                <c:pt idx="7">
                  <c:v>4564599668.3364735</c:v>
                </c:pt>
                <c:pt idx="8">
                  <c:v>11906601251.269258</c:v>
                </c:pt>
                <c:pt idx="9">
                  <c:v>12437930313.19202</c:v>
                </c:pt>
                <c:pt idx="10">
                  <c:v>9600150096.1045113</c:v>
                </c:pt>
                <c:pt idx="11">
                  <c:v>4190254192.8909006</c:v>
                </c:pt>
                <c:pt idx="12">
                  <c:v>2487586062.638402</c:v>
                </c:pt>
                <c:pt idx="13">
                  <c:v>995034425.05536079</c:v>
                </c:pt>
                <c:pt idx="14">
                  <c:v>521668533.52416968</c:v>
                </c:pt>
                <c:pt idx="15">
                  <c:v>189587869.82244164</c:v>
                </c:pt>
                <c:pt idx="16">
                  <c:v>91291993.366729572</c:v>
                </c:pt>
                <c:pt idx="17">
                  <c:v>30792934.270523909</c:v>
                </c:pt>
                <c:pt idx="18">
                  <c:v>14007766.177963803</c:v>
                </c:pt>
                <c:pt idx="19">
                  <c:v>4467994.384350528</c:v>
                </c:pt>
                <c:pt idx="20">
                  <c:v>1932105.6797191494</c:v>
                </c:pt>
                <c:pt idx="21">
                  <c:v>591707.36441398901</c:v>
                </c:pt>
                <c:pt idx="22">
                  <c:v>246343.47416419096</c:v>
                </c:pt>
                <c:pt idx="23">
                  <c:v>73178.502619362465</c:v>
                </c:pt>
                <c:pt idx="24">
                  <c:v>29585.368220699438</c:v>
                </c:pt>
                <c:pt idx="25">
                  <c:v>8537.4919722589821</c:v>
                </c:pt>
              </c:numCache>
            </c:numRef>
          </c:yVal>
        </c:ser>
        <c:ser>
          <c:idx val="1"/>
          <c:order val="1"/>
          <c:tx>
            <c:v>Ta</c:v>
          </c:tx>
          <c:spPr>
            <a:ln w="12700">
              <a:solidFill>
                <a:srgbClr val="000080"/>
              </a:solidFill>
              <a:prstDash val="sysDash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'Tc in target production'!$A$7:$A$32</c:f>
              <c:numCache>
                <c:formatCode>General</c:formatCode>
                <c:ptCount val="26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103</c:v>
                </c:pt>
                <c:pt idx="17">
                  <c:v>104</c:v>
                </c:pt>
                <c:pt idx="18">
                  <c:v>105</c:v>
                </c:pt>
                <c:pt idx="19">
                  <c:v>106</c:v>
                </c:pt>
                <c:pt idx="20">
                  <c:v>107</c:v>
                </c:pt>
                <c:pt idx="21">
                  <c:v>108</c:v>
                </c:pt>
                <c:pt idx="22">
                  <c:v>109</c:v>
                </c:pt>
                <c:pt idx="23">
                  <c:v>110</c:v>
                </c:pt>
                <c:pt idx="24">
                  <c:v>111</c:v>
                </c:pt>
                <c:pt idx="25">
                  <c:v>112</c:v>
                </c:pt>
              </c:numCache>
            </c:numRef>
          </c:xVal>
          <c:yVal>
            <c:numRef>
              <c:f>'Tc in target production'!$H$7:$H$32</c:f>
              <c:numCache>
                <c:formatCode>0.0E+00</c:formatCode>
                <c:ptCount val="26"/>
                <c:pt idx="0">
                  <c:v>3372.6</c:v>
                </c:pt>
                <c:pt idx="1">
                  <c:v>49741.999999999993</c:v>
                </c:pt>
                <c:pt idx="2">
                  <c:v>740740</c:v>
                </c:pt>
                <c:pt idx="3">
                  <c:v>5775000</c:v>
                </c:pt>
                <c:pt idx="4">
                  <c:v>44660000</c:v>
                </c:pt>
                <c:pt idx="5">
                  <c:v>178640000</c:v>
                </c:pt>
                <c:pt idx="6">
                  <c:v>651420000</c:v>
                </c:pt>
                <c:pt idx="7">
                  <c:v>1190420000</c:v>
                </c:pt>
                <c:pt idx="8">
                  <c:v>2109800000</c:v>
                </c:pt>
                <c:pt idx="9">
                  <c:v>5944400000</c:v>
                </c:pt>
                <c:pt idx="10">
                  <c:v>4804800000</c:v>
                </c:pt>
                <c:pt idx="11">
                  <c:v>2494800000</c:v>
                </c:pt>
                <c:pt idx="12">
                  <c:v>1724800000</c:v>
                </c:pt>
                <c:pt idx="13">
                  <c:v>816200000</c:v>
                </c:pt>
                <c:pt idx="14">
                  <c:v>506660000</c:v>
                </c:pt>
                <c:pt idx="15">
                  <c:v>217140000</c:v>
                </c:pt>
                <c:pt idx="16">
                  <c:v>123816000</c:v>
                </c:pt>
                <c:pt idx="17">
                  <c:v>49434000</c:v>
                </c:pt>
                <c:pt idx="18">
                  <c:v>26488000</c:v>
                </c:pt>
                <c:pt idx="19">
                  <c:v>10010000</c:v>
                </c:pt>
                <c:pt idx="20">
                  <c:v>4358200</c:v>
                </c:pt>
                <c:pt idx="21">
                  <c:v>1016400</c:v>
                </c:pt>
                <c:pt idx="22">
                  <c:v>315700</c:v>
                </c:pt>
                <c:pt idx="23">
                  <c:v>69608</c:v>
                </c:pt>
                <c:pt idx="24">
                  <c:v>20944</c:v>
                </c:pt>
                <c:pt idx="25">
                  <c:v>4466</c:v>
                </c:pt>
              </c:numCache>
            </c:numRef>
          </c:yVal>
        </c:ser>
        <c:axId val="60863616"/>
        <c:axId val="60865920"/>
      </c:scatterChart>
      <c:valAx>
        <c:axId val="60863616"/>
        <c:scaling>
          <c:orientation val="minMax"/>
          <c:max val="115"/>
          <c:min val="85"/>
        </c:scaling>
        <c:axPos val="b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Tc Mass</a:t>
                </a:r>
              </a:p>
            </c:rich>
          </c:tx>
          <c:layout>
            <c:manualLayout>
              <c:xMode val="edge"/>
              <c:yMode val="edge"/>
              <c:x val="0.50810900216251864"/>
              <c:y val="0.932862190812719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865920"/>
        <c:crossesAt val="1.0000000000000132E-20"/>
        <c:crossBetween val="midCat"/>
      </c:valAx>
      <c:valAx>
        <c:axId val="60865920"/>
        <c:scaling>
          <c:logBase val="10"/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In-target Production (/s)</a:t>
                </a:r>
              </a:p>
            </c:rich>
          </c:tx>
          <c:layout>
            <c:manualLayout>
              <c:xMode val="edge"/>
              <c:yMode val="edge"/>
              <c:x val="1.9819854694282685E-2"/>
              <c:y val="0.30742049469964849"/>
            </c:manualLayout>
          </c:layout>
          <c:spPr>
            <a:noFill/>
            <a:ln w="25400">
              <a:noFill/>
            </a:ln>
          </c:spPr>
        </c:title>
        <c:numFmt formatCode="0.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863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792920877183465"/>
          <c:y val="0.11130742049469966"/>
          <c:w val="0.14954981269322376"/>
          <c:h val="7.597173144876344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1-02T18:56:57.636" idx="1">
    <p:pos x="10" y="10"/>
    <p:text>hier die Sim Ion simulationen rein und auch was zum Spiegeleffekt sagen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FDBED-E1C6-4830-B4CA-586079FB852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7AB6-484F-483F-B213-791DEC40B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C548E3-5991-45FA-A781-47D75E3D143D}" type="datetimeFigureOut">
              <a:rPr lang="en-US"/>
              <a:pPr>
                <a:defRPr/>
              </a:pPr>
              <a:t>4/11/2010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996B2D-8183-49E9-B3E7-62F4691C0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7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E6443-4856-470B-8944-A66F25FAD4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71BE-9955-4E53-A3C3-CDE2AB1726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5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C8A382-5AEF-46A0-87D8-BFB1CFF1A1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423E8-FA98-429D-9AC2-073EA551DA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C437A8-E497-47DE-B85A-7E5C243B48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45547D-751A-4B9F-A53D-D72DAAB6B1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066DD-D2F5-455A-8F95-31F100CDDC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66CE7758-54DE-49B7-BD88-3E781C5810BA}" type="slidenum">
              <a:rPr lang="en-US" sz="1200">
                <a:latin typeface="Calibri" pitchFamily="34" charset="0"/>
                <a:cs typeface="Times New Roman" pitchFamily="18" charset="0"/>
              </a:rPr>
              <a:pPr algn="r" defTabSz="865188"/>
              <a:t>9</a:t>
            </a:fld>
            <a:endParaRPr lang="en-US" sz="12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9D244F-0A18-46ED-B5D6-0F816189AD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22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42E7D-05F2-4A06-BAB4-38B92F00D9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A379B478-1054-4D49-B5C1-574EB0760F87}" type="slidenum">
              <a:rPr lang="en-US" sz="1200">
                <a:latin typeface="Times New Roman" pitchFamily="18" charset="0"/>
              </a:rPr>
              <a:pPr algn="r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ISAC stands for Isotope Sepearot and Accelerator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Short-lived isotopes produced at ISAC are produced by a methode called In-flight separation where…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This method can yield isotopes far from the valley of stability of nuclear mass of less then about 120.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71BE-9955-4E53-A3C3-CDE2AB1726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" name="Rectangle 4"/>
          <p:cNvSpPr txBox="1">
            <a:spLocks noChangeArrowheads="1"/>
          </p:cNvSpPr>
          <p:nvPr userDrawn="1"/>
        </p:nvSpPr>
        <p:spPr bwMode="auto">
          <a:xfrm>
            <a:off x="457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Thomas Brunner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 userDrawn="1"/>
        </p:nvSpPr>
        <p:spPr bwMode="auto">
          <a:xfrm>
            <a:off x="6553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9B3A-A450-4D18-B38D-7E4AF5864C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5" name="Line 14"/>
          <p:cNvSpPr>
            <a:spLocks noChangeShapeType="1"/>
          </p:cNvSpPr>
          <p:nvPr userDrawn="1"/>
        </p:nvSpPr>
        <p:spPr bwMode="auto">
          <a:xfrm>
            <a:off x="462149" y="6527988"/>
            <a:ext cx="8229600" cy="0"/>
          </a:xfrm>
          <a:prstGeom prst="line">
            <a:avLst/>
          </a:prstGeom>
          <a:noFill/>
          <a:ln w="19050">
            <a:solidFill>
              <a:srgbClr val="256E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5"/>
          <p:cNvSpPr txBox="1">
            <a:spLocks noChangeArrowheads="1"/>
          </p:cNvSpPr>
          <p:nvPr userDrawn="1"/>
        </p:nvSpPr>
        <p:spPr bwMode="auto">
          <a:xfrm>
            <a:off x="2633849" y="6502588"/>
            <a:ext cx="3886200" cy="258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6EB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TCP2010 conference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8CCA-8F0B-4E77-8F34-E44FC1F449E4}" type="datetimeFigureOut">
              <a:rPr lang="en-US"/>
              <a:pPr>
                <a:defRPr/>
              </a:pPr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6C05-8BE4-41A6-AAB4-8A3C10DF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07D2-FAE5-49FB-BF83-CB7083AB56A2}" type="datetimeFigureOut">
              <a:rPr lang="en-US"/>
              <a:pPr>
                <a:defRPr/>
              </a:pPr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1587-B848-4818-A866-E8B54CB11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1123-2B81-4F88-BCAF-45986DB685BC}" type="datetime1">
              <a:rPr lang="en-US"/>
              <a:pPr>
                <a:defRPr/>
              </a:pPr>
              <a:t>4/11/2010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5FC6-A562-4E94-BB7E-F277CEFD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100">
                <a:latin typeface="Arial" pitchFamily="34" charset="0"/>
              </a:rPr>
              <a:t>Atomic Effects in Nuclear Excitation &amp; Decay Workshop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6000792" cy="115409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9. Jan 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74F6-FF6D-4E7B-920C-865D917F2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048375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3975"/>
            <a:ext cx="40386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2588" y="64087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74FA-8C09-43E8-9CDA-67C3F17087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Vancouver</a:t>
            </a:r>
          </a:p>
          <a:p>
            <a:pPr>
              <a:defRPr/>
            </a:pPr>
            <a:r>
              <a:rPr lang="en-US"/>
              <a:t>May 15th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D749-858A-4D4A-A1DE-DA388FE9E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457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Thomas Brunner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553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9B3A-A450-4D18-B38D-7E4AF5864C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457200" y="6527988"/>
            <a:ext cx="8229600" cy="0"/>
          </a:xfrm>
          <a:prstGeom prst="line">
            <a:avLst/>
          </a:prstGeom>
          <a:noFill/>
          <a:ln w="19050">
            <a:solidFill>
              <a:srgbClr val="256E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2667000" y="6502588"/>
            <a:ext cx="3886200" cy="258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6EB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TCP2010 conference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457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Thomas Brunner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553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9B3A-A450-4D18-B38D-7E4AF5864C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457200" y="6527988"/>
            <a:ext cx="8229600" cy="0"/>
          </a:xfrm>
          <a:prstGeom prst="line">
            <a:avLst/>
          </a:prstGeom>
          <a:noFill/>
          <a:ln w="19050">
            <a:solidFill>
              <a:srgbClr val="256E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2667000" y="6502588"/>
            <a:ext cx="3886200" cy="258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6EB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TCP2010 conference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457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Thomas Brunner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6553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9B3A-A450-4D18-B38D-7E4AF5864C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0" y="6527988"/>
            <a:ext cx="8229600" cy="0"/>
          </a:xfrm>
          <a:prstGeom prst="line">
            <a:avLst/>
          </a:prstGeom>
          <a:noFill/>
          <a:ln w="19050">
            <a:solidFill>
              <a:srgbClr val="256E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2667000" y="6502588"/>
            <a:ext cx="3886200" cy="258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6EB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TCP2010 conference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457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Thomas Brunner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553200" y="6527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56EB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9B3A-A450-4D18-B38D-7E4AF5864C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457200" y="6527988"/>
            <a:ext cx="8229600" cy="0"/>
          </a:xfrm>
          <a:prstGeom prst="line">
            <a:avLst/>
          </a:prstGeom>
          <a:noFill/>
          <a:ln w="19050">
            <a:solidFill>
              <a:srgbClr val="256E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auto">
          <a:xfrm>
            <a:off x="2667000" y="6502588"/>
            <a:ext cx="3886200" cy="258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6EB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6E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TCP2010 conference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6EB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8A0F-BAC1-46CB-AA7C-7DEACB50C2DA}" type="datetimeFigureOut">
              <a:rPr lang="en-US"/>
              <a:pPr>
                <a:defRPr/>
              </a:pPr>
              <a:t>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09F4-3953-4447-B3B5-168286FD6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DE32-77AD-4BC4-8845-4D1F70DC2F0F}" type="datetimeFigureOut">
              <a:rPr lang="en-US"/>
              <a:pPr>
                <a:defRPr/>
              </a:pPr>
              <a:t>4/11/2010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D58A-9D07-4A53-A9C8-EF7B56AF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6881-AD87-4F23-9F9C-40102BCDC85D}" type="datetimeFigureOut">
              <a:rPr lang="en-US"/>
              <a:pPr>
                <a:defRPr/>
              </a:pPr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CDAD-78AE-474A-A730-8A7CB67E1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05B0-E2BA-4C6C-8CEF-7EE3CDEC33B3}" type="datetimeFigureOut">
              <a:rPr lang="en-US"/>
              <a:pPr>
                <a:defRPr/>
              </a:pPr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D2BC-8287-4A0B-A5F4-B0FE00BC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SMI-10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Thomas Brunner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9958" y="185362"/>
            <a:ext cx="954014" cy="5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0050" y="135765"/>
            <a:ext cx="19780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457200" y="792210"/>
            <a:ext cx="8229600" cy="0"/>
          </a:xfrm>
          <a:prstGeom prst="line">
            <a:avLst/>
          </a:prstGeom>
          <a:noFill/>
          <a:ln w="19050">
            <a:solidFill>
              <a:srgbClr val="256E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5.jpeg"/><Relationship Id="rId10" Type="http://schemas.openxmlformats.org/officeDocument/2006/relationships/comments" Target="../comments/comment1.xml"/><Relationship Id="rId4" Type="http://schemas.openxmlformats.org/officeDocument/2006/relationships/image" Target="../media/image74.jpe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6186050"/>
            <a:ext cx="883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256EB1"/>
                </a:solidFill>
                <a:latin typeface="Arial Black" charset="0"/>
                <a:cs typeface="Arial" charset="0"/>
              </a:rPr>
              <a:t>LABORATOIRE NATIONAL CANADIEN</a:t>
            </a:r>
            <a:r>
              <a:rPr lang="en-US" sz="1000">
                <a:solidFill>
                  <a:srgbClr val="256EB1"/>
                </a:solidFill>
                <a:latin typeface="Arial Black" charset="0"/>
              </a:rPr>
              <a:t> POUR LA RECHERCHE EN PHYSIQUE NUCL</a:t>
            </a:r>
            <a:r>
              <a:rPr lang="en-US" sz="1000">
                <a:solidFill>
                  <a:srgbClr val="256EB1"/>
                </a:solidFill>
                <a:latin typeface="Arial Black" charset="0"/>
                <a:cs typeface="Arial" charset="0"/>
              </a:rPr>
              <a:t>É</a:t>
            </a:r>
            <a:r>
              <a:rPr lang="en-US" sz="1000">
                <a:solidFill>
                  <a:srgbClr val="256EB1"/>
                </a:solidFill>
                <a:latin typeface="Arial Black" charset="0"/>
              </a:rPr>
              <a:t>AIRE ET EN PHYSIQUE DES PARTICULES</a:t>
            </a:r>
            <a:r>
              <a:rPr lang="en-US" sz="1000">
                <a:solidFill>
                  <a:srgbClr val="256EB1"/>
                </a:solidFill>
                <a:latin typeface="Arial Black" charset="0"/>
                <a:cs typeface="Arial" charset="0"/>
              </a:rPr>
              <a:t>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6186050"/>
            <a:ext cx="6172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256EB1"/>
                </a:solidFill>
                <a:latin typeface="Arial Black" charset="0"/>
                <a:cs typeface="Arial" charset="0"/>
              </a:rPr>
              <a:t> </a:t>
            </a:r>
            <a:endParaRPr lang="en-US" sz="1000" dirty="0">
              <a:solidFill>
                <a:srgbClr val="256EB1"/>
              </a:solidFill>
              <a:latin typeface="Arial Black" charset="0"/>
            </a:endParaRPr>
          </a:p>
          <a:p>
            <a:pPr>
              <a:spcBef>
                <a:spcPct val="50000"/>
              </a:spcBef>
            </a:pP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Propriété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d’un consortium 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d’universités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canadiennes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, 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géré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en co-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entreprise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à 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partir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d’une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contribution 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administrée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par le 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Conseil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national de </a:t>
            </a:r>
            <a:r>
              <a:rPr lang="en-US" sz="900" i="1" dirty="0" err="1">
                <a:solidFill>
                  <a:srgbClr val="256EB1"/>
                </a:solidFill>
                <a:latin typeface="Arial Black" charset="0"/>
                <a:cs typeface="Arial" charset="0"/>
              </a:rPr>
              <a:t>recherches</a:t>
            </a:r>
            <a:r>
              <a:rPr lang="en-US" sz="900" i="1" dirty="0">
                <a:solidFill>
                  <a:srgbClr val="256EB1"/>
                </a:solidFill>
                <a:latin typeface="Arial Black" charset="0"/>
                <a:cs typeface="Arial" charset="0"/>
              </a:rPr>
              <a:t> Canada</a:t>
            </a:r>
            <a:r>
              <a:rPr lang="en-US" sz="1000" i="1" dirty="0">
                <a:solidFill>
                  <a:srgbClr val="256EB1"/>
                </a:solidFill>
                <a:latin typeface="Arial Black" charset="0"/>
              </a:rPr>
              <a:t> 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28600" y="6186050"/>
            <a:ext cx="8683625" cy="0"/>
          </a:xfrm>
          <a:prstGeom prst="line">
            <a:avLst/>
          </a:prstGeom>
          <a:noFill/>
          <a:ln w="19050">
            <a:solidFill>
              <a:srgbClr val="256EB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45830" y="0"/>
            <a:ext cx="1698170" cy="73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0" y="228600"/>
            <a:ext cx="678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4699"/>
                </a:solidFill>
                <a:latin typeface="Arial Black" charset="0"/>
                <a:cs typeface="Arial" charset="0"/>
              </a:rPr>
              <a:t>CANADA’S NATIONAL LABORATORY FOR PARTICLE AND NUCLEAR PHYSICS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0" y="441325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 dirty="0">
                <a:solidFill>
                  <a:srgbClr val="004699"/>
                </a:solidFill>
                <a:latin typeface="Arial Black" charset="0"/>
                <a:cs typeface="Arial" charset="0"/>
              </a:rPr>
              <a:t>Owned and operated as a joint venture by a consortium of Canadian universities via a contribution through the National Research Council Canada</a:t>
            </a:r>
            <a:r>
              <a:rPr lang="en-US" sz="1000" i="1" dirty="0">
                <a:solidFill>
                  <a:srgbClr val="004699"/>
                </a:solidFill>
                <a:latin typeface="Arial Black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92678" y="94000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In-trap spectroscopy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for 2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nbb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decay experiments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17171" y="2318594"/>
            <a:ext cx="7313613" cy="4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T. Brunner, S. </a:t>
            </a:r>
            <a:r>
              <a:rPr lang="en-US" sz="1400" dirty="0" err="1">
                <a:latin typeface="Calibri" pitchFamily="34" charset="0"/>
              </a:rPr>
              <a:t>Ettenauer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n-US" sz="1400" dirty="0" smtClean="0">
                <a:latin typeface="Calibri" pitchFamily="34" charset="0"/>
              </a:rPr>
              <a:t>C. </a:t>
            </a:r>
            <a:r>
              <a:rPr lang="en-US" sz="1400" dirty="0" err="1" smtClean="0">
                <a:latin typeface="Calibri" pitchFamily="34" charset="0"/>
              </a:rPr>
              <a:t>Andreoiu</a:t>
            </a:r>
            <a:r>
              <a:rPr lang="en-US" sz="1400" dirty="0" smtClean="0">
                <a:latin typeface="Calibri" pitchFamily="34" charset="0"/>
              </a:rPr>
              <a:t>, D</a:t>
            </a:r>
            <a:r>
              <a:rPr lang="en-US" sz="1400" dirty="0">
                <a:latin typeface="Calibri" pitchFamily="34" charset="0"/>
              </a:rPr>
              <a:t>. </a:t>
            </a:r>
            <a:r>
              <a:rPr lang="en-US" sz="1400" dirty="0" err="1">
                <a:latin typeface="Calibri" pitchFamily="34" charset="0"/>
              </a:rPr>
              <a:t>Frekers</a:t>
            </a:r>
            <a:r>
              <a:rPr lang="en-US" sz="1400" dirty="0">
                <a:latin typeface="Calibri" pitchFamily="34" charset="0"/>
              </a:rPr>
              <a:t>, A. </a:t>
            </a:r>
            <a:r>
              <a:rPr lang="en-US" sz="1400" dirty="0" err="1">
                <a:latin typeface="Calibri" pitchFamily="34" charset="0"/>
              </a:rPr>
              <a:t>Lapierre</a:t>
            </a:r>
            <a:r>
              <a:rPr lang="en-US" sz="1400" dirty="0">
                <a:latin typeface="Calibri" pitchFamily="34" charset="0"/>
              </a:rPr>
              <a:t>, R. </a:t>
            </a:r>
            <a:r>
              <a:rPr lang="en-US" sz="1400" dirty="0" err="1">
                <a:latin typeface="Calibri" pitchFamily="34" charset="0"/>
              </a:rPr>
              <a:t>Krücken</a:t>
            </a:r>
            <a:r>
              <a:rPr lang="en-US" sz="1400" dirty="0">
                <a:latin typeface="Calibri" pitchFamily="34" charset="0"/>
              </a:rPr>
              <a:t>, I. </a:t>
            </a:r>
            <a:r>
              <a:rPr lang="en-US" sz="1400" dirty="0" err="1" smtClean="0">
                <a:latin typeface="Calibri" pitchFamily="34" charset="0"/>
              </a:rPr>
              <a:t>Tanihata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and J. </a:t>
            </a:r>
            <a:r>
              <a:rPr lang="en-US" sz="1400" dirty="0" err="1">
                <a:latin typeface="Calibri" pitchFamily="34" charset="0"/>
              </a:rPr>
              <a:t>Dilling</a:t>
            </a:r>
            <a:r>
              <a:rPr lang="en-US" sz="1400" dirty="0">
                <a:latin typeface="Calibri" pitchFamily="34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for the TITAN collaboration </a:t>
            </a:r>
          </a:p>
        </p:txBody>
      </p:sp>
      <p:pic>
        <p:nvPicPr>
          <p:cNvPr id="13" name="Picture 10" descr="TRIUMF_from_ab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322" y="3035068"/>
            <a:ext cx="31035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27550" y="3233384"/>
            <a:ext cx="391477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Outline: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Motivation:</a:t>
            </a:r>
            <a:r>
              <a:rPr lang="en-US" dirty="0"/>
              <a:t> </a:t>
            </a:r>
            <a:r>
              <a:rPr lang="en-US" sz="1400" dirty="0" err="1">
                <a:latin typeface="Arial" charset="0"/>
              </a:rPr>
              <a:t>Neutrinoless</a:t>
            </a:r>
            <a:r>
              <a:rPr lang="en-US" sz="1400" dirty="0">
                <a:latin typeface="Arial" charset="0"/>
              </a:rPr>
              <a:t> double beta decay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EC-BR setup at TITAN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Status and first experimental results</a:t>
            </a:r>
          </a:p>
        </p:txBody>
      </p:sp>
      <p:pic>
        <p:nvPicPr>
          <p:cNvPr id="18" name="Picture 6" descr="isaclogo4[1]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31" y="5225639"/>
            <a:ext cx="2278578" cy="71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 descr="TITAN-TRIUMF-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4764" y="4718404"/>
            <a:ext cx="553501" cy="126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691" y="5332644"/>
            <a:ext cx="954014" cy="5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5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350" y="-319088"/>
            <a:ext cx="2871788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21" name="Line 12"/>
          <p:cNvSpPr>
            <a:spLocks noChangeAspect="1" noChangeShapeType="1"/>
          </p:cNvSpPr>
          <p:nvPr/>
        </p:nvSpPr>
        <p:spPr bwMode="auto">
          <a:xfrm flipV="1">
            <a:off x="2051050" y="2689225"/>
            <a:ext cx="312738" cy="374650"/>
          </a:xfrm>
          <a:prstGeom prst="line">
            <a:avLst/>
          </a:prstGeom>
          <a:noFill/>
          <a:ln w="15875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4722" name="Rectangle 8"/>
          <p:cNvSpPr>
            <a:spLocks noChangeAspect="1" noChangeArrowheads="1"/>
          </p:cNvSpPr>
          <p:nvPr/>
        </p:nvSpPr>
        <p:spPr bwMode="auto">
          <a:xfrm>
            <a:off x="3956050" y="2660650"/>
            <a:ext cx="1184275" cy="996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14723" name="Group 3"/>
          <p:cNvGrpSpPr>
            <a:grpSpLocks/>
          </p:cNvGrpSpPr>
          <p:nvPr/>
        </p:nvGrpSpPr>
        <p:grpSpPr bwMode="auto">
          <a:xfrm>
            <a:off x="4494213" y="3586163"/>
            <a:ext cx="501650" cy="496887"/>
            <a:chOff x="1728" y="2400"/>
            <a:chExt cx="433" cy="528"/>
          </a:xfrm>
        </p:grpSpPr>
        <p:sp>
          <p:nvSpPr>
            <p:cNvPr id="414835" name="Rectangle 4"/>
            <p:cNvSpPr>
              <a:spLocks noChangeArrowheads="1"/>
            </p:cNvSpPr>
            <p:nvPr/>
          </p:nvSpPr>
          <p:spPr bwMode="auto">
            <a:xfrm>
              <a:off x="1728" y="2400"/>
              <a:ext cx="433" cy="52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36" name="Line 5"/>
            <p:cNvSpPr>
              <a:spLocks noChangeShapeType="1"/>
            </p:cNvSpPr>
            <p:nvPr/>
          </p:nvSpPr>
          <p:spPr bwMode="auto">
            <a:xfrm>
              <a:off x="1728" y="2400"/>
              <a:ext cx="432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37" name="Line 6"/>
            <p:cNvSpPr>
              <a:spLocks noChangeShapeType="1"/>
            </p:cNvSpPr>
            <p:nvPr/>
          </p:nvSpPr>
          <p:spPr bwMode="auto">
            <a:xfrm flipH="1">
              <a:off x="1728" y="2400"/>
              <a:ext cx="432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38" name="Line 7"/>
            <p:cNvSpPr>
              <a:spLocks noChangeShapeType="1"/>
            </p:cNvSpPr>
            <p:nvPr/>
          </p:nvSpPr>
          <p:spPr bwMode="auto">
            <a:xfrm>
              <a:off x="2160" y="2400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39" name="Line 8"/>
            <p:cNvSpPr>
              <a:spLocks noChangeShapeType="1"/>
            </p:cNvSpPr>
            <p:nvPr/>
          </p:nvSpPr>
          <p:spPr bwMode="auto">
            <a:xfrm>
              <a:off x="1728" y="2400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40" name="Line 9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41" name="Line 10"/>
            <p:cNvSpPr>
              <a:spLocks noChangeShapeType="1"/>
            </p:cNvSpPr>
            <p:nvPr/>
          </p:nvSpPr>
          <p:spPr bwMode="auto">
            <a:xfrm flipH="1" flipV="1">
              <a:off x="1728" y="2928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4724" name="Group 11"/>
          <p:cNvGrpSpPr>
            <a:grpSpLocks/>
          </p:cNvGrpSpPr>
          <p:nvPr/>
        </p:nvGrpSpPr>
        <p:grpSpPr bwMode="auto">
          <a:xfrm>
            <a:off x="4494213" y="5167313"/>
            <a:ext cx="501650" cy="496887"/>
            <a:chOff x="1728" y="2400"/>
            <a:chExt cx="433" cy="528"/>
          </a:xfrm>
        </p:grpSpPr>
        <p:sp>
          <p:nvSpPr>
            <p:cNvPr id="414828" name="Rectangle 12"/>
            <p:cNvSpPr>
              <a:spLocks noChangeArrowheads="1"/>
            </p:cNvSpPr>
            <p:nvPr/>
          </p:nvSpPr>
          <p:spPr bwMode="auto">
            <a:xfrm>
              <a:off x="1728" y="2400"/>
              <a:ext cx="433" cy="52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29" name="Line 13"/>
            <p:cNvSpPr>
              <a:spLocks noChangeShapeType="1"/>
            </p:cNvSpPr>
            <p:nvPr/>
          </p:nvSpPr>
          <p:spPr bwMode="auto">
            <a:xfrm>
              <a:off x="1728" y="2400"/>
              <a:ext cx="432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30" name="Line 14"/>
            <p:cNvSpPr>
              <a:spLocks noChangeShapeType="1"/>
            </p:cNvSpPr>
            <p:nvPr/>
          </p:nvSpPr>
          <p:spPr bwMode="auto">
            <a:xfrm flipH="1">
              <a:off x="1728" y="2400"/>
              <a:ext cx="432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31" name="Line 15"/>
            <p:cNvSpPr>
              <a:spLocks noChangeShapeType="1"/>
            </p:cNvSpPr>
            <p:nvPr/>
          </p:nvSpPr>
          <p:spPr bwMode="auto">
            <a:xfrm>
              <a:off x="2160" y="2400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32" name="Line 16"/>
            <p:cNvSpPr>
              <a:spLocks noChangeShapeType="1"/>
            </p:cNvSpPr>
            <p:nvPr/>
          </p:nvSpPr>
          <p:spPr bwMode="auto">
            <a:xfrm>
              <a:off x="1728" y="2400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33" name="Line 17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34" name="Line 18"/>
            <p:cNvSpPr>
              <a:spLocks noChangeShapeType="1"/>
            </p:cNvSpPr>
            <p:nvPr/>
          </p:nvSpPr>
          <p:spPr bwMode="auto">
            <a:xfrm flipH="1" flipV="1">
              <a:off x="1728" y="2928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4725" name="Group 19"/>
          <p:cNvGrpSpPr>
            <a:grpSpLocks/>
          </p:cNvGrpSpPr>
          <p:nvPr/>
        </p:nvGrpSpPr>
        <p:grpSpPr bwMode="auto">
          <a:xfrm>
            <a:off x="5884863" y="3586163"/>
            <a:ext cx="503237" cy="496887"/>
            <a:chOff x="1728" y="2400"/>
            <a:chExt cx="433" cy="528"/>
          </a:xfrm>
        </p:grpSpPr>
        <p:sp>
          <p:nvSpPr>
            <p:cNvPr id="414821" name="Rectangle 20"/>
            <p:cNvSpPr>
              <a:spLocks noChangeArrowheads="1"/>
            </p:cNvSpPr>
            <p:nvPr/>
          </p:nvSpPr>
          <p:spPr bwMode="auto">
            <a:xfrm>
              <a:off x="1728" y="2400"/>
              <a:ext cx="433" cy="52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22" name="Line 21"/>
            <p:cNvSpPr>
              <a:spLocks noChangeShapeType="1"/>
            </p:cNvSpPr>
            <p:nvPr/>
          </p:nvSpPr>
          <p:spPr bwMode="auto">
            <a:xfrm>
              <a:off x="1728" y="2400"/>
              <a:ext cx="432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23" name="Line 22"/>
            <p:cNvSpPr>
              <a:spLocks noChangeShapeType="1"/>
            </p:cNvSpPr>
            <p:nvPr/>
          </p:nvSpPr>
          <p:spPr bwMode="auto">
            <a:xfrm flipH="1">
              <a:off x="1728" y="2400"/>
              <a:ext cx="432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24" name="Line 23"/>
            <p:cNvSpPr>
              <a:spLocks noChangeShapeType="1"/>
            </p:cNvSpPr>
            <p:nvPr/>
          </p:nvSpPr>
          <p:spPr bwMode="auto">
            <a:xfrm>
              <a:off x="2160" y="2400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25" name="Line 24"/>
            <p:cNvSpPr>
              <a:spLocks noChangeShapeType="1"/>
            </p:cNvSpPr>
            <p:nvPr/>
          </p:nvSpPr>
          <p:spPr bwMode="auto">
            <a:xfrm>
              <a:off x="1728" y="2400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26" name="Line 25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27" name="Line 26"/>
            <p:cNvSpPr>
              <a:spLocks noChangeShapeType="1"/>
            </p:cNvSpPr>
            <p:nvPr/>
          </p:nvSpPr>
          <p:spPr bwMode="auto">
            <a:xfrm flipH="1" flipV="1">
              <a:off x="1728" y="2928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4726" name="Group 27"/>
          <p:cNvGrpSpPr>
            <a:grpSpLocks/>
          </p:cNvGrpSpPr>
          <p:nvPr/>
        </p:nvGrpSpPr>
        <p:grpSpPr bwMode="auto">
          <a:xfrm>
            <a:off x="5884863" y="5167313"/>
            <a:ext cx="503237" cy="496887"/>
            <a:chOff x="1728" y="2400"/>
            <a:chExt cx="433" cy="528"/>
          </a:xfrm>
        </p:grpSpPr>
        <p:sp>
          <p:nvSpPr>
            <p:cNvPr id="414814" name="Rectangle 28"/>
            <p:cNvSpPr>
              <a:spLocks noChangeArrowheads="1"/>
            </p:cNvSpPr>
            <p:nvPr/>
          </p:nvSpPr>
          <p:spPr bwMode="auto">
            <a:xfrm>
              <a:off x="1728" y="2400"/>
              <a:ext cx="433" cy="52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15" name="Line 29"/>
            <p:cNvSpPr>
              <a:spLocks noChangeShapeType="1"/>
            </p:cNvSpPr>
            <p:nvPr/>
          </p:nvSpPr>
          <p:spPr bwMode="auto">
            <a:xfrm>
              <a:off x="1728" y="2400"/>
              <a:ext cx="432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6" name="Line 30"/>
            <p:cNvSpPr>
              <a:spLocks noChangeShapeType="1"/>
            </p:cNvSpPr>
            <p:nvPr/>
          </p:nvSpPr>
          <p:spPr bwMode="auto">
            <a:xfrm flipH="1">
              <a:off x="1728" y="2400"/>
              <a:ext cx="432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7" name="Line 31"/>
            <p:cNvSpPr>
              <a:spLocks noChangeShapeType="1"/>
            </p:cNvSpPr>
            <p:nvPr/>
          </p:nvSpPr>
          <p:spPr bwMode="auto">
            <a:xfrm>
              <a:off x="2160" y="2400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8" name="Line 32"/>
            <p:cNvSpPr>
              <a:spLocks noChangeShapeType="1"/>
            </p:cNvSpPr>
            <p:nvPr/>
          </p:nvSpPr>
          <p:spPr bwMode="auto">
            <a:xfrm>
              <a:off x="1728" y="2400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9" name="Line 33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20" name="Line 34"/>
            <p:cNvSpPr>
              <a:spLocks noChangeShapeType="1"/>
            </p:cNvSpPr>
            <p:nvPr/>
          </p:nvSpPr>
          <p:spPr bwMode="auto">
            <a:xfrm flipH="1" flipV="1">
              <a:off x="1728" y="2928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727" name="Rectangle 35"/>
          <p:cNvSpPr>
            <a:spLocks noChangeArrowheads="1"/>
          </p:cNvSpPr>
          <p:nvPr/>
        </p:nvSpPr>
        <p:spPr bwMode="auto">
          <a:xfrm>
            <a:off x="4605338" y="4464050"/>
            <a:ext cx="501650" cy="90488"/>
          </a:xfrm>
          <a:prstGeom prst="rect">
            <a:avLst/>
          </a:prstGeom>
          <a:solidFill>
            <a:srgbClr val="33CC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28" name="Rectangle 36"/>
          <p:cNvSpPr>
            <a:spLocks noChangeArrowheads="1"/>
          </p:cNvSpPr>
          <p:nvPr/>
        </p:nvSpPr>
        <p:spPr bwMode="auto">
          <a:xfrm>
            <a:off x="4605338" y="4779963"/>
            <a:ext cx="501650" cy="90487"/>
          </a:xfrm>
          <a:prstGeom prst="rect">
            <a:avLst/>
          </a:prstGeom>
          <a:solidFill>
            <a:srgbClr val="33CC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29" name="Rectangle 37"/>
          <p:cNvSpPr>
            <a:spLocks noChangeArrowheads="1"/>
          </p:cNvSpPr>
          <p:nvPr/>
        </p:nvSpPr>
        <p:spPr bwMode="auto">
          <a:xfrm>
            <a:off x="5773738" y="4464050"/>
            <a:ext cx="501650" cy="90488"/>
          </a:xfrm>
          <a:prstGeom prst="rect">
            <a:avLst/>
          </a:prstGeom>
          <a:solidFill>
            <a:srgbClr val="33CC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30" name="Rectangle 38"/>
          <p:cNvSpPr>
            <a:spLocks noChangeArrowheads="1"/>
          </p:cNvSpPr>
          <p:nvPr/>
        </p:nvSpPr>
        <p:spPr bwMode="auto">
          <a:xfrm>
            <a:off x="5773738" y="4779963"/>
            <a:ext cx="501650" cy="90487"/>
          </a:xfrm>
          <a:prstGeom prst="rect">
            <a:avLst/>
          </a:prstGeom>
          <a:solidFill>
            <a:srgbClr val="33CC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grpSp>
        <p:nvGrpSpPr>
          <p:cNvPr id="414731" name="Group 39"/>
          <p:cNvGrpSpPr>
            <a:grpSpLocks/>
          </p:cNvGrpSpPr>
          <p:nvPr/>
        </p:nvGrpSpPr>
        <p:grpSpPr bwMode="auto">
          <a:xfrm>
            <a:off x="3517900" y="4689475"/>
            <a:ext cx="3838575" cy="2168525"/>
            <a:chOff x="504" y="2421"/>
            <a:chExt cx="3312" cy="2304"/>
          </a:xfrm>
        </p:grpSpPr>
        <p:sp>
          <p:nvSpPr>
            <p:cNvPr id="414811" name="Oval 40"/>
            <p:cNvSpPr>
              <a:spLocks noChangeArrowheads="1"/>
            </p:cNvSpPr>
            <p:nvPr/>
          </p:nvSpPr>
          <p:spPr bwMode="auto">
            <a:xfrm>
              <a:off x="864" y="2481"/>
              <a:ext cx="2592" cy="1344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12" name="Oval 41"/>
            <p:cNvSpPr>
              <a:spLocks noChangeArrowheads="1"/>
            </p:cNvSpPr>
            <p:nvPr/>
          </p:nvSpPr>
          <p:spPr bwMode="auto">
            <a:xfrm>
              <a:off x="720" y="2451"/>
              <a:ext cx="2880" cy="1728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13" name="Oval 42"/>
            <p:cNvSpPr>
              <a:spLocks noChangeArrowheads="1"/>
            </p:cNvSpPr>
            <p:nvPr/>
          </p:nvSpPr>
          <p:spPr bwMode="auto">
            <a:xfrm>
              <a:off x="504" y="2421"/>
              <a:ext cx="3312" cy="2304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</p:grpSp>
      <p:sp>
        <p:nvSpPr>
          <p:cNvPr id="414732" name="Oval 43"/>
          <p:cNvSpPr>
            <a:spLocks noChangeArrowheads="1"/>
          </p:cNvSpPr>
          <p:nvPr/>
        </p:nvSpPr>
        <p:spPr bwMode="auto">
          <a:xfrm flipV="1">
            <a:off x="3933825" y="3332163"/>
            <a:ext cx="3005138" cy="1263650"/>
          </a:xfrm>
          <a:prstGeom prst="ellips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33" name="Oval 44"/>
          <p:cNvSpPr>
            <a:spLocks noChangeArrowheads="1"/>
          </p:cNvSpPr>
          <p:nvPr/>
        </p:nvSpPr>
        <p:spPr bwMode="auto">
          <a:xfrm flipV="1">
            <a:off x="3767138" y="2998788"/>
            <a:ext cx="3338512" cy="1625600"/>
          </a:xfrm>
          <a:prstGeom prst="ellips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34" name="Oval 45"/>
          <p:cNvSpPr>
            <a:spLocks noChangeArrowheads="1"/>
          </p:cNvSpPr>
          <p:nvPr/>
        </p:nvSpPr>
        <p:spPr bwMode="auto">
          <a:xfrm flipV="1">
            <a:off x="3517900" y="2484438"/>
            <a:ext cx="3838575" cy="2168525"/>
          </a:xfrm>
          <a:prstGeom prst="ellips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35" name="Rectangle 46" descr="Dark downward diagonal"/>
          <p:cNvSpPr>
            <a:spLocks noChangeArrowheads="1"/>
          </p:cNvSpPr>
          <p:nvPr/>
        </p:nvSpPr>
        <p:spPr bwMode="auto">
          <a:xfrm>
            <a:off x="7762875" y="4508500"/>
            <a:ext cx="69850" cy="296863"/>
          </a:xfrm>
          <a:prstGeom prst="rect">
            <a:avLst/>
          </a:prstGeom>
          <a:pattFill prst="dkDnDiag">
            <a:fgClr>
              <a:schemeClr val="accent2"/>
            </a:fgClr>
            <a:bgClr>
              <a:srgbClr val="FFFFFF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grpSp>
        <p:nvGrpSpPr>
          <p:cNvPr id="414736" name="Group 47"/>
          <p:cNvGrpSpPr>
            <a:grpSpLocks/>
          </p:cNvGrpSpPr>
          <p:nvPr/>
        </p:nvGrpSpPr>
        <p:grpSpPr bwMode="auto">
          <a:xfrm>
            <a:off x="5383213" y="4600575"/>
            <a:ext cx="114300" cy="136525"/>
            <a:chOff x="2016" y="3106"/>
            <a:chExt cx="470" cy="254"/>
          </a:xfrm>
        </p:grpSpPr>
        <p:sp>
          <p:nvSpPr>
            <p:cNvPr id="414791" name="Oval 48"/>
            <p:cNvSpPr>
              <a:spLocks noChangeArrowheads="1"/>
            </p:cNvSpPr>
            <p:nvPr/>
          </p:nvSpPr>
          <p:spPr bwMode="auto">
            <a:xfrm>
              <a:off x="2064" y="32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2" name="Oval 49"/>
            <p:cNvSpPr>
              <a:spLocks noChangeArrowheads="1"/>
            </p:cNvSpPr>
            <p:nvPr/>
          </p:nvSpPr>
          <p:spPr bwMode="auto">
            <a:xfrm>
              <a:off x="2178" y="323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3" name="Oval 50"/>
            <p:cNvSpPr>
              <a:spLocks noChangeArrowheads="1"/>
            </p:cNvSpPr>
            <p:nvPr/>
          </p:nvSpPr>
          <p:spPr bwMode="auto">
            <a:xfrm>
              <a:off x="2376" y="328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4" name="Oval 51"/>
            <p:cNvSpPr>
              <a:spLocks noChangeArrowheads="1"/>
            </p:cNvSpPr>
            <p:nvPr/>
          </p:nvSpPr>
          <p:spPr bwMode="auto">
            <a:xfrm>
              <a:off x="2304" y="33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5" name="Oval 52"/>
            <p:cNvSpPr>
              <a:spLocks noChangeArrowheads="1"/>
            </p:cNvSpPr>
            <p:nvPr/>
          </p:nvSpPr>
          <p:spPr bwMode="auto">
            <a:xfrm>
              <a:off x="2366" y="32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6" name="Oval 53"/>
            <p:cNvSpPr>
              <a:spLocks noChangeArrowheads="1"/>
            </p:cNvSpPr>
            <p:nvPr/>
          </p:nvSpPr>
          <p:spPr bwMode="auto">
            <a:xfrm>
              <a:off x="2286" y="31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7" name="Oval 54"/>
            <p:cNvSpPr>
              <a:spLocks noChangeArrowheads="1"/>
            </p:cNvSpPr>
            <p:nvPr/>
          </p:nvSpPr>
          <p:spPr bwMode="auto">
            <a:xfrm>
              <a:off x="2082" y="319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8" name="Oval 55"/>
            <p:cNvSpPr>
              <a:spLocks noChangeArrowheads="1"/>
            </p:cNvSpPr>
            <p:nvPr/>
          </p:nvSpPr>
          <p:spPr bwMode="auto">
            <a:xfrm>
              <a:off x="2124" y="327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9" name="Oval 56"/>
            <p:cNvSpPr>
              <a:spLocks noChangeArrowheads="1"/>
            </p:cNvSpPr>
            <p:nvPr/>
          </p:nvSpPr>
          <p:spPr bwMode="auto">
            <a:xfrm>
              <a:off x="2208" y="33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0" name="Oval 57"/>
            <p:cNvSpPr>
              <a:spLocks noChangeArrowheads="1"/>
            </p:cNvSpPr>
            <p:nvPr/>
          </p:nvSpPr>
          <p:spPr bwMode="auto">
            <a:xfrm>
              <a:off x="2352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1" name="Oval 58"/>
            <p:cNvSpPr>
              <a:spLocks noChangeArrowheads="1"/>
            </p:cNvSpPr>
            <p:nvPr/>
          </p:nvSpPr>
          <p:spPr bwMode="auto">
            <a:xfrm>
              <a:off x="2290" y="326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2" name="Oval 59"/>
            <p:cNvSpPr>
              <a:spLocks noChangeArrowheads="1"/>
            </p:cNvSpPr>
            <p:nvPr/>
          </p:nvSpPr>
          <p:spPr bwMode="auto">
            <a:xfrm>
              <a:off x="2160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3" name="Oval 60"/>
            <p:cNvSpPr>
              <a:spLocks noChangeArrowheads="1"/>
            </p:cNvSpPr>
            <p:nvPr/>
          </p:nvSpPr>
          <p:spPr bwMode="auto">
            <a:xfrm>
              <a:off x="2382" y="32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4" name="Oval 61"/>
            <p:cNvSpPr>
              <a:spLocks noChangeArrowheads="1"/>
            </p:cNvSpPr>
            <p:nvPr/>
          </p:nvSpPr>
          <p:spPr bwMode="auto">
            <a:xfrm>
              <a:off x="2142" y="33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5" name="Oval 62"/>
            <p:cNvSpPr>
              <a:spLocks noChangeArrowheads="1"/>
            </p:cNvSpPr>
            <p:nvPr/>
          </p:nvSpPr>
          <p:spPr bwMode="auto">
            <a:xfrm>
              <a:off x="2234" y="320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6" name="Oval 63"/>
            <p:cNvSpPr>
              <a:spLocks noChangeArrowheads="1"/>
            </p:cNvSpPr>
            <p:nvPr/>
          </p:nvSpPr>
          <p:spPr bwMode="auto">
            <a:xfrm>
              <a:off x="2414" y="31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7" name="Oval 64"/>
            <p:cNvSpPr>
              <a:spLocks noChangeArrowheads="1"/>
            </p:cNvSpPr>
            <p:nvPr/>
          </p:nvSpPr>
          <p:spPr bwMode="auto">
            <a:xfrm>
              <a:off x="2438" y="312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8" name="Oval 65"/>
            <p:cNvSpPr>
              <a:spLocks noChangeArrowheads="1"/>
            </p:cNvSpPr>
            <p:nvPr/>
          </p:nvSpPr>
          <p:spPr bwMode="auto">
            <a:xfrm>
              <a:off x="2016" y="312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09" name="Oval 66"/>
            <p:cNvSpPr>
              <a:spLocks noChangeArrowheads="1"/>
            </p:cNvSpPr>
            <p:nvPr/>
          </p:nvSpPr>
          <p:spPr bwMode="auto">
            <a:xfrm>
              <a:off x="2184" y="31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810" name="Oval 67"/>
            <p:cNvSpPr>
              <a:spLocks noChangeArrowheads="1"/>
            </p:cNvSpPr>
            <p:nvPr/>
          </p:nvSpPr>
          <p:spPr bwMode="auto">
            <a:xfrm>
              <a:off x="2314" y="310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</p:grpSp>
      <p:sp>
        <p:nvSpPr>
          <p:cNvPr id="414737" name="Line 68"/>
          <p:cNvSpPr>
            <a:spLocks noChangeShapeType="1"/>
          </p:cNvSpPr>
          <p:nvPr/>
        </p:nvSpPr>
        <p:spPr bwMode="auto">
          <a:xfrm>
            <a:off x="3646488" y="4645025"/>
            <a:ext cx="44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738" name="Line 70"/>
          <p:cNvSpPr>
            <a:spLocks noChangeShapeType="1"/>
          </p:cNvSpPr>
          <p:nvPr/>
        </p:nvSpPr>
        <p:spPr bwMode="auto">
          <a:xfrm>
            <a:off x="6664325" y="4562475"/>
            <a:ext cx="44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739" name="Rectangle 71"/>
          <p:cNvSpPr>
            <a:spLocks noChangeArrowheads="1"/>
          </p:cNvSpPr>
          <p:nvPr/>
        </p:nvSpPr>
        <p:spPr bwMode="auto">
          <a:xfrm>
            <a:off x="5162550" y="4464050"/>
            <a:ext cx="555625" cy="90488"/>
          </a:xfrm>
          <a:prstGeom prst="rect">
            <a:avLst/>
          </a:prstGeom>
          <a:solidFill>
            <a:srgbClr val="33CC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40" name="Rectangle 72"/>
          <p:cNvSpPr>
            <a:spLocks noChangeArrowheads="1"/>
          </p:cNvSpPr>
          <p:nvPr/>
        </p:nvSpPr>
        <p:spPr bwMode="auto">
          <a:xfrm>
            <a:off x="5148263" y="4779963"/>
            <a:ext cx="555625" cy="90487"/>
          </a:xfrm>
          <a:prstGeom prst="rect">
            <a:avLst/>
          </a:prstGeom>
          <a:solidFill>
            <a:srgbClr val="33CC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grpSp>
        <p:nvGrpSpPr>
          <p:cNvPr id="414741" name="Group 73"/>
          <p:cNvGrpSpPr>
            <a:grpSpLocks/>
          </p:cNvGrpSpPr>
          <p:nvPr/>
        </p:nvGrpSpPr>
        <p:grpSpPr bwMode="auto">
          <a:xfrm>
            <a:off x="5481638" y="4554538"/>
            <a:ext cx="2284412" cy="225425"/>
            <a:chOff x="2304" y="2304"/>
            <a:chExt cx="1778" cy="192"/>
          </a:xfrm>
        </p:grpSpPr>
        <p:sp>
          <p:nvSpPr>
            <p:cNvPr id="414789" name="Arc 74"/>
            <p:cNvSpPr>
              <a:spLocks/>
            </p:cNvSpPr>
            <p:nvPr/>
          </p:nvSpPr>
          <p:spPr bwMode="auto">
            <a:xfrm flipV="1">
              <a:off x="2304" y="2304"/>
              <a:ext cx="177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90" name="Arc 75"/>
            <p:cNvSpPr>
              <a:spLocks/>
            </p:cNvSpPr>
            <p:nvPr/>
          </p:nvSpPr>
          <p:spPr bwMode="auto">
            <a:xfrm>
              <a:off x="2304" y="2400"/>
              <a:ext cx="177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</p:grpSp>
      <p:sp>
        <p:nvSpPr>
          <p:cNvPr id="414742" name="Freeform 76"/>
          <p:cNvSpPr>
            <a:spLocks noChangeAspect="1"/>
          </p:cNvSpPr>
          <p:nvPr/>
        </p:nvSpPr>
        <p:spPr bwMode="auto">
          <a:xfrm rot="-5241123">
            <a:off x="5010945" y="4034631"/>
            <a:ext cx="1065212" cy="111125"/>
          </a:xfrm>
          <a:custGeom>
            <a:avLst/>
            <a:gdLst>
              <a:gd name="T0" fmla="*/ 0 w 1680"/>
              <a:gd name="T1" fmla="*/ 2147483647 h 104"/>
              <a:gd name="T2" fmla="*/ 2147483647 w 1680"/>
              <a:gd name="T3" fmla="*/ 2147483647 h 104"/>
              <a:gd name="T4" fmla="*/ 2147483647 w 1680"/>
              <a:gd name="T5" fmla="*/ 2147483647 h 104"/>
              <a:gd name="T6" fmla="*/ 2147483647 w 1680"/>
              <a:gd name="T7" fmla="*/ 2147483647 h 104"/>
              <a:gd name="T8" fmla="*/ 2147483647 w 1680"/>
              <a:gd name="T9" fmla="*/ 2147483647 h 104"/>
              <a:gd name="T10" fmla="*/ 2147483647 w 1680"/>
              <a:gd name="T11" fmla="*/ 2147483647 h 104"/>
              <a:gd name="T12" fmla="*/ 2147483647 w 1680"/>
              <a:gd name="T13" fmla="*/ 2147483647 h 104"/>
              <a:gd name="T14" fmla="*/ 2147483647 w 1680"/>
              <a:gd name="T15" fmla="*/ 2147483647 h 104"/>
              <a:gd name="T16" fmla="*/ 2147483647 w 1680"/>
              <a:gd name="T17" fmla="*/ 2147483647 h 104"/>
              <a:gd name="T18" fmla="*/ 2147483647 w 1680"/>
              <a:gd name="T19" fmla="*/ 2147483647 h 104"/>
              <a:gd name="T20" fmla="*/ 2147483647 w 1680"/>
              <a:gd name="T21" fmla="*/ 2147483647 h 104"/>
              <a:gd name="T22" fmla="*/ 2147483647 w 1680"/>
              <a:gd name="T23" fmla="*/ 2147483647 h 104"/>
              <a:gd name="T24" fmla="*/ 2147483647 w 1680"/>
              <a:gd name="T25" fmla="*/ 2147483647 h 104"/>
              <a:gd name="T26" fmla="*/ 2147483647 w 1680"/>
              <a:gd name="T27" fmla="*/ 2147483647 h 104"/>
              <a:gd name="T28" fmla="*/ 2147483647 w 1680"/>
              <a:gd name="T29" fmla="*/ 2147483647 h 104"/>
              <a:gd name="T30" fmla="*/ 2147483647 w 1680"/>
              <a:gd name="T31" fmla="*/ 2147483647 h 104"/>
              <a:gd name="T32" fmla="*/ 2147483647 w 1680"/>
              <a:gd name="T33" fmla="*/ 2147483647 h 104"/>
              <a:gd name="T34" fmla="*/ 2147483647 w 1680"/>
              <a:gd name="T35" fmla="*/ 2147483647 h 104"/>
              <a:gd name="T36" fmla="*/ 2147483647 w 1680"/>
              <a:gd name="T37" fmla="*/ 2147483647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80"/>
              <a:gd name="T58" fmla="*/ 0 h 104"/>
              <a:gd name="T59" fmla="*/ 1680 w 1680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80" h="104">
                <a:moveTo>
                  <a:pt x="0" y="8"/>
                </a:moveTo>
                <a:cubicBezTo>
                  <a:pt x="32" y="56"/>
                  <a:pt x="64" y="104"/>
                  <a:pt x="96" y="104"/>
                </a:cubicBezTo>
                <a:cubicBezTo>
                  <a:pt x="128" y="104"/>
                  <a:pt x="160" y="8"/>
                  <a:pt x="192" y="8"/>
                </a:cubicBezTo>
                <a:cubicBezTo>
                  <a:pt x="224" y="8"/>
                  <a:pt x="256" y="104"/>
                  <a:pt x="288" y="104"/>
                </a:cubicBezTo>
                <a:cubicBezTo>
                  <a:pt x="320" y="104"/>
                  <a:pt x="352" y="8"/>
                  <a:pt x="384" y="8"/>
                </a:cubicBezTo>
                <a:cubicBezTo>
                  <a:pt x="416" y="8"/>
                  <a:pt x="448" y="104"/>
                  <a:pt x="480" y="104"/>
                </a:cubicBezTo>
                <a:cubicBezTo>
                  <a:pt x="512" y="104"/>
                  <a:pt x="544" y="8"/>
                  <a:pt x="576" y="8"/>
                </a:cubicBezTo>
                <a:cubicBezTo>
                  <a:pt x="608" y="8"/>
                  <a:pt x="640" y="104"/>
                  <a:pt x="672" y="104"/>
                </a:cubicBezTo>
                <a:cubicBezTo>
                  <a:pt x="704" y="104"/>
                  <a:pt x="736" y="8"/>
                  <a:pt x="768" y="8"/>
                </a:cubicBezTo>
                <a:cubicBezTo>
                  <a:pt x="800" y="8"/>
                  <a:pt x="832" y="104"/>
                  <a:pt x="864" y="104"/>
                </a:cubicBezTo>
                <a:cubicBezTo>
                  <a:pt x="896" y="104"/>
                  <a:pt x="928" y="8"/>
                  <a:pt x="960" y="8"/>
                </a:cubicBezTo>
                <a:cubicBezTo>
                  <a:pt x="992" y="8"/>
                  <a:pt x="1024" y="104"/>
                  <a:pt x="1056" y="104"/>
                </a:cubicBezTo>
                <a:cubicBezTo>
                  <a:pt x="1088" y="104"/>
                  <a:pt x="1120" y="8"/>
                  <a:pt x="1152" y="8"/>
                </a:cubicBezTo>
                <a:cubicBezTo>
                  <a:pt x="1184" y="8"/>
                  <a:pt x="1216" y="104"/>
                  <a:pt x="1248" y="104"/>
                </a:cubicBezTo>
                <a:cubicBezTo>
                  <a:pt x="1280" y="104"/>
                  <a:pt x="1320" y="16"/>
                  <a:pt x="1344" y="8"/>
                </a:cubicBezTo>
                <a:cubicBezTo>
                  <a:pt x="1368" y="0"/>
                  <a:pt x="1368" y="48"/>
                  <a:pt x="1392" y="56"/>
                </a:cubicBezTo>
                <a:cubicBezTo>
                  <a:pt x="1416" y="64"/>
                  <a:pt x="1464" y="56"/>
                  <a:pt x="1488" y="56"/>
                </a:cubicBezTo>
                <a:cubicBezTo>
                  <a:pt x="1512" y="56"/>
                  <a:pt x="1504" y="56"/>
                  <a:pt x="1536" y="56"/>
                </a:cubicBezTo>
                <a:cubicBezTo>
                  <a:pt x="1568" y="56"/>
                  <a:pt x="1624" y="56"/>
                  <a:pt x="1680" y="56"/>
                </a:cubicBezTo>
              </a:path>
            </a:pathLst>
          </a:custGeom>
          <a:noFill/>
          <a:ln w="28575">
            <a:solidFill>
              <a:srgbClr val="FF9933"/>
            </a:solidFill>
            <a:round/>
            <a:headEnd/>
            <a:tailEnd type="stealth" w="med" len="med"/>
          </a:ln>
        </p:spPr>
        <p:txBody>
          <a:bodyPr vert="eaVert"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43" name="Text Box 77"/>
          <p:cNvSpPr txBox="1">
            <a:spLocks noChangeAspect="1" noChangeArrowheads="1"/>
          </p:cNvSpPr>
          <p:nvPr/>
        </p:nvSpPr>
        <p:spPr bwMode="auto">
          <a:xfrm rot="-147854">
            <a:off x="5203825" y="3560763"/>
            <a:ext cx="14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de-DE" sz="3200" b="1" u="sng">
                <a:solidFill>
                  <a:srgbClr val="FF9933"/>
                </a:solidFill>
                <a:latin typeface="Comic Sans MS" pitchFamily="66" charset="0"/>
                <a:sym typeface="Symbol" pitchFamily="18" charset="2"/>
              </a:rPr>
              <a:t></a:t>
            </a:r>
            <a:endParaRPr lang="de-DE" sz="2000" u="sng">
              <a:latin typeface="Comic Sans MS" pitchFamily="66" charset="0"/>
            </a:endParaRPr>
          </a:p>
        </p:txBody>
      </p:sp>
      <p:grpSp>
        <p:nvGrpSpPr>
          <p:cNvPr id="414744" name="Group 78"/>
          <p:cNvGrpSpPr>
            <a:grpSpLocks noChangeAspect="1"/>
          </p:cNvGrpSpPr>
          <p:nvPr/>
        </p:nvGrpSpPr>
        <p:grpSpPr bwMode="auto">
          <a:xfrm rot="5916011">
            <a:off x="5067300" y="4992688"/>
            <a:ext cx="1196975" cy="590550"/>
            <a:chOff x="2937" y="508"/>
            <a:chExt cx="1227" cy="420"/>
          </a:xfrm>
        </p:grpSpPr>
        <p:sp>
          <p:nvSpPr>
            <p:cNvPr id="414787" name="Freeform 79"/>
            <p:cNvSpPr>
              <a:spLocks noChangeAspect="1"/>
            </p:cNvSpPr>
            <p:nvPr/>
          </p:nvSpPr>
          <p:spPr bwMode="auto">
            <a:xfrm rot="-709341">
              <a:off x="2937" y="849"/>
              <a:ext cx="1093" cy="79"/>
            </a:xfrm>
            <a:custGeom>
              <a:avLst/>
              <a:gdLst>
                <a:gd name="T0" fmla="*/ 0 w 1680"/>
                <a:gd name="T1" fmla="*/ 2 h 104"/>
                <a:gd name="T2" fmla="*/ 7 w 1680"/>
                <a:gd name="T3" fmla="*/ 21 h 104"/>
                <a:gd name="T4" fmla="*/ 14 w 1680"/>
                <a:gd name="T5" fmla="*/ 2 h 104"/>
                <a:gd name="T6" fmla="*/ 21 w 1680"/>
                <a:gd name="T7" fmla="*/ 21 h 104"/>
                <a:gd name="T8" fmla="*/ 29 w 1680"/>
                <a:gd name="T9" fmla="*/ 2 h 104"/>
                <a:gd name="T10" fmla="*/ 36 w 1680"/>
                <a:gd name="T11" fmla="*/ 21 h 104"/>
                <a:gd name="T12" fmla="*/ 44 w 1680"/>
                <a:gd name="T13" fmla="*/ 2 h 104"/>
                <a:gd name="T14" fmla="*/ 51 w 1680"/>
                <a:gd name="T15" fmla="*/ 21 h 104"/>
                <a:gd name="T16" fmla="*/ 58 w 1680"/>
                <a:gd name="T17" fmla="*/ 2 h 104"/>
                <a:gd name="T18" fmla="*/ 66 w 1680"/>
                <a:gd name="T19" fmla="*/ 21 h 104"/>
                <a:gd name="T20" fmla="*/ 73 w 1680"/>
                <a:gd name="T21" fmla="*/ 2 h 104"/>
                <a:gd name="T22" fmla="*/ 80 w 1680"/>
                <a:gd name="T23" fmla="*/ 21 h 104"/>
                <a:gd name="T24" fmla="*/ 87 w 1680"/>
                <a:gd name="T25" fmla="*/ 2 h 104"/>
                <a:gd name="T26" fmla="*/ 95 w 1680"/>
                <a:gd name="T27" fmla="*/ 21 h 104"/>
                <a:gd name="T28" fmla="*/ 102 w 1680"/>
                <a:gd name="T29" fmla="*/ 2 h 104"/>
                <a:gd name="T30" fmla="*/ 105 w 1680"/>
                <a:gd name="T31" fmla="*/ 11 h 104"/>
                <a:gd name="T32" fmla="*/ 113 w 1680"/>
                <a:gd name="T33" fmla="*/ 11 h 104"/>
                <a:gd name="T34" fmla="*/ 116 w 1680"/>
                <a:gd name="T35" fmla="*/ 11 h 104"/>
                <a:gd name="T36" fmla="*/ 128 w 1680"/>
                <a:gd name="T37" fmla="*/ 11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0"/>
                <a:gd name="T58" fmla="*/ 0 h 104"/>
                <a:gd name="T59" fmla="*/ 1680 w 1680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0" h="104">
                  <a:moveTo>
                    <a:pt x="0" y="8"/>
                  </a:moveTo>
                  <a:cubicBezTo>
                    <a:pt x="32" y="56"/>
                    <a:pt x="64" y="104"/>
                    <a:pt x="96" y="104"/>
                  </a:cubicBezTo>
                  <a:cubicBezTo>
                    <a:pt x="128" y="104"/>
                    <a:pt x="160" y="8"/>
                    <a:pt x="192" y="8"/>
                  </a:cubicBezTo>
                  <a:cubicBezTo>
                    <a:pt x="224" y="8"/>
                    <a:pt x="256" y="104"/>
                    <a:pt x="288" y="104"/>
                  </a:cubicBezTo>
                  <a:cubicBezTo>
                    <a:pt x="320" y="104"/>
                    <a:pt x="352" y="8"/>
                    <a:pt x="384" y="8"/>
                  </a:cubicBezTo>
                  <a:cubicBezTo>
                    <a:pt x="416" y="8"/>
                    <a:pt x="448" y="104"/>
                    <a:pt x="480" y="104"/>
                  </a:cubicBezTo>
                  <a:cubicBezTo>
                    <a:pt x="512" y="104"/>
                    <a:pt x="544" y="8"/>
                    <a:pt x="576" y="8"/>
                  </a:cubicBezTo>
                  <a:cubicBezTo>
                    <a:pt x="608" y="8"/>
                    <a:pt x="640" y="104"/>
                    <a:pt x="672" y="104"/>
                  </a:cubicBezTo>
                  <a:cubicBezTo>
                    <a:pt x="704" y="104"/>
                    <a:pt x="736" y="8"/>
                    <a:pt x="768" y="8"/>
                  </a:cubicBezTo>
                  <a:cubicBezTo>
                    <a:pt x="800" y="8"/>
                    <a:pt x="832" y="104"/>
                    <a:pt x="864" y="104"/>
                  </a:cubicBezTo>
                  <a:cubicBezTo>
                    <a:pt x="896" y="104"/>
                    <a:pt x="928" y="8"/>
                    <a:pt x="960" y="8"/>
                  </a:cubicBezTo>
                  <a:cubicBezTo>
                    <a:pt x="992" y="8"/>
                    <a:pt x="1024" y="104"/>
                    <a:pt x="1056" y="104"/>
                  </a:cubicBezTo>
                  <a:cubicBezTo>
                    <a:pt x="1088" y="104"/>
                    <a:pt x="1120" y="8"/>
                    <a:pt x="1152" y="8"/>
                  </a:cubicBezTo>
                  <a:cubicBezTo>
                    <a:pt x="1184" y="8"/>
                    <a:pt x="1216" y="104"/>
                    <a:pt x="1248" y="104"/>
                  </a:cubicBezTo>
                  <a:cubicBezTo>
                    <a:pt x="1280" y="104"/>
                    <a:pt x="1320" y="16"/>
                    <a:pt x="1344" y="8"/>
                  </a:cubicBezTo>
                  <a:cubicBezTo>
                    <a:pt x="1368" y="0"/>
                    <a:pt x="1368" y="48"/>
                    <a:pt x="1392" y="56"/>
                  </a:cubicBezTo>
                  <a:cubicBezTo>
                    <a:pt x="1416" y="64"/>
                    <a:pt x="1464" y="56"/>
                    <a:pt x="1488" y="56"/>
                  </a:cubicBezTo>
                  <a:cubicBezTo>
                    <a:pt x="1512" y="56"/>
                    <a:pt x="1504" y="56"/>
                    <a:pt x="1536" y="56"/>
                  </a:cubicBezTo>
                  <a:cubicBezTo>
                    <a:pt x="1568" y="56"/>
                    <a:pt x="1624" y="56"/>
                    <a:pt x="1680" y="56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/>
              <a:tailEnd type="stealth" w="med" len="med"/>
            </a:ln>
          </p:spPr>
          <p:txBody>
            <a:bodyPr rot="10800000" vert="eaVert" wrap="none" anchor="ctr"/>
            <a:lstStyle/>
            <a:p>
              <a:endParaRPr lang="en-US" u="sng">
                <a:latin typeface="Calibri" pitchFamily="34" charset="0"/>
              </a:endParaRPr>
            </a:p>
          </p:txBody>
        </p:sp>
        <p:sp>
          <p:nvSpPr>
            <p:cNvPr id="414788" name="Text Box 80"/>
            <p:cNvSpPr txBox="1">
              <a:spLocks noChangeAspect="1" noChangeArrowheads="1"/>
            </p:cNvSpPr>
            <p:nvPr/>
          </p:nvSpPr>
          <p:spPr bwMode="auto">
            <a:xfrm rot="-709341">
              <a:off x="4039" y="508"/>
              <a:ext cx="1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endParaRPr lang="de-DE" sz="2000" u="sng">
                <a:latin typeface="Comic Sans MS" pitchFamily="66" charset="0"/>
              </a:endParaRPr>
            </a:p>
          </p:txBody>
        </p:sp>
      </p:grpSp>
      <p:sp>
        <p:nvSpPr>
          <p:cNvPr id="414745" name="Text Box 81"/>
          <p:cNvSpPr txBox="1">
            <a:spLocks noChangeAspect="1" noChangeArrowheads="1"/>
          </p:cNvSpPr>
          <p:nvPr/>
        </p:nvSpPr>
        <p:spPr bwMode="auto">
          <a:xfrm rot="-147854">
            <a:off x="7262813" y="4587875"/>
            <a:ext cx="14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de-DE" sz="3200" b="1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b</a:t>
            </a:r>
            <a:endParaRPr lang="de-DE" sz="3200" b="1" baseline="300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414746" name="Rectangle 82"/>
          <p:cNvSpPr>
            <a:spLocks noChangeArrowheads="1"/>
          </p:cNvSpPr>
          <p:nvPr/>
        </p:nvSpPr>
        <p:spPr bwMode="auto">
          <a:xfrm>
            <a:off x="5203825" y="3470275"/>
            <a:ext cx="500063" cy="90488"/>
          </a:xfrm>
          <a:prstGeom prst="rect">
            <a:avLst/>
          </a:prstGeom>
          <a:solidFill>
            <a:srgbClr val="6600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47" name="Rectangle 83"/>
          <p:cNvSpPr>
            <a:spLocks noChangeArrowheads="1"/>
          </p:cNvSpPr>
          <p:nvPr/>
        </p:nvSpPr>
        <p:spPr bwMode="auto">
          <a:xfrm>
            <a:off x="5203825" y="5729288"/>
            <a:ext cx="500063" cy="88900"/>
          </a:xfrm>
          <a:prstGeom prst="rect">
            <a:avLst/>
          </a:prstGeom>
          <a:solidFill>
            <a:srgbClr val="6600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48" name="Rectangle 84" descr="Dark upward diagonal"/>
          <p:cNvSpPr>
            <a:spLocks noChangeArrowheads="1"/>
          </p:cNvSpPr>
          <p:nvPr/>
        </p:nvSpPr>
        <p:spPr bwMode="auto">
          <a:xfrm>
            <a:off x="7874000" y="4508500"/>
            <a:ext cx="69850" cy="29686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FFFFFF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sng">
              <a:latin typeface="Calibri" pitchFamily="34" charset="0"/>
            </a:endParaRPr>
          </a:p>
        </p:txBody>
      </p:sp>
      <p:sp>
        <p:nvSpPr>
          <p:cNvPr id="414749" name="Rectangle 85"/>
          <p:cNvSpPr>
            <a:spLocks noChangeArrowheads="1"/>
          </p:cNvSpPr>
          <p:nvPr/>
        </p:nvSpPr>
        <p:spPr bwMode="auto">
          <a:xfrm>
            <a:off x="4889500" y="3070225"/>
            <a:ext cx="154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X-ray detector</a:t>
            </a:r>
            <a:endParaRPr lang="en-US" b="1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414750" name="Rectangle 86"/>
          <p:cNvSpPr>
            <a:spLocks noChangeArrowheads="1"/>
          </p:cNvSpPr>
          <p:nvPr/>
        </p:nvSpPr>
        <p:spPr bwMode="auto">
          <a:xfrm>
            <a:off x="7677150" y="5678488"/>
            <a:ext cx="13985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Storage and </a:t>
            </a:r>
          </a:p>
          <a:p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detection</a:t>
            </a:r>
          </a:p>
          <a:p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Penning trap</a:t>
            </a:r>
            <a:endParaRPr lang="en-US" b="1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414751" name="Rectangle 87"/>
          <p:cNvSpPr>
            <a:spLocks noChangeArrowheads="1"/>
          </p:cNvSpPr>
          <p:nvPr/>
        </p:nvSpPr>
        <p:spPr bwMode="auto">
          <a:xfrm>
            <a:off x="6540500" y="3921125"/>
            <a:ext cx="123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6 T magnet</a:t>
            </a:r>
            <a:endParaRPr lang="en-US" b="1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414752" name="Line 90"/>
          <p:cNvSpPr>
            <a:spLocks noChangeShapeType="1"/>
          </p:cNvSpPr>
          <p:nvPr/>
        </p:nvSpPr>
        <p:spPr bwMode="auto">
          <a:xfrm flipH="1" flipV="1">
            <a:off x="6483350" y="3830638"/>
            <a:ext cx="446088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4753" name="Rectangle 91"/>
          <p:cNvSpPr>
            <a:spLocks noChangeArrowheads="1"/>
          </p:cNvSpPr>
          <p:nvPr/>
        </p:nvSpPr>
        <p:spPr bwMode="auto">
          <a:xfrm>
            <a:off x="6761163" y="5311775"/>
            <a:ext cx="165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Trap electrodes</a:t>
            </a:r>
            <a:endParaRPr lang="en-US" b="1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414754" name="Line 92"/>
          <p:cNvSpPr>
            <a:spLocks noChangeShapeType="1"/>
          </p:cNvSpPr>
          <p:nvPr/>
        </p:nvSpPr>
        <p:spPr bwMode="auto">
          <a:xfrm flipH="1" flipV="1">
            <a:off x="6207125" y="4959350"/>
            <a:ext cx="585788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4755" name="Rectangle 93"/>
          <p:cNvSpPr>
            <a:spLocks noChangeArrowheads="1"/>
          </p:cNvSpPr>
          <p:nvPr/>
        </p:nvSpPr>
        <p:spPr bwMode="auto">
          <a:xfrm>
            <a:off x="7586663" y="4103688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Beta detector</a:t>
            </a:r>
          </a:p>
          <a:p>
            <a:pPr algn="ctr"/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(PIPS)</a:t>
            </a:r>
            <a:endParaRPr lang="en-US" b="1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414756" name="Rectangle 94"/>
          <p:cNvSpPr>
            <a:spLocks noChangeArrowheads="1"/>
          </p:cNvSpPr>
          <p:nvPr/>
        </p:nvSpPr>
        <p:spPr bwMode="auto">
          <a:xfrm>
            <a:off x="3822700" y="5903913"/>
            <a:ext cx="263747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10</a:t>
            </a:r>
            <a:r>
              <a:rPr lang="de-DE" b="1" baseline="30000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5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 ions injected</a:t>
            </a:r>
          </a:p>
          <a:p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High efficient trapping</a:t>
            </a:r>
            <a:endParaRPr lang="en-US" b="1" dirty="0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414757" name="Picture 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509713"/>
            <a:ext cx="25749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59" name="Text Box 21"/>
          <p:cNvSpPr txBox="1">
            <a:spLocks noChangeArrowheads="1"/>
          </p:cNvSpPr>
          <p:nvPr/>
        </p:nvSpPr>
        <p:spPr bwMode="auto">
          <a:xfrm>
            <a:off x="2981325" y="1100138"/>
            <a:ext cx="160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Silicon detector for </a:t>
            </a:r>
            <a:r>
              <a:rPr lang="en-US" sz="1400" b="1">
                <a:latin typeface="Symbol" pitchFamily="18" charset="2"/>
              </a:rPr>
              <a:t>b</a:t>
            </a:r>
            <a:r>
              <a:rPr lang="en-US" sz="1400" b="1"/>
              <a:t>-decay measurements</a:t>
            </a:r>
          </a:p>
          <a:p>
            <a:endParaRPr lang="en-US" sz="1400" b="1">
              <a:solidFill>
                <a:srgbClr val="004699"/>
              </a:solidFill>
            </a:endParaRPr>
          </a:p>
        </p:txBody>
      </p:sp>
      <p:sp>
        <p:nvSpPr>
          <p:cNvPr id="414760" name="Rectangle 101"/>
          <p:cNvSpPr>
            <a:spLocks noChangeArrowheads="1"/>
          </p:cNvSpPr>
          <p:nvPr/>
        </p:nvSpPr>
        <p:spPr bwMode="auto">
          <a:xfrm>
            <a:off x="4781550" y="-319088"/>
            <a:ext cx="2895600" cy="12192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761" name="Rectangle 102"/>
          <p:cNvSpPr>
            <a:spLocks noChangeArrowheads="1"/>
          </p:cNvSpPr>
          <p:nvPr/>
        </p:nvSpPr>
        <p:spPr bwMode="auto">
          <a:xfrm>
            <a:off x="0" y="0"/>
            <a:ext cx="91440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dirty="0" smtClean="0">
                <a:latin typeface="Calibri" pitchFamily="34" charset="0"/>
              </a:rPr>
              <a:t>TITAN-EC technique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14762" name="Text Box 21"/>
          <p:cNvSpPr txBox="1">
            <a:spLocks noChangeArrowheads="1"/>
          </p:cNvSpPr>
          <p:nvPr/>
        </p:nvSpPr>
        <p:spPr bwMode="auto">
          <a:xfrm>
            <a:off x="161925" y="3506788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X-ray detector</a:t>
            </a:r>
          </a:p>
          <a:p>
            <a:endParaRPr lang="en-US" sz="1400" b="1">
              <a:solidFill>
                <a:srgbClr val="004699"/>
              </a:solidFill>
            </a:endParaRPr>
          </a:p>
        </p:txBody>
      </p:sp>
      <p:pic>
        <p:nvPicPr>
          <p:cNvPr id="414763" name="Picture 104" descr="DSC07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675" y="1039813"/>
            <a:ext cx="26574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342" name="Picture 33" descr="Beamline-schematic-LARGE copy.png"/>
          <p:cNvPicPr>
            <a:picLocks noGrp="1" noChangeAspect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3743325"/>
            <a:ext cx="2597150" cy="3114675"/>
          </a:xfrm>
        </p:spPr>
      </p:pic>
      <p:sp>
        <p:nvSpPr>
          <p:cNvPr id="414765" name="Rectangle 94"/>
          <p:cNvSpPr>
            <a:spLocks noChangeArrowheads="1"/>
          </p:cNvSpPr>
          <p:nvPr/>
        </p:nvSpPr>
        <p:spPr bwMode="auto">
          <a:xfrm>
            <a:off x="2995613" y="4184650"/>
            <a:ext cx="1366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Ion injection</a:t>
            </a:r>
            <a:endParaRPr lang="en-US" b="1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414766" name="Line 92"/>
          <p:cNvSpPr>
            <a:spLocks noChangeShapeType="1"/>
          </p:cNvSpPr>
          <p:nvPr/>
        </p:nvSpPr>
        <p:spPr bwMode="auto">
          <a:xfrm flipV="1">
            <a:off x="4948238" y="4824413"/>
            <a:ext cx="358775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346" name="Text Box 19"/>
          <p:cNvSpPr txBox="1">
            <a:spLocks noChangeAspect="1" noChangeArrowheads="1"/>
          </p:cNvSpPr>
          <p:nvPr/>
        </p:nvSpPr>
        <p:spPr bwMode="auto">
          <a:xfrm>
            <a:off x="92075" y="5815013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A</a:t>
            </a:r>
            <a:r>
              <a:rPr lang="en-US" b="1" baseline="30000">
                <a:latin typeface="Calibri" pitchFamily="34" charset="0"/>
              </a:rPr>
              <a:t>+</a:t>
            </a:r>
          </a:p>
        </p:txBody>
      </p:sp>
      <p:sp>
        <p:nvSpPr>
          <p:cNvPr id="180347" name="Line 41"/>
          <p:cNvSpPr>
            <a:spLocks noChangeShapeType="1"/>
          </p:cNvSpPr>
          <p:nvPr/>
        </p:nvSpPr>
        <p:spPr bwMode="auto">
          <a:xfrm flipV="1">
            <a:off x="0" y="6729413"/>
            <a:ext cx="309563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0348" name="Line 41"/>
          <p:cNvSpPr>
            <a:spLocks noChangeShapeType="1"/>
          </p:cNvSpPr>
          <p:nvPr/>
        </p:nvSpPr>
        <p:spPr bwMode="auto">
          <a:xfrm flipV="1">
            <a:off x="836613" y="5589588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0349" name="Line 41"/>
          <p:cNvSpPr>
            <a:spLocks noChangeShapeType="1"/>
          </p:cNvSpPr>
          <p:nvPr/>
        </p:nvSpPr>
        <p:spPr bwMode="auto">
          <a:xfrm flipV="1">
            <a:off x="881063" y="5094288"/>
            <a:ext cx="225425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0350" name="Line 41"/>
          <p:cNvSpPr>
            <a:spLocks noChangeShapeType="1"/>
          </p:cNvSpPr>
          <p:nvPr/>
        </p:nvSpPr>
        <p:spPr bwMode="auto">
          <a:xfrm>
            <a:off x="1196975" y="5094288"/>
            <a:ext cx="449263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0351" name="Rectangle 127"/>
          <p:cNvSpPr>
            <a:spLocks noChangeArrowheads="1"/>
          </p:cNvSpPr>
          <p:nvPr/>
        </p:nvSpPr>
        <p:spPr bwMode="auto">
          <a:xfrm>
            <a:off x="1646238" y="4778375"/>
            <a:ext cx="1125537" cy="7651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0352" name="Text Box 19"/>
          <p:cNvSpPr txBox="1">
            <a:spLocks noChangeAspect="1" noChangeArrowheads="1"/>
          </p:cNvSpPr>
          <p:nvPr/>
        </p:nvSpPr>
        <p:spPr bwMode="auto">
          <a:xfrm>
            <a:off x="1016000" y="5229225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A</a:t>
            </a:r>
            <a:r>
              <a:rPr lang="en-US" b="1" baseline="30000">
                <a:latin typeface="Calibri" pitchFamily="34" charset="0"/>
              </a:rPr>
              <a:t>+</a:t>
            </a:r>
          </a:p>
        </p:txBody>
      </p:sp>
      <p:sp>
        <p:nvSpPr>
          <p:cNvPr id="180353" name="Text Box 129"/>
          <p:cNvSpPr txBox="1">
            <a:spLocks noChangeArrowheads="1"/>
          </p:cNvSpPr>
          <p:nvPr/>
        </p:nvSpPr>
        <p:spPr bwMode="auto">
          <a:xfrm>
            <a:off x="1736725" y="5540375"/>
            <a:ext cx="960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Penning trap</a:t>
            </a:r>
          </a:p>
        </p:txBody>
      </p:sp>
      <p:sp>
        <p:nvSpPr>
          <p:cNvPr id="180354" name="Line 130"/>
          <p:cNvSpPr>
            <a:spLocks noChangeShapeType="1"/>
          </p:cNvSpPr>
          <p:nvPr/>
        </p:nvSpPr>
        <p:spPr bwMode="auto">
          <a:xfrm flipV="1">
            <a:off x="2771775" y="3743325"/>
            <a:ext cx="630238" cy="1035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355" name="Line 131"/>
          <p:cNvSpPr>
            <a:spLocks noChangeShapeType="1"/>
          </p:cNvSpPr>
          <p:nvPr/>
        </p:nvSpPr>
        <p:spPr bwMode="auto">
          <a:xfrm>
            <a:off x="2771775" y="5543550"/>
            <a:ext cx="990600" cy="1081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356" name="Text Box 132"/>
          <p:cNvSpPr txBox="1">
            <a:spLocks noChangeArrowheads="1"/>
          </p:cNvSpPr>
          <p:nvPr/>
        </p:nvSpPr>
        <p:spPr bwMode="auto">
          <a:xfrm>
            <a:off x="206375" y="4238625"/>
            <a:ext cx="3016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Novel method:</a:t>
            </a: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 Backing free</a:t>
            </a: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 Isobaric sample</a:t>
            </a: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 Spatial separation of </a:t>
            </a:r>
            <a:r>
              <a:rPr lang="en-US">
                <a:latin typeface="Symbol" pitchFamily="18" charset="2"/>
              </a:rPr>
              <a:t>b</a:t>
            </a:r>
            <a:r>
              <a:rPr lang="en-US" baseline="30000">
                <a:latin typeface="Calibri" pitchFamily="34" charset="0"/>
              </a:rPr>
              <a:t>- </a:t>
            </a:r>
            <a:r>
              <a:rPr lang="en-US">
                <a:latin typeface="Calibri" pitchFamily="34" charset="0"/>
              </a:rPr>
              <a:t>         and X-ray detection</a:t>
            </a:r>
          </a:p>
        </p:txBody>
      </p:sp>
      <p:grpSp>
        <p:nvGrpSpPr>
          <p:cNvPr id="10" name="Group 133"/>
          <p:cNvGrpSpPr>
            <a:grpSpLocks/>
          </p:cNvGrpSpPr>
          <p:nvPr/>
        </p:nvGrpSpPr>
        <p:grpSpPr bwMode="auto">
          <a:xfrm>
            <a:off x="3581400" y="3968750"/>
            <a:ext cx="4497388" cy="1466850"/>
            <a:chOff x="108" y="732"/>
            <a:chExt cx="2833" cy="924"/>
          </a:xfrm>
        </p:grpSpPr>
        <p:pic>
          <p:nvPicPr>
            <p:cNvPr id="414779" name="Picture 20" descr="central740_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" y="732"/>
              <a:ext cx="2833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2180" y="1151"/>
              <a:ext cx="36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80" y="1236"/>
              <a:ext cx="36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782" name="TextBox 27"/>
            <p:cNvSpPr txBox="1">
              <a:spLocks noChangeArrowheads="1"/>
            </p:cNvSpPr>
            <p:nvPr/>
          </p:nvSpPr>
          <p:spPr bwMode="auto">
            <a:xfrm>
              <a:off x="2124" y="956"/>
              <a:ext cx="4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Ø5 mm</a:t>
              </a:r>
            </a:p>
          </p:txBody>
        </p:sp>
        <p:sp>
          <p:nvSpPr>
            <p:cNvPr id="414783" name="TextBox 28"/>
            <p:cNvSpPr txBox="1">
              <a:spLocks noChangeArrowheads="1"/>
            </p:cNvSpPr>
            <p:nvPr/>
          </p:nvSpPr>
          <p:spPr bwMode="auto">
            <a:xfrm>
              <a:off x="304" y="1432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5 kV</a:t>
              </a:r>
            </a:p>
          </p:txBody>
        </p:sp>
        <p:sp>
          <p:nvSpPr>
            <p:cNvPr id="414784" name="TextBox 29"/>
            <p:cNvSpPr txBox="1">
              <a:spLocks noChangeArrowheads="1"/>
            </p:cNvSpPr>
            <p:nvPr/>
          </p:nvSpPr>
          <p:spPr bwMode="auto">
            <a:xfrm>
              <a:off x="1088" y="1432"/>
              <a:ext cx="50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4.7 kV</a:t>
              </a:r>
            </a:p>
          </p:txBody>
        </p:sp>
        <p:sp>
          <p:nvSpPr>
            <p:cNvPr id="414785" name="TextBox 30"/>
            <p:cNvSpPr txBox="1">
              <a:spLocks noChangeArrowheads="1"/>
            </p:cNvSpPr>
            <p:nvPr/>
          </p:nvSpPr>
          <p:spPr bwMode="auto">
            <a:xfrm>
              <a:off x="2152" y="1432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5 kV</a:t>
              </a:r>
            </a:p>
          </p:txBody>
        </p:sp>
        <p:sp>
          <p:nvSpPr>
            <p:cNvPr id="414786" name="TextBox 23"/>
            <p:cNvSpPr txBox="1">
              <a:spLocks noChangeArrowheads="1"/>
            </p:cNvSpPr>
            <p:nvPr/>
          </p:nvSpPr>
          <p:spPr bwMode="auto">
            <a:xfrm>
              <a:off x="1424" y="760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</a:t>
              </a:r>
              <a:r>
                <a:rPr lang="en-US" baseline="-25000">
                  <a:latin typeface="Calibri" pitchFamily="34" charset="0"/>
                </a:rPr>
                <a:t>max</a:t>
              </a:r>
              <a:r>
                <a:rPr lang="en-US">
                  <a:latin typeface="Calibri" pitchFamily="34" charset="0"/>
                </a:rPr>
                <a:t> ~ 3T</a:t>
              </a:r>
            </a:p>
          </p:txBody>
        </p:sp>
      </p:grpSp>
      <p:sp>
        <p:nvSpPr>
          <p:cNvPr id="123" name="Line 14"/>
          <p:cNvSpPr>
            <a:spLocks noChangeShapeType="1"/>
          </p:cNvSpPr>
          <p:nvPr/>
        </p:nvSpPr>
        <p:spPr bwMode="auto">
          <a:xfrm>
            <a:off x="457200" y="792210"/>
            <a:ext cx="8229600" cy="0"/>
          </a:xfrm>
          <a:prstGeom prst="line">
            <a:avLst/>
          </a:prstGeom>
          <a:noFill/>
          <a:ln w="19050">
            <a:solidFill>
              <a:srgbClr val="256E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8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0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0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0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0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8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0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46" grpId="0"/>
      <p:bldP spid="180347" grpId="0" animBg="1"/>
      <p:bldP spid="180348" grpId="0" animBg="1"/>
      <p:bldP spid="180349" grpId="0" animBg="1"/>
      <p:bldP spid="180350" grpId="0" animBg="1"/>
      <p:bldP spid="180351" grpId="0" animBg="1"/>
      <p:bldP spid="180352" grpId="0"/>
      <p:bldP spid="180353" grpId="0"/>
      <p:bldP spid="180354" grpId="0" animBg="1"/>
      <p:bldP spid="180355" grpId="0" animBg="1"/>
      <p:bldP spid="180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896"/>
          </a:xfrm>
        </p:spPr>
        <p:txBody>
          <a:bodyPr/>
          <a:lstStyle/>
          <a:p>
            <a:r>
              <a:rPr lang="en-US" sz="3400" baseline="30000" dirty="0" smtClean="0"/>
              <a:t>107</a:t>
            </a:r>
            <a:r>
              <a:rPr lang="en-US" sz="3400" dirty="0" smtClean="0"/>
              <a:t>In EC signature</a:t>
            </a:r>
          </a:p>
        </p:txBody>
      </p:sp>
      <p:sp>
        <p:nvSpPr>
          <p:cNvPr id="415746" name="Text Box 43"/>
          <p:cNvSpPr txBox="1">
            <a:spLocks noChangeArrowheads="1"/>
          </p:cNvSpPr>
          <p:nvPr/>
        </p:nvSpPr>
        <p:spPr bwMode="auto">
          <a:xfrm>
            <a:off x="206375" y="2470150"/>
            <a:ext cx="43211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Calibri" pitchFamily="34" charset="0"/>
              </a:rPr>
              <a:t>Goals of the beam time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Shoot through EBIT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Identify </a:t>
            </a:r>
            <a:r>
              <a:rPr lang="en-US" baseline="30000">
                <a:latin typeface="Calibri" pitchFamily="34" charset="0"/>
              </a:rPr>
              <a:t>107</a:t>
            </a:r>
            <a:r>
              <a:rPr lang="en-US">
                <a:latin typeface="Calibri" pitchFamily="34" charset="0"/>
              </a:rPr>
              <a:t>In after EBIT		</a:t>
            </a:r>
            <a:endParaRPr lang="en-US" b="1">
              <a:solidFill>
                <a:srgbClr val="00CC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Store radioactive ions in trap		</a:t>
            </a:r>
            <a:endParaRPr lang="en-US" b="1">
              <a:solidFill>
                <a:srgbClr val="00CC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Observe X-rays following an EC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Identify X-rays from EC	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Observe electrons from </a:t>
            </a:r>
            <a:r>
              <a:rPr lang="en-US">
                <a:latin typeface="Symbol" pitchFamily="18" charset="2"/>
              </a:rPr>
              <a:t>b</a:t>
            </a:r>
            <a:r>
              <a:rPr lang="en-US">
                <a:latin typeface="Calibri" pitchFamily="34" charset="0"/>
              </a:rPr>
              <a:t> decays	</a:t>
            </a:r>
            <a:endParaRPr lang="en-US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415747" name="Text Box 44"/>
          <p:cNvSpPr txBox="1">
            <a:spLocks noChangeArrowheads="1"/>
          </p:cNvSpPr>
          <p:nvPr/>
        </p:nvSpPr>
        <p:spPr bwMode="auto">
          <a:xfrm>
            <a:off x="3357563" y="4959350"/>
            <a:ext cx="58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41357" name="Text Box 45"/>
          <p:cNvSpPr txBox="1">
            <a:spLocks noChangeArrowheads="1"/>
          </p:cNvSpPr>
          <p:nvPr/>
        </p:nvSpPr>
        <p:spPr bwMode="auto">
          <a:xfrm>
            <a:off x="3581400" y="2889250"/>
            <a:ext cx="10350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Calibri" pitchFamily="34" charset="0"/>
              </a:rPr>
              <a:t>√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Calibri" pitchFamily="34" charset="0"/>
              </a:rPr>
              <a:t>√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Calibri" pitchFamily="34" charset="0"/>
              </a:rPr>
              <a:t>√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Calibri" pitchFamily="34" charset="0"/>
              </a:rPr>
              <a:t>√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Calibri" pitchFamily="34" charset="0"/>
              </a:rPr>
              <a:t>√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41358" name="Text Box 46"/>
          <p:cNvSpPr txBox="1">
            <a:spLocks noChangeArrowheads="1"/>
          </p:cNvSpPr>
          <p:nvPr/>
        </p:nvSpPr>
        <p:spPr bwMode="auto">
          <a:xfrm>
            <a:off x="341313" y="5364163"/>
            <a:ext cx="3376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alibri" pitchFamily="34" charset="0"/>
              </a:rPr>
              <a:t>First observation of an EC in a Penning trap</a:t>
            </a:r>
          </a:p>
          <a:p>
            <a:pPr algn="ctr"/>
            <a:r>
              <a:rPr lang="en-US">
                <a:solidFill>
                  <a:srgbClr val="FF3300"/>
                </a:solidFill>
                <a:latin typeface="Calibri" pitchFamily="34" charset="0"/>
              </a:rPr>
              <a:t>BR(EC) = 55 (20) %</a:t>
            </a:r>
          </a:p>
          <a:p>
            <a:pPr algn="ctr" fontAlgn="ctr"/>
            <a:r>
              <a:rPr lang="en-US" sz="1000">
                <a:latin typeface="Calibri" pitchFamily="34" charset="0"/>
              </a:rPr>
              <a:t>S. Ettenauer et al., AIP Conf. Proc. 1182(2009)100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141362" name="Picture 50" descr="BGND205k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1798638"/>
            <a:ext cx="50673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60" name="Picture 48" descr="In207+BGND205k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75" y="1798638"/>
            <a:ext cx="506412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63" name="Oval 51"/>
          <p:cNvSpPr>
            <a:spLocks noChangeArrowheads="1"/>
          </p:cNvSpPr>
          <p:nvPr/>
        </p:nvSpPr>
        <p:spPr bwMode="auto">
          <a:xfrm>
            <a:off x="7118350" y="2519363"/>
            <a:ext cx="811213" cy="22494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1365" name="Text Box 53"/>
          <p:cNvSpPr txBox="1">
            <a:spLocks noChangeArrowheads="1"/>
          </p:cNvSpPr>
          <p:nvPr/>
        </p:nvSpPr>
        <p:spPr bwMode="auto">
          <a:xfrm>
            <a:off x="7118350" y="2024063"/>
            <a:ext cx="180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Signature </a:t>
            </a:r>
            <a:r>
              <a:rPr lang="en-US" sz="1200" b="1" baseline="30000"/>
              <a:t>107</a:t>
            </a:r>
            <a:r>
              <a:rPr lang="en-US" sz="1200" b="1"/>
              <a:t>In decay</a:t>
            </a:r>
            <a:endParaRPr lang="en-US" sz="1200"/>
          </a:p>
        </p:txBody>
      </p:sp>
      <p:pic>
        <p:nvPicPr>
          <p:cNvPr id="141361" name="Picture 49" descr="BGND23k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875" y="1790700"/>
            <a:ext cx="506412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59" name="Picture 47" descr="In107+BGND23k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688" y="1798638"/>
            <a:ext cx="506412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67" name="Oval 55"/>
          <p:cNvSpPr>
            <a:spLocks noChangeArrowheads="1"/>
          </p:cNvSpPr>
          <p:nvPr/>
        </p:nvSpPr>
        <p:spPr bwMode="auto">
          <a:xfrm>
            <a:off x="5903913" y="2654300"/>
            <a:ext cx="811212" cy="22494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1368" name="Text Box 56"/>
          <p:cNvSpPr txBox="1">
            <a:spLocks noChangeArrowheads="1"/>
          </p:cNvSpPr>
          <p:nvPr/>
        </p:nvSpPr>
        <p:spPr bwMode="auto">
          <a:xfrm>
            <a:off x="6804025" y="2744788"/>
            <a:ext cx="180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Signature </a:t>
            </a:r>
            <a:r>
              <a:rPr lang="en-US" sz="1200" b="1" baseline="30000"/>
              <a:t>107</a:t>
            </a:r>
            <a:r>
              <a:rPr lang="en-US" sz="1200" b="1"/>
              <a:t>In decay</a:t>
            </a:r>
            <a:endParaRPr lang="en-US" sz="1200"/>
          </a:p>
        </p:txBody>
      </p:sp>
      <p:sp>
        <p:nvSpPr>
          <p:cNvPr id="141370" name="Oval 58"/>
          <p:cNvSpPr>
            <a:spLocks noChangeArrowheads="1"/>
          </p:cNvSpPr>
          <p:nvPr/>
        </p:nvSpPr>
        <p:spPr bwMode="auto">
          <a:xfrm>
            <a:off x="7677150" y="3292475"/>
            <a:ext cx="539750" cy="15763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1371" name="Oval 59"/>
          <p:cNvSpPr>
            <a:spLocks noChangeArrowheads="1"/>
          </p:cNvSpPr>
          <p:nvPr/>
        </p:nvSpPr>
        <p:spPr bwMode="auto">
          <a:xfrm>
            <a:off x="5229225" y="2114550"/>
            <a:ext cx="811213" cy="2744788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5948363" y="1709738"/>
            <a:ext cx="202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</a:rPr>
              <a:t>Signature </a:t>
            </a:r>
            <a:r>
              <a:rPr lang="en-US" sz="1200" b="1" baseline="30000">
                <a:solidFill>
                  <a:schemeClr val="hlink"/>
                </a:solidFill>
              </a:rPr>
              <a:t>107</a:t>
            </a:r>
            <a:r>
              <a:rPr lang="en-US" sz="1200" b="1">
                <a:solidFill>
                  <a:schemeClr val="hlink"/>
                </a:solidFill>
              </a:rPr>
              <a:t>Cd decay</a:t>
            </a:r>
          </a:p>
        </p:txBody>
      </p:sp>
      <p:sp>
        <p:nvSpPr>
          <p:cNvPr id="415761" name="Rectangle 3"/>
          <p:cNvSpPr>
            <a:spLocks noGrp="1"/>
          </p:cNvSpPr>
          <p:nvPr>
            <p:ph type="body" sz="half" idx="1"/>
          </p:nvPr>
        </p:nvSpPr>
        <p:spPr>
          <a:xfrm>
            <a:off x="2873375" y="908050"/>
            <a:ext cx="4038600" cy="7032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aseline="30000" smtClean="0"/>
              <a:t>107</a:t>
            </a:r>
            <a:r>
              <a:rPr lang="en-US" sz="1600" smtClean="0"/>
              <a:t>In has a strong EC branch and comparable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/>
              <a:t>half live of 32.4 min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smtClean="0"/>
          </a:p>
        </p:txBody>
      </p:sp>
      <p:sp>
        <p:nvSpPr>
          <p:cNvPr id="141373" name="Text Box 61"/>
          <p:cNvSpPr txBox="1">
            <a:spLocks noChangeArrowheads="1"/>
          </p:cNvSpPr>
          <p:nvPr/>
        </p:nvSpPr>
        <p:spPr bwMode="auto">
          <a:xfrm>
            <a:off x="5381625" y="5678488"/>
            <a:ext cx="32861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Only one detector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0.02% solid angle!</a:t>
            </a:r>
          </a:p>
        </p:txBody>
      </p:sp>
      <p:sp>
        <p:nvSpPr>
          <p:cNvPr id="415763" name="Line 62"/>
          <p:cNvSpPr>
            <a:spLocks noChangeShapeType="1"/>
          </p:cNvSpPr>
          <p:nvPr/>
        </p:nvSpPr>
        <p:spPr bwMode="auto">
          <a:xfrm>
            <a:off x="611188" y="122396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64" name="Line 63"/>
          <p:cNvSpPr>
            <a:spLocks noChangeShapeType="1"/>
          </p:cNvSpPr>
          <p:nvPr/>
        </p:nvSpPr>
        <p:spPr bwMode="auto">
          <a:xfrm>
            <a:off x="1376363" y="180816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65" name="Line 64"/>
          <p:cNvSpPr>
            <a:spLocks noChangeShapeType="1"/>
          </p:cNvSpPr>
          <p:nvPr/>
        </p:nvSpPr>
        <p:spPr bwMode="auto">
          <a:xfrm>
            <a:off x="2366963" y="23939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66" name="Text Box 65"/>
          <p:cNvSpPr txBox="1">
            <a:spLocks noChangeArrowheads="1"/>
          </p:cNvSpPr>
          <p:nvPr/>
        </p:nvSpPr>
        <p:spPr bwMode="auto">
          <a:xfrm>
            <a:off x="296863" y="954088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aseline="30000">
                <a:latin typeface="Calibri" pitchFamily="34" charset="0"/>
              </a:rPr>
              <a:t>107</a:t>
            </a:r>
            <a:r>
              <a:rPr lang="en-US" sz="1200">
                <a:latin typeface="Calibri" pitchFamily="34" charset="0"/>
              </a:rPr>
              <a:t>In</a:t>
            </a:r>
          </a:p>
        </p:txBody>
      </p:sp>
      <p:sp>
        <p:nvSpPr>
          <p:cNvPr id="415767" name="Text Box 66"/>
          <p:cNvSpPr txBox="1">
            <a:spLocks noChangeArrowheads="1"/>
          </p:cNvSpPr>
          <p:nvPr/>
        </p:nvSpPr>
        <p:spPr bwMode="auto">
          <a:xfrm>
            <a:off x="1106488" y="15795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aseline="30000">
                <a:latin typeface="Calibri" pitchFamily="34" charset="0"/>
              </a:rPr>
              <a:t>107</a:t>
            </a:r>
            <a:r>
              <a:rPr lang="en-US" sz="1200">
                <a:latin typeface="Calibri" pitchFamily="34" charset="0"/>
              </a:rPr>
              <a:t>Cd</a:t>
            </a:r>
          </a:p>
        </p:txBody>
      </p:sp>
      <p:sp>
        <p:nvSpPr>
          <p:cNvPr id="415768" name="Text Box 67"/>
          <p:cNvSpPr txBox="1">
            <a:spLocks noChangeArrowheads="1"/>
          </p:cNvSpPr>
          <p:nvPr/>
        </p:nvSpPr>
        <p:spPr bwMode="auto">
          <a:xfrm>
            <a:off x="2097088" y="21637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aseline="30000">
                <a:latin typeface="Calibri" pitchFamily="34" charset="0"/>
              </a:rPr>
              <a:t>107</a:t>
            </a:r>
            <a:r>
              <a:rPr lang="en-US" sz="1200">
                <a:latin typeface="Calibri" pitchFamily="34" charset="0"/>
              </a:rPr>
              <a:t>Ag</a:t>
            </a:r>
          </a:p>
        </p:txBody>
      </p:sp>
      <p:sp>
        <p:nvSpPr>
          <p:cNvPr id="415769" name="Line 68"/>
          <p:cNvSpPr>
            <a:spLocks noChangeShapeType="1"/>
          </p:cNvSpPr>
          <p:nvPr/>
        </p:nvSpPr>
        <p:spPr bwMode="auto">
          <a:xfrm>
            <a:off x="1466850" y="1268413"/>
            <a:ext cx="630238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770" name="Line 69"/>
          <p:cNvSpPr>
            <a:spLocks noChangeShapeType="1"/>
          </p:cNvSpPr>
          <p:nvPr/>
        </p:nvSpPr>
        <p:spPr bwMode="auto">
          <a:xfrm>
            <a:off x="2232025" y="1854200"/>
            <a:ext cx="630238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771" name="Text Box 70"/>
          <p:cNvSpPr txBox="1">
            <a:spLocks noChangeArrowheads="1"/>
          </p:cNvSpPr>
          <p:nvPr/>
        </p:nvSpPr>
        <p:spPr bwMode="auto">
          <a:xfrm>
            <a:off x="881063" y="949325"/>
            <a:ext cx="1169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</a:t>
            </a:r>
            <a:r>
              <a:rPr lang="en-US" sz="1200" baseline="-25000">
                <a:latin typeface="Calibri" pitchFamily="34" charset="0"/>
              </a:rPr>
              <a:t>1/2</a:t>
            </a:r>
            <a:r>
              <a:rPr lang="en-US" sz="1200">
                <a:latin typeface="Calibri" pitchFamily="34" charset="0"/>
              </a:rPr>
              <a:t>= 32.4 min</a:t>
            </a:r>
          </a:p>
        </p:txBody>
      </p:sp>
      <p:sp>
        <p:nvSpPr>
          <p:cNvPr id="415772" name="Text Box 71"/>
          <p:cNvSpPr txBox="1">
            <a:spLocks noChangeArrowheads="1"/>
          </p:cNvSpPr>
          <p:nvPr/>
        </p:nvSpPr>
        <p:spPr bwMode="auto">
          <a:xfrm>
            <a:off x="2097088" y="1538288"/>
            <a:ext cx="1169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</a:t>
            </a:r>
            <a:r>
              <a:rPr lang="en-US" sz="1200" baseline="-25000">
                <a:latin typeface="Calibri" pitchFamily="34" charset="0"/>
              </a:rPr>
              <a:t>1/2</a:t>
            </a:r>
            <a:r>
              <a:rPr lang="en-US" sz="1200">
                <a:latin typeface="Calibri" pitchFamily="34" charset="0"/>
              </a:rPr>
              <a:t>= 6.5 h</a:t>
            </a:r>
          </a:p>
        </p:txBody>
      </p:sp>
      <p:sp>
        <p:nvSpPr>
          <p:cNvPr id="415773" name="Text Box 72"/>
          <p:cNvSpPr txBox="1">
            <a:spLocks noChangeArrowheads="1"/>
          </p:cNvSpPr>
          <p:nvPr/>
        </p:nvSpPr>
        <p:spPr bwMode="auto">
          <a:xfrm>
            <a:off x="1736725" y="1268413"/>
            <a:ext cx="1169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EC ~ 63.9%</a:t>
            </a:r>
          </a:p>
        </p:txBody>
      </p:sp>
      <p:sp>
        <p:nvSpPr>
          <p:cNvPr id="415774" name="Text Box 73"/>
          <p:cNvSpPr txBox="1">
            <a:spLocks noChangeArrowheads="1"/>
          </p:cNvSpPr>
          <p:nvPr/>
        </p:nvSpPr>
        <p:spPr bwMode="auto">
          <a:xfrm>
            <a:off x="2636838" y="1893888"/>
            <a:ext cx="1169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EC ~ 99.8%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1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1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1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1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1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1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58" grpId="0"/>
      <p:bldP spid="141363" grpId="0" animBg="1"/>
      <p:bldP spid="141365" grpId="0"/>
      <p:bldP spid="141367" grpId="0" animBg="1"/>
      <p:bldP spid="141368" grpId="0"/>
      <p:bldP spid="141370" grpId="0" animBg="1"/>
      <p:bldP spid="141371" grpId="0" animBg="1"/>
      <p:bldP spid="141326" grpId="0"/>
      <p:bldP spid="1413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59429" y="6377049"/>
            <a:ext cx="7184571" cy="48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-978244" y="2082649"/>
            <a:ext cx="5753595" cy="3797107"/>
          </a:xfrm>
          <a:noFill/>
          <a:ln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43000" y="1676400"/>
            <a:ext cx="2057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Monitoring </a:t>
            </a:r>
            <a:r>
              <a:rPr lang="en-US" sz="1400" b="1" dirty="0" smtClean="0">
                <a:solidFill>
                  <a:schemeClr val="accent2"/>
                </a:solidFill>
              </a:rPr>
              <a:t> PIPS (</a:t>
            </a:r>
            <a:r>
              <a:rPr lang="en-US" sz="1400" b="1" dirty="0" err="1" smtClean="0">
                <a:solidFill>
                  <a:schemeClr val="accent2"/>
                </a:solidFill>
              </a:rPr>
              <a:t>Passivated</a:t>
            </a:r>
            <a:r>
              <a:rPr lang="en-US" sz="1400" b="1" dirty="0" smtClean="0">
                <a:solidFill>
                  <a:schemeClr val="accent2"/>
                </a:solidFill>
              </a:rPr>
              <a:t> Implanted Planar Silicon)</a:t>
            </a:r>
            <a:endParaRPr lang="en-US" sz="1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Half life data obtained with a MCS</a:t>
            </a:r>
          </a:p>
          <a:p>
            <a:pPr>
              <a:spcBef>
                <a:spcPct val="50000"/>
              </a:spcBef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00400" y="4800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EBIT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463138" y="1904999"/>
            <a:ext cx="756062" cy="93320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38399" y="3028207"/>
            <a:ext cx="987" cy="333201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295400" y="37338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783771"/>
          </a:xfrm>
        </p:spPr>
        <p:txBody>
          <a:bodyPr/>
          <a:lstStyle/>
          <a:p>
            <a:r>
              <a:rPr lang="en-US" sz="3400" dirty="0"/>
              <a:t># ions/shot &amp; </a:t>
            </a:r>
            <a:r>
              <a:rPr lang="en-US" sz="3400" dirty="0" smtClean="0"/>
              <a:t>half </a:t>
            </a:r>
            <a:r>
              <a:rPr lang="en-US" sz="3400" dirty="0"/>
              <a:t>l</a:t>
            </a:r>
            <a:r>
              <a:rPr lang="en-US" sz="3400" dirty="0" smtClean="0"/>
              <a:t>ife </a:t>
            </a:r>
            <a:r>
              <a:rPr lang="en-US" sz="3400" dirty="0"/>
              <a:t>of </a:t>
            </a:r>
            <a:r>
              <a:rPr lang="en-US" sz="3400" baseline="30000" dirty="0"/>
              <a:t>126</a:t>
            </a:r>
            <a:r>
              <a:rPr lang="en-US" sz="3400" dirty="0"/>
              <a:t>Cs</a:t>
            </a:r>
          </a:p>
        </p:txBody>
      </p:sp>
      <p:pic>
        <p:nvPicPr>
          <p:cNvPr id="25621" name="Picture 21" descr="126Cs_Decay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36900"/>
            <a:ext cx="4572000" cy="3503613"/>
          </a:xfrm>
          <a:prstGeom prst="rect">
            <a:avLst/>
          </a:prstGeom>
          <a:noFill/>
        </p:spPr>
      </p:pic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5562600" y="3886200"/>
            <a:ext cx="358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t</a:t>
            </a:r>
            <a:r>
              <a:rPr lang="en-US" sz="1600" b="1" baseline="-25000" dirty="0"/>
              <a:t>½</a:t>
            </a:r>
            <a:r>
              <a:rPr lang="en-US" sz="1600" b="1" dirty="0"/>
              <a:t> = 97.4 ± 2.1 s (fit)</a:t>
            </a:r>
            <a:r>
              <a:rPr lang="en-US" sz="1600" dirty="0"/>
              <a:t> (lit: 98.4 ± 1.2s) for first 10 shots (1</a:t>
            </a:r>
            <a:r>
              <a:rPr lang="en-US" sz="1600" baseline="30000" dirty="0"/>
              <a:t>st</a:t>
            </a:r>
            <a:r>
              <a:rPr lang="en-US" sz="1600" dirty="0"/>
              <a:t> spike)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Beam intensity ≈ </a:t>
            </a:r>
            <a:r>
              <a:rPr lang="en-US" sz="1600" b="1" dirty="0"/>
              <a:t>3 * 10</a:t>
            </a:r>
            <a:r>
              <a:rPr lang="en-US" sz="1600" b="1" baseline="30000" dirty="0"/>
              <a:t>5</a:t>
            </a:r>
            <a:r>
              <a:rPr lang="en-US" sz="1600" dirty="0"/>
              <a:t> ions/RFQ extraction pulse @ 10 Hz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BUT: 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Half life increases for the following t</a:t>
            </a:r>
            <a:r>
              <a:rPr lang="en-US" sz="1600" baseline="-25000" dirty="0"/>
              <a:t>½</a:t>
            </a:r>
            <a:r>
              <a:rPr lang="en-US" sz="1600" dirty="0"/>
              <a:t> measurements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ym typeface="Wingdings" pitchFamily="2" charset="2"/>
              </a:rPr>
              <a:t> Contamination built up on PIPS </a:t>
            </a:r>
            <a:r>
              <a:rPr lang="en-US" sz="1600" dirty="0" smtClean="0">
                <a:sym typeface="Wingdings" pitchFamily="2" charset="2"/>
              </a:rPr>
              <a:t>detector (~30% </a:t>
            </a:r>
            <a:r>
              <a:rPr lang="en-US" sz="1600" baseline="30000" dirty="0" smtClean="0">
                <a:sym typeface="Wingdings" pitchFamily="2" charset="2"/>
              </a:rPr>
              <a:t>126</a:t>
            </a:r>
            <a:r>
              <a:rPr lang="en-US" sz="1600" dirty="0" smtClean="0">
                <a:sym typeface="Wingdings" pitchFamily="2" charset="2"/>
              </a:rPr>
              <a:t>Ba contamination)</a:t>
            </a:r>
            <a:endParaRPr lang="en-US" sz="1600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69966" y="615933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RFQ</a:t>
            </a:r>
          </a:p>
        </p:txBody>
      </p:sp>
      <p:pic>
        <p:nvPicPr>
          <p:cNvPr id="25620" name="Picture 20" descr="Cs126_HalfL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066800"/>
            <a:ext cx="3429000" cy="2649538"/>
          </a:xfrm>
          <a:prstGeom prst="rect">
            <a:avLst/>
          </a:prstGeom>
          <a:noFill/>
        </p:spPr>
      </p:pic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429000" y="2133600"/>
            <a:ext cx="1828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6 hrs beam off before first 10 pulses </a:t>
            </a:r>
            <a:r>
              <a:rPr lang="en-US" sz="1200" b="1" baseline="30000">
                <a:solidFill>
                  <a:schemeClr val="accent2"/>
                </a:solidFill>
              </a:rPr>
              <a:t>126</a:t>
            </a:r>
            <a:r>
              <a:rPr lang="en-US" sz="1200" b="1">
                <a:solidFill>
                  <a:schemeClr val="accent2"/>
                </a:solidFill>
              </a:rPr>
              <a:t>Cs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257800" y="2590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/>
          <p:cNvSpPr/>
          <p:nvPr/>
        </p:nvSpPr>
        <p:spPr>
          <a:xfrm>
            <a:off x="1959429" y="6377049"/>
            <a:ext cx="7184571" cy="48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6769" name="Group 188"/>
          <p:cNvGrpSpPr>
            <a:grpSpLocks/>
          </p:cNvGrpSpPr>
          <p:nvPr/>
        </p:nvGrpSpPr>
        <p:grpSpPr bwMode="auto">
          <a:xfrm>
            <a:off x="0" y="1179513"/>
            <a:ext cx="4302125" cy="5678487"/>
            <a:chOff x="0" y="743"/>
            <a:chExt cx="2710" cy="3577"/>
          </a:xfrm>
        </p:grpSpPr>
        <p:pic>
          <p:nvPicPr>
            <p:cNvPr id="41693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608" y="1351"/>
              <a:ext cx="3577" cy="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6934" name="Text Box 6"/>
            <p:cNvSpPr txBox="1">
              <a:spLocks noChangeArrowheads="1"/>
            </p:cNvSpPr>
            <p:nvPr/>
          </p:nvSpPr>
          <p:spPr bwMode="auto">
            <a:xfrm>
              <a:off x="584" y="1203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Monitoring PIPS</a:t>
              </a:r>
            </a:p>
          </p:txBody>
        </p:sp>
        <p:sp>
          <p:nvSpPr>
            <p:cNvPr id="416935" name="Text Box 7"/>
            <p:cNvSpPr txBox="1">
              <a:spLocks noChangeArrowheads="1"/>
            </p:cNvSpPr>
            <p:nvPr/>
          </p:nvSpPr>
          <p:spPr bwMode="auto">
            <a:xfrm>
              <a:off x="624" y="3648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RFQ</a:t>
              </a:r>
            </a:p>
          </p:txBody>
        </p:sp>
        <p:sp>
          <p:nvSpPr>
            <p:cNvPr id="416936" name="Line 8"/>
            <p:cNvSpPr>
              <a:spLocks noChangeShapeType="1"/>
            </p:cNvSpPr>
            <p:nvPr/>
          </p:nvSpPr>
          <p:spPr bwMode="auto">
            <a:xfrm flipH="1">
              <a:off x="300" y="1451"/>
              <a:ext cx="432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37" name="Line 10"/>
            <p:cNvSpPr>
              <a:spLocks noChangeShapeType="1"/>
            </p:cNvSpPr>
            <p:nvPr/>
          </p:nvSpPr>
          <p:spPr bwMode="auto">
            <a:xfrm flipV="1">
              <a:off x="329" y="3124"/>
              <a:ext cx="170" cy="19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38" name="Line 11"/>
            <p:cNvSpPr>
              <a:spLocks noChangeShapeType="1"/>
            </p:cNvSpPr>
            <p:nvPr/>
          </p:nvSpPr>
          <p:spPr bwMode="auto">
            <a:xfrm flipV="1">
              <a:off x="584" y="3124"/>
              <a:ext cx="107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39" name="Line 12"/>
            <p:cNvSpPr>
              <a:spLocks noChangeShapeType="1"/>
            </p:cNvSpPr>
            <p:nvPr/>
          </p:nvSpPr>
          <p:spPr bwMode="auto">
            <a:xfrm flipH="1" flipV="1">
              <a:off x="570" y="3067"/>
              <a:ext cx="1091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40" name="Line 13"/>
            <p:cNvSpPr>
              <a:spLocks noChangeShapeType="1"/>
            </p:cNvSpPr>
            <p:nvPr/>
          </p:nvSpPr>
          <p:spPr bwMode="auto">
            <a:xfrm flipH="1" flipV="1">
              <a:off x="336" y="2865"/>
              <a:ext cx="191" cy="17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41" name="Line 14"/>
            <p:cNvSpPr>
              <a:spLocks noChangeShapeType="1"/>
            </p:cNvSpPr>
            <p:nvPr/>
          </p:nvSpPr>
          <p:spPr bwMode="auto">
            <a:xfrm flipH="1" flipV="1">
              <a:off x="272" y="1990"/>
              <a:ext cx="0" cy="765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42" name="Rectangle 173"/>
            <p:cNvSpPr>
              <a:spLocks noChangeArrowheads="1"/>
            </p:cNvSpPr>
            <p:nvPr/>
          </p:nvSpPr>
          <p:spPr bwMode="auto">
            <a:xfrm>
              <a:off x="1973" y="3008"/>
              <a:ext cx="48" cy="14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43" name="Rectangle 174"/>
            <p:cNvSpPr>
              <a:spLocks noChangeArrowheads="1"/>
            </p:cNvSpPr>
            <p:nvPr/>
          </p:nvSpPr>
          <p:spPr bwMode="auto">
            <a:xfrm rot="5400000">
              <a:off x="1792" y="3198"/>
              <a:ext cx="48" cy="14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44" name="Text Box 175"/>
            <p:cNvSpPr txBox="1">
              <a:spLocks noChangeArrowheads="1"/>
            </p:cNvSpPr>
            <p:nvPr/>
          </p:nvSpPr>
          <p:spPr bwMode="auto">
            <a:xfrm>
              <a:off x="2126" y="3379"/>
              <a:ext cx="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PIPS </a:t>
              </a:r>
            </a:p>
            <a:p>
              <a:r>
                <a:rPr lang="en-US" sz="1200">
                  <a:latin typeface="Symbol" pitchFamily="18" charset="2"/>
                </a:rPr>
                <a:t>b</a:t>
              </a:r>
              <a:r>
                <a:rPr lang="en-US" sz="1200"/>
                <a:t> detection</a:t>
              </a:r>
            </a:p>
          </p:txBody>
        </p:sp>
        <p:sp>
          <p:nvSpPr>
            <p:cNvPr id="416945" name="Text Box 176"/>
            <p:cNvSpPr txBox="1">
              <a:spLocks noChangeArrowheads="1"/>
            </p:cNvSpPr>
            <p:nvPr/>
          </p:nvSpPr>
          <p:spPr bwMode="auto">
            <a:xfrm>
              <a:off x="1463" y="3634"/>
              <a:ext cx="8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Ge detector</a:t>
              </a:r>
            </a:p>
            <a:p>
              <a:r>
                <a:rPr lang="en-US" sz="1200"/>
                <a:t>X/</a:t>
              </a:r>
              <a:r>
                <a:rPr lang="en-US" sz="1200">
                  <a:latin typeface="Symbol" pitchFamily="18" charset="2"/>
                </a:rPr>
                <a:t>g</a:t>
              </a:r>
              <a:r>
                <a:rPr lang="en-US" sz="1200"/>
                <a:t>-ray detection</a:t>
              </a:r>
            </a:p>
          </p:txBody>
        </p:sp>
        <p:sp>
          <p:nvSpPr>
            <p:cNvPr id="416946" name="Line 177"/>
            <p:cNvSpPr>
              <a:spLocks noChangeShapeType="1"/>
            </p:cNvSpPr>
            <p:nvPr/>
          </p:nvSpPr>
          <p:spPr bwMode="auto">
            <a:xfrm flipV="1">
              <a:off x="1831" y="335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47" name="Line 178"/>
            <p:cNvSpPr>
              <a:spLocks noChangeShapeType="1"/>
            </p:cNvSpPr>
            <p:nvPr/>
          </p:nvSpPr>
          <p:spPr bwMode="auto">
            <a:xfrm flipH="1" flipV="1">
              <a:off x="2058" y="324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48" name="Rectangle 179"/>
            <p:cNvSpPr>
              <a:spLocks noChangeArrowheads="1"/>
            </p:cNvSpPr>
            <p:nvPr/>
          </p:nvSpPr>
          <p:spPr bwMode="auto">
            <a:xfrm rot="5400000">
              <a:off x="1792" y="2829"/>
              <a:ext cx="48" cy="14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49" name="Text Box 180"/>
            <p:cNvSpPr txBox="1">
              <a:spLocks noChangeArrowheads="1"/>
            </p:cNvSpPr>
            <p:nvPr/>
          </p:nvSpPr>
          <p:spPr bwMode="auto">
            <a:xfrm>
              <a:off x="1264" y="2245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LeGe detector</a:t>
              </a:r>
            </a:p>
            <a:p>
              <a:r>
                <a:rPr lang="en-US" sz="1200"/>
                <a:t>X-ray detection</a:t>
              </a:r>
            </a:p>
          </p:txBody>
        </p:sp>
        <p:sp>
          <p:nvSpPr>
            <p:cNvPr id="416950" name="Line 181"/>
            <p:cNvSpPr>
              <a:spLocks noChangeShapeType="1"/>
            </p:cNvSpPr>
            <p:nvPr/>
          </p:nvSpPr>
          <p:spPr bwMode="auto">
            <a:xfrm>
              <a:off x="1548" y="2557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51" name="Line 187"/>
            <p:cNvSpPr>
              <a:spLocks noChangeShapeType="1"/>
            </p:cNvSpPr>
            <p:nvPr/>
          </p:nvSpPr>
          <p:spPr bwMode="auto">
            <a:xfrm flipV="1">
              <a:off x="272" y="3436"/>
              <a:ext cx="0" cy="65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770" name="Rectangle 5"/>
          <p:cNvSpPr>
            <a:spLocks noGrp="1" noChangeArrowheads="1"/>
          </p:cNvSpPr>
          <p:nvPr>
            <p:ph type="title"/>
          </p:nvPr>
        </p:nvSpPr>
        <p:spPr>
          <a:xfrm>
            <a:off x="950025" y="0"/>
            <a:ext cx="8193973" cy="807522"/>
          </a:xfrm>
        </p:spPr>
        <p:txBody>
          <a:bodyPr/>
          <a:lstStyle/>
          <a:p>
            <a:r>
              <a:rPr lang="en-US" sz="3400" dirty="0" smtClean="0"/>
              <a:t>Systematic studies with </a:t>
            </a:r>
            <a:r>
              <a:rPr lang="en-US" sz="3400" baseline="30000" dirty="0" smtClean="0"/>
              <a:t>124, 126</a:t>
            </a:r>
            <a:r>
              <a:rPr lang="en-US" sz="3400" dirty="0" smtClean="0"/>
              <a:t>Cs</a:t>
            </a:r>
          </a:p>
        </p:txBody>
      </p:sp>
      <p:sp>
        <p:nvSpPr>
          <p:cNvPr id="416771" name="Line 15"/>
          <p:cNvSpPr>
            <a:spLocks noChangeShapeType="1"/>
          </p:cNvSpPr>
          <p:nvPr/>
        </p:nvSpPr>
        <p:spPr bwMode="auto">
          <a:xfrm>
            <a:off x="4724400" y="2290763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2" name="Line 16"/>
          <p:cNvSpPr>
            <a:spLocks noChangeShapeType="1"/>
          </p:cNvSpPr>
          <p:nvPr/>
        </p:nvSpPr>
        <p:spPr bwMode="auto">
          <a:xfrm flipV="1">
            <a:off x="5257800" y="198596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3" name="Line 17"/>
          <p:cNvSpPr>
            <a:spLocks noChangeShapeType="1"/>
          </p:cNvSpPr>
          <p:nvPr/>
        </p:nvSpPr>
        <p:spPr bwMode="auto">
          <a:xfrm>
            <a:off x="5257800" y="19859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4" name="Line 18"/>
          <p:cNvSpPr>
            <a:spLocks noChangeShapeType="1"/>
          </p:cNvSpPr>
          <p:nvPr/>
        </p:nvSpPr>
        <p:spPr bwMode="auto">
          <a:xfrm>
            <a:off x="5562600" y="198596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5" name="Line 19"/>
          <p:cNvSpPr>
            <a:spLocks noChangeShapeType="1"/>
          </p:cNvSpPr>
          <p:nvPr/>
        </p:nvSpPr>
        <p:spPr bwMode="auto">
          <a:xfrm>
            <a:off x="5562600" y="20621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6" name="Line 20"/>
          <p:cNvSpPr>
            <a:spLocks noChangeShapeType="1"/>
          </p:cNvSpPr>
          <p:nvPr/>
        </p:nvSpPr>
        <p:spPr bwMode="auto">
          <a:xfrm flipV="1">
            <a:off x="6172200" y="175736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7" name="Line 21"/>
          <p:cNvSpPr>
            <a:spLocks noChangeShapeType="1"/>
          </p:cNvSpPr>
          <p:nvPr/>
        </p:nvSpPr>
        <p:spPr bwMode="auto">
          <a:xfrm>
            <a:off x="6172200" y="2290763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8" name="Line 22"/>
          <p:cNvSpPr>
            <a:spLocks noChangeShapeType="1"/>
          </p:cNvSpPr>
          <p:nvPr/>
        </p:nvSpPr>
        <p:spPr bwMode="auto">
          <a:xfrm>
            <a:off x="5867400" y="17573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9" name="Line 23"/>
          <p:cNvSpPr>
            <a:spLocks noChangeShapeType="1"/>
          </p:cNvSpPr>
          <p:nvPr/>
        </p:nvSpPr>
        <p:spPr bwMode="auto">
          <a:xfrm>
            <a:off x="5867400" y="175736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0" name="Line 24"/>
          <p:cNvSpPr>
            <a:spLocks noChangeShapeType="1"/>
          </p:cNvSpPr>
          <p:nvPr/>
        </p:nvSpPr>
        <p:spPr bwMode="auto">
          <a:xfrm>
            <a:off x="4724400" y="3352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1" name="Line 25"/>
          <p:cNvSpPr>
            <a:spLocks noChangeShapeType="1"/>
          </p:cNvSpPr>
          <p:nvPr/>
        </p:nvSpPr>
        <p:spPr bwMode="auto">
          <a:xfrm flipV="1">
            <a:off x="5257800" y="2819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2" name="Line 26"/>
          <p:cNvSpPr>
            <a:spLocks noChangeShapeType="1"/>
          </p:cNvSpPr>
          <p:nvPr/>
        </p:nvSpPr>
        <p:spPr bwMode="auto">
          <a:xfrm>
            <a:off x="5257800" y="2819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3" name="Line 27"/>
          <p:cNvSpPr>
            <a:spLocks noChangeShapeType="1"/>
          </p:cNvSpPr>
          <p:nvPr/>
        </p:nvSpPr>
        <p:spPr bwMode="auto">
          <a:xfrm>
            <a:off x="5562600" y="2819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4" name="Line 28"/>
          <p:cNvSpPr>
            <a:spLocks noChangeShapeType="1"/>
          </p:cNvSpPr>
          <p:nvPr/>
        </p:nvSpPr>
        <p:spPr bwMode="auto">
          <a:xfrm>
            <a:off x="5562600" y="3124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5" name="Line 29"/>
          <p:cNvSpPr>
            <a:spLocks noChangeShapeType="1"/>
          </p:cNvSpPr>
          <p:nvPr/>
        </p:nvSpPr>
        <p:spPr bwMode="auto">
          <a:xfrm flipV="1">
            <a:off x="6172200" y="2819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6" name="Line 30"/>
          <p:cNvSpPr>
            <a:spLocks noChangeShapeType="1"/>
          </p:cNvSpPr>
          <p:nvPr/>
        </p:nvSpPr>
        <p:spPr bwMode="auto">
          <a:xfrm>
            <a:off x="6172200" y="3352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7" name="Line 31"/>
          <p:cNvSpPr>
            <a:spLocks noChangeShapeType="1"/>
          </p:cNvSpPr>
          <p:nvPr/>
        </p:nvSpPr>
        <p:spPr bwMode="auto">
          <a:xfrm>
            <a:off x="5867400" y="2819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8" name="Line 32"/>
          <p:cNvSpPr>
            <a:spLocks noChangeShapeType="1"/>
          </p:cNvSpPr>
          <p:nvPr/>
        </p:nvSpPr>
        <p:spPr bwMode="auto">
          <a:xfrm>
            <a:off x="5867400" y="2819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89" name="Line 33"/>
          <p:cNvSpPr>
            <a:spLocks noChangeShapeType="1"/>
          </p:cNvSpPr>
          <p:nvPr/>
        </p:nvSpPr>
        <p:spPr bwMode="auto">
          <a:xfrm>
            <a:off x="4724400" y="4614863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0" name="Line 34"/>
          <p:cNvSpPr>
            <a:spLocks noChangeShapeType="1"/>
          </p:cNvSpPr>
          <p:nvPr/>
        </p:nvSpPr>
        <p:spPr bwMode="auto">
          <a:xfrm flipV="1">
            <a:off x="5257800" y="431006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1" name="Line 35"/>
          <p:cNvSpPr>
            <a:spLocks noChangeShapeType="1"/>
          </p:cNvSpPr>
          <p:nvPr/>
        </p:nvSpPr>
        <p:spPr bwMode="auto">
          <a:xfrm>
            <a:off x="5257800" y="43100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2" name="Line 36"/>
          <p:cNvSpPr>
            <a:spLocks noChangeShapeType="1"/>
          </p:cNvSpPr>
          <p:nvPr/>
        </p:nvSpPr>
        <p:spPr bwMode="auto">
          <a:xfrm>
            <a:off x="5562600" y="431006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3" name="Line 37"/>
          <p:cNvSpPr>
            <a:spLocks noChangeShapeType="1"/>
          </p:cNvSpPr>
          <p:nvPr/>
        </p:nvSpPr>
        <p:spPr bwMode="auto">
          <a:xfrm>
            <a:off x="5562600" y="43862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4" name="Line 38"/>
          <p:cNvSpPr>
            <a:spLocks noChangeShapeType="1"/>
          </p:cNvSpPr>
          <p:nvPr/>
        </p:nvSpPr>
        <p:spPr bwMode="auto">
          <a:xfrm flipV="1">
            <a:off x="6172200" y="408146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5" name="Line 39"/>
          <p:cNvSpPr>
            <a:spLocks noChangeShapeType="1"/>
          </p:cNvSpPr>
          <p:nvPr/>
        </p:nvSpPr>
        <p:spPr bwMode="auto">
          <a:xfrm>
            <a:off x="6172200" y="4614863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6" name="Line 40"/>
          <p:cNvSpPr>
            <a:spLocks noChangeShapeType="1"/>
          </p:cNvSpPr>
          <p:nvPr/>
        </p:nvSpPr>
        <p:spPr bwMode="auto">
          <a:xfrm>
            <a:off x="5867400" y="40814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7" name="Line 41"/>
          <p:cNvSpPr>
            <a:spLocks noChangeShapeType="1"/>
          </p:cNvSpPr>
          <p:nvPr/>
        </p:nvSpPr>
        <p:spPr bwMode="auto">
          <a:xfrm>
            <a:off x="5867400" y="408146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8" name="Line 42"/>
          <p:cNvSpPr>
            <a:spLocks noChangeShapeType="1"/>
          </p:cNvSpPr>
          <p:nvPr/>
        </p:nvSpPr>
        <p:spPr bwMode="auto">
          <a:xfrm>
            <a:off x="47244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9" name="Line 43"/>
          <p:cNvSpPr>
            <a:spLocks noChangeShapeType="1"/>
          </p:cNvSpPr>
          <p:nvPr/>
        </p:nvSpPr>
        <p:spPr bwMode="auto">
          <a:xfrm flipV="1">
            <a:off x="5257800" y="5715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0" name="Line 44"/>
          <p:cNvSpPr>
            <a:spLocks noChangeShapeType="1"/>
          </p:cNvSpPr>
          <p:nvPr/>
        </p:nvSpPr>
        <p:spPr bwMode="auto">
          <a:xfrm>
            <a:off x="5257800" y="5715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1" name="Line 45"/>
          <p:cNvSpPr>
            <a:spLocks noChangeShapeType="1"/>
          </p:cNvSpPr>
          <p:nvPr/>
        </p:nvSpPr>
        <p:spPr bwMode="auto">
          <a:xfrm>
            <a:off x="5562600" y="57150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2" name="Line 46"/>
          <p:cNvSpPr>
            <a:spLocks noChangeShapeType="1"/>
          </p:cNvSpPr>
          <p:nvPr/>
        </p:nvSpPr>
        <p:spPr bwMode="auto">
          <a:xfrm>
            <a:off x="5562600" y="5791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3" name="Line 47"/>
          <p:cNvSpPr>
            <a:spLocks noChangeShapeType="1"/>
          </p:cNvSpPr>
          <p:nvPr/>
        </p:nvSpPr>
        <p:spPr bwMode="auto">
          <a:xfrm flipV="1">
            <a:off x="6172200" y="5486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4" name="Line 48"/>
          <p:cNvSpPr>
            <a:spLocks noChangeShapeType="1"/>
          </p:cNvSpPr>
          <p:nvPr/>
        </p:nvSpPr>
        <p:spPr bwMode="auto">
          <a:xfrm>
            <a:off x="61722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5" name="Line 49"/>
          <p:cNvSpPr>
            <a:spLocks noChangeShapeType="1"/>
          </p:cNvSpPr>
          <p:nvPr/>
        </p:nvSpPr>
        <p:spPr bwMode="auto">
          <a:xfrm>
            <a:off x="5867400" y="5486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6" name="Line 50"/>
          <p:cNvSpPr>
            <a:spLocks noChangeShapeType="1"/>
          </p:cNvSpPr>
          <p:nvPr/>
        </p:nvSpPr>
        <p:spPr bwMode="auto">
          <a:xfrm>
            <a:off x="5867400" y="5486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6807" name="Group 51"/>
          <p:cNvGrpSpPr>
            <a:grpSpLocks/>
          </p:cNvGrpSpPr>
          <p:nvPr/>
        </p:nvGrpSpPr>
        <p:grpSpPr bwMode="auto">
          <a:xfrm>
            <a:off x="5267325" y="1752600"/>
            <a:ext cx="150813" cy="157163"/>
            <a:chOff x="3967" y="1190"/>
            <a:chExt cx="95" cy="99"/>
          </a:xfrm>
        </p:grpSpPr>
        <p:sp>
          <p:nvSpPr>
            <p:cNvPr id="416897" name="Oval 52"/>
            <p:cNvSpPr>
              <a:spLocks noChangeAspect="1" noChangeArrowheads="1"/>
            </p:cNvSpPr>
            <p:nvPr/>
          </p:nvSpPr>
          <p:spPr bwMode="auto">
            <a:xfrm>
              <a:off x="3984" y="120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8" name="Oval 53"/>
            <p:cNvSpPr>
              <a:spLocks noChangeAspect="1" noChangeArrowheads="1"/>
            </p:cNvSpPr>
            <p:nvPr/>
          </p:nvSpPr>
          <p:spPr bwMode="auto">
            <a:xfrm>
              <a:off x="4014" y="1226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9" name="Oval 54"/>
            <p:cNvSpPr>
              <a:spLocks noChangeAspect="1" noChangeArrowheads="1"/>
            </p:cNvSpPr>
            <p:nvPr/>
          </p:nvSpPr>
          <p:spPr bwMode="auto">
            <a:xfrm>
              <a:off x="4005" y="120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0" name="Oval 55"/>
            <p:cNvSpPr>
              <a:spLocks noChangeAspect="1" noChangeArrowheads="1"/>
            </p:cNvSpPr>
            <p:nvPr/>
          </p:nvSpPr>
          <p:spPr bwMode="auto">
            <a:xfrm>
              <a:off x="3988" y="122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1" name="Oval 56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2" name="Oval 57"/>
            <p:cNvSpPr>
              <a:spLocks noChangeAspect="1" noChangeArrowheads="1"/>
            </p:cNvSpPr>
            <p:nvPr/>
          </p:nvSpPr>
          <p:spPr bwMode="auto">
            <a:xfrm>
              <a:off x="4014" y="1246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3" name="Oval 58"/>
            <p:cNvSpPr>
              <a:spLocks noChangeAspect="1" noChangeArrowheads="1"/>
            </p:cNvSpPr>
            <p:nvPr/>
          </p:nvSpPr>
          <p:spPr bwMode="auto">
            <a:xfrm>
              <a:off x="4031" y="122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4" name="Oval 59"/>
            <p:cNvSpPr>
              <a:spLocks noChangeAspect="1" noChangeArrowheads="1"/>
            </p:cNvSpPr>
            <p:nvPr/>
          </p:nvSpPr>
          <p:spPr bwMode="auto">
            <a:xfrm>
              <a:off x="4050" y="120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5" name="Oval 60"/>
            <p:cNvSpPr>
              <a:spLocks noChangeAspect="1" noChangeArrowheads="1"/>
            </p:cNvSpPr>
            <p:nvPr/>
          </p:nvSpPr>
          <p:spPr bwMode="auto">
            <a:xfrm>
              <a:off x="4032" y="125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6" name="Oval 61"/>
            <p:cNvSpPr>
              <a:spLocks noChangeAspect="1" noChangeArrowheads="1"/>
            </p:cNvSpPr>
            <p:nvPr/>
          </p:nvSpPr>
          <p:spPr bwMode="auto">
            <a:xfrm>
              <a:off x="4013" y="119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7" name="Oval 62"/>
            <p:cNvSpPr>
              <a:spLocks noChangeAspect="1" noChangeArrowheads="1"/>
            </p:cNvSpPr>
            <p:nvPr/>
          </p:nvSpPr>
          <p:spPr bwMode="auto">
            <a:xfrm>
              <a:off x="4022" y="123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8" name="Oval 63"/>
            <p:cNvSpPr>
              <a:spLocks noChangeAspect="1" noChangeArrowheads="1"/>
            </p:cNvSpPr>
            <p:nvPr/>
          </p:nvSpPr>
          <p:spPr bwMode="auto">
            <a:xfrm>
              <a:off x="4049" y="124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09" name="Oval 64"/>
            <p:cNvSpPr>
              <a:spLocks noChangeAspect="1" noChangeArrowheads="1"/>
            </p:cNvSpPr>
            <p:nvPr/>
          </p:nvSpPr>
          <p:spPr bwMode="auto">
            <a:xfrm>
              <a:off x="3972" y="122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0" name="Oval 65"/>
            <p:cNvSpPr>
              <a:spLocks noChangeAspect="1" noChangeArrowheads="1"/>
            </p:cNvSpPr>
            <p:nvPr/>
          </p:nvSpPr>
          <p:spPr bwMode="auto">
            <a:xfrm>
              <a:off x="4002" y="125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1" name="Oval 66"/>
            <p:cNvSpPr>
              <a:spLocks noChangeAspect="1" noChangeArrowheads="1"/>
            </p:cNvSpPr>
            <p:nvPr/>
          </p:nvSpPr>
          <p:spPr bwMode="auto">
            <a:xfrm>
              <a:off x="3993" y="123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2" name="Oval 67"/>
            <p:cNvSpPr>
              <a:spLocks noChangeAspect="1" noChangeArrowheads="1"/>
            </p:cNvSpPr>
            <p:nvPr/>
          </p:nvSpPr>
          <p:spPr bwMode="auto">
            <a:xfrm>
              <a:off x="3976" y="125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3" name="Oval 68"/>
            <p:cNvSpPr>
              <a:spLocks noChangeAspect="1" noChangeArrowheads="1"/>
            </p:cNvSpPr>
            <p:nvPr/>
          </p:nvSpPr>
          <p:spPr bwMode="auto">
            <a:xfrm>
              <a:off x="4020" y="122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4" name="Oval 69"/>
            <p:cNvSpPr>
              <a:spLocks noChangeAspect="1" noChangeArrowheads="1"/>
            </p:cNvSpPr>
            <p:nvPr/>
          </p:nvSpPr>
          <p:spPr bwMode="auto">
            <a:xfrm>
              <a:off x="4002" y="127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5" name="Oval 70"/>
            <p:cNvSpPr>
              <a:spLocks noChangeAspect="1" noChangeArrowheads="1"/>
            </p:cNvSpPr>
            <p:nvPr/>
          </p:nvSpPr>
          <p:spPr bwMode="auto">
            <a:xfrm>
              <a:off x="4019" y="124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6" name="Oval 71"/>
            <p:cNvSpPr>
              <a:spLocks noChangeAspect="1" noChangeArrowheads="1"/>
            </p:cNvSpPr>
            <p:nvPr/>
          </p:nvSpPr>
          <p:spPr bwMode="auto">
            <a:xfrm>
              <a:off x="4038" y="123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7" name="Oval 72"/>
            <p:cNvSpPr>
              <a:spLocks noChangeAspect="1" noChangeArrowheads="1"/>
            </p:cNvSpPr>
            <p:nvPr/>
          </p:nvSpPr>
          <p:spPr bwMode="auto">
            <a:xfrm>
              <a:off x="4020" y="127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8" name="Oval 73"/>
            <p:cNvSpPr>
              <a:spLocks noChangeAspect="1" noChangeArrowheads="1"/>
            </p:cNvSpPr>
            <p:nvPr/>
          </p:nvSpPr>
          <p:spPr bwMode="auto">
            <a:xfrm>
              <a:off x="4001" y="121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19" name="Oval 74"/>
            <p:cNvSpPr>
              <a:spLocks noChangeAspect="1" noChangeArrowheads="1"/>
            </p:cNvSpPr>
            <p:nvPr/>
          </p:nvSpPr>
          <p:spPr bwMode="auto">
            <a:xfrm>
              <a:off x="4010" y="125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0" name="Oval 75"/>
            <p:cNvSpPr>
              <a:spLocks noChangeAspect="1" noChangeArrowheads="1"/>
            </p:cNvSpPr>
            <p:nvPr/>
          </p:nvSpPr>
          <p:spPr bwMode="auto">
            <a:xfrm>
              <a:off x="4037" y="126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1" name="Oval 76"/>
            <p:cNvSpPr>
              <a:spLocks noChangeAspect="1" noChangeArrowheads="1"/>
            </p:cNvSpPr>
            <p:nvPr/>
          </p:nvSpPr>
          <p:spPr bwMode="auto">
            <a:xfrm>
              <a:off x="3967" y="120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2" name="Oval 77"/>
            <p:cNvSpPr>
              <a:spLocks noChangeAspect="1" noChangeArrowheads="1"/>
            </p:cNvSpPr>
            <p:nvPr/>
          </p:nvSpPr>
          <p:spPr bwMode="auto">
            <a:xfrm>
              <a:off x="3997" y="122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3" name="Oval 78"/>
            <p:cNvSpPr>
              <a:spLocks noChangeAspect="1" noChangeArrowheads="1"/>
            </p:cNvSpPr>
            <p:nvPr/>
          </p:nvSpPr>
          <p:spPr bwMode="auto">
            <a:xfrm>
              <a:off x="3988" y="121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4" name="Oval 79"/>
            <p:cNvSpPr>
              <a:spLocks noChangeAspect="1" noChangeArrowheads="1"/>
            </p:cNvSpPr>
            <p:nvPr/>
          </p:nvSpPr>
          <p:spPr bwMode="auto">
            <a:xfrm>
              <a:off x="3971" y="123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5" name="Oval 80"/>
            <p:cNvSpPr>
              <a:spLocks noChangeAspect="1" noChangeArrowheads="1"/>
            </p:cNvSpPr>
            <p:nvPr/>
          </p:nvSpPr>
          <p:spPr bwMode="auto">
            <a:xfrm>
              <a:off x="4015" y="120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6" name="Oval 81"/>
            <p:cNvSpPr>
              <a:spLocks noChangeAspect="1" noChangeArrowheads="1"/>
            </p:cNvSpPr>
            <p:nvPr/>
          </p:nvSpPr>
          <p:spPr bwMode="auto">
            <a:xfrm>
              <a:off x="3997" y="124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7" name="Oval 82"/>
            <p:cNvSpPr>
              <a:spLocks noChangeAspect="1" noChangeArrowheads="1"/>
            </p:cNvSpPr>
            <p:nvPr/>
          </p:nvSpPr>
          <p:spPr bwMode="auto">
            <a:xfrm>
              <a:off x="4014" y="122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8" name="Oval 83"/>
            <p:cNvSpPr>
              <a:spLocks noChangeAspect="1" noChangeArrowheads="1"/>
            </p:cNvSpPr>
            <p:nvPr/>
          </p:nvSpPr>
          <p:spPr bwMode="auto">
            <a:xfrm>
              <a:off x="4033" y="121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29" name="Oval 84"/>
            <p:cNvSpPr>
              <a:spLocks noChangeAspect="1" noChangeArrowheads="1"/>
            </p:cNvSpPr>
            <p:nvPr/>
          </p:nvSpPr>
          <p:spPr bwMode="auto">
            <a:xfrm>
              <a:off x="4015" y="125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30" name="Oval 85"/>
            <p:cNvSpPr>
              <a:spLocks noChangeAspect="1" noChangeArrowheads="1"/>
            </p:cNvSpPr>
            <p:nvPr/>
          </p:nvSpPr>
          <p:spPr bwMode="auto">
            <a:xfrm>
              <a:off x="3996" y="119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31" name="Oval 86"/>
            <p:cNvSpPr>
              <a:spLocks noChangeAspect="1" noChangeArrowheads="1"/>
            </p:cNvSpPr>
            <p:nvPr/>
          </p:nvSpPr>
          <p:spPr bwMode="auto">
            <a:xfrm>
              <a:off x="4005" y="123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32" name="Oval 87"/>
            <p:cNvSpPr>
              <a:spLocks noChangeAspect="1" noChangeArrowheads="1"/>
            </p:cNvSpPr>
            <p:nvPr/>
          </p:nvSpPr>
          <p:spPr bwMode="auto">
            <a:xfrm>
              <a:off x="4032" y="124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16808" name="Group 88"/>
          <p:cNvGrpSpPr>
            <a:grpSpLocks/>
          </p:cNvGrpSpPr>
          <p:nvPr/>
        </p:nvGrpSpPr>
        <p:grpSpPr bwMode="auto">
          <a:xfrm rot="2527050">
            <a:off x="5638800" y="2895600"/>
            <a:ext cx="150813" cy="157163"/>
            <a:chOff x="3967" y="1190"/>
            <a:chExt cx="95" cy="99"/>
          </a:xfrm>
        </p:grpSpPr>
        <p:sp>
          <p:nvSpPr>
            <p:cNvPr id="416861" name="Oval 89"/>
            <p:cNvSpPr>
              <a:spLocks noChangeAspect="1" noChangeArrowheads="1"/>
            </p:cNvSpPr>
            <p:nvPr/>
          </p:nvSpPr>
          <p:spPr bwMode="auto">
            <a:xfrm>
              <a:off x="3984" y="120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2" name="Oval 90"/>
            <p:cNvSpPr>
              <a:spLocks noChangeAspect="1" noChangeArrowheads="1"/>
            </p:cNvSpPr>
            <p:nvPr/>
          </p:nvSpPr>
          <p:spPr bwMode="auto">
            <a:xfrm>
              <a:off x="4014" y="1226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3" name="Oval 91"/>
            <p:cNvSpPr>
              <a:spLocks noChangeAspect="1" noChangeArrowheads="1"/>
            </p:cNvSpPr>
            <p:nvPr/>
          </p:nvSpPr>
          <p:spPr bwMode="auto">
            <a:xfrm>
              <a:off x="4005" y="120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4" name="Oval 92"/>
            <p:cNvSpPr>
              <a:spLocks noChangeAspect="1" noChangeArrowheads="1"/>
            </p:cNvSpPr>
            <p:nvPr/>
          </p:nvSpPr>
          <p:spPr bwMode="auto">
            <a:xfrm>
              <a:off x="3988" y="122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5" name="Oval 93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6" name="Oval 94"/>
            <p:cNvSpPr>
              <a:spLocks noChangeAspect="1" noChangeArrowheads="1"/>
            </p:cNvSpPr>
            <p:nvPr/>
          </p:nvSpPr>
          <p:spPr bwMode="auto">
            <a:xfrm>
              <a:off x="4014" y="1246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7" name="Oval 95"/>
            <p:cNvSpPr>
              <a:spLocks noChangeAspect="1" noChangeArrowheads="1"/>
            </p:cNvSpPr>
            <p:nvPr/>
          </p:nvSpPr>
          <p:spPr bwMode="auto">
            <a:xfrm>
              <a:off x="4031" y="122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8" name="Oval 96"/>
            <p:cNvSpPr>
              <a:spLocks noChangeAspect="1" noChangeArrowheads="1"/>
            </p:cNvSpPr>
            <p:nvPr/>
          </p:nvSpPr>
          <p:spPr bwMode="auto">
            <a:xfrm>
              <a:off x="4050" y="120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9" name="Oval 97"/>
            <p:cNvSpPr>
              <a:spLocks noChangeAspect="1" noChangeArrowheads="1"/>
            </p:cNvSpPr>
            <p:nvPr/>
          </p:nvSpPr>
          <p:spPr bwMode="auto">
            <a:xfrm>
              <a:off x="4032" y="125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0" name="Oval 98"/>
            <p:cNvSpPr>
              <a:spLocks noChangeAspect="1" noChangeArrowheads="1"/>
            </p:cNvSpPr>
            <p:nvPr/>
          </p:nvSpPr>
          <p:spPr bwMode="auto">
            <a:xfrm>
              <a:off x="4013" y="119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1" name="Oval 99"/>
            <p:cNvSpPr>
              <a:spLocks noChangeAspect="1" noChangeArrowheads="1"/>
            </p:cNvSpPr>
            <p:nvPr/>
          </p:nvSpPr>
          <p:spPr bwMode="auto">
            <a:xfrm>
              <a:off x="4022" y="123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2" name="Oval 100"/>
            <p:cNvSpPr>
              <a:spLocks noChangeAspect="1" noChangeArrowheads="1"/>
            </p:cNvSpPr>
            <p:nvPr/>
          </p:nvSpPr>
          <p:spPr bwMode="auto">
            <a:xfrm>
              <a:off x="4049" y="124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3" name="Oval 101"/>
            <p:cNvSpPr>
              <a:spLocks noChangeAspect="1" noChangeArrowheads="1"/>
            </p:cNvSpPr>
            <p:nvPr/>
          </p:nvSpPr>
          <p:spPr bwMode="auto">
            <a:xfrm>
              <a:off x="3972" y="122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4" name="Oval 102"/>
            <p:cNvSpPr>
              <a:spLocks noChangeAspect="1" noChangeArrowheads="1"/>
            </p:cNvSpPr>
            <p:nvPr/>
          </p:nvSpPr>
          <p:spPr bwMode="auto">
            <a:xfrm>
              <a:off x="4002" y="125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5" name="Oval 103"/>
            <p:cNvSpPr>
              <a:spLocks noChangeAspect="1" noChangeArrowheads="1"/>
            </p:cNvSpPr>
            <p:nvPr/>
          </p:nvSpPr>
          <p:spPr bwMode="auto">
            <a:xfrm>
              <a:off x="3993" y="123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6" name="Oval 104"/>
            <p:cNvSpPr>
              <a:spLocks noChangeAspect="1" noChangeArrowheads="1"/>
            </p:cNvSpPr>
            <p:nvPr/>
          </p:nvSpPr>
          <p:spPr bwMode="auto">
            <a:xfrm>
              <a:off x="3976" y="125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7" name="Oval 105"/>
            <p:cNvSpPr>
              <a:spLocks noChangeAspect="1" noChangeArrowheads="1"/>
            </p:cNvSpPr>
            <p:nvPr/>
          </p:nvSpPr>
          <p:spPr bwMode="auto">
            <a:xfrm>
              <a:off x="4020" y="122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8" name="Oval 106"/>
            <p:cNvSpPr>
              <a:spLocks noChangeAspect="1" noChangeArrowheads="1"/>
            </p:cNvSpPr>
            <p:nvPr/>
          </p:nvSpPr>
          <p:spPr bwMode="auto">
            <a:xfrm>
              <a:off x="4002" y="127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79" name="Oval 107"/>
            <p:cNvSpPr>
              <a:spLocks noChangeAspect="1" noChangeArrowheads="1"/>
            </p:cNvSpPr>
            <p:nvPr/>
          </p:nvSpPr>
          <p:spPr bwMode="auto">
            <a:xfrm>
              <a:off x="4019" y="124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0" name="Oval 108"/>
            <p:cNvSpPr>
              <a:spLocks noChangeAspect="1" noChangeArrowheads="1"/>
            </p:cNvSpPr>
            <p:nvPr/>
          </p:nvSpPr>
          <p:spPr bwMode="auto">
            <a:xfrm>
              <a:off x="4038" y="123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1" name="Oval 109"/>
            <p:cNvSpPr>
              <a:spLocks noChangeAspect="1" noChangeArrowheads="1"/>
            </p:cNvSpPr>
            <p:nvPr/>
          </p:nvSpPr>
          <p:spPr bwMode="auto">
            <a:xfrm>
              <a:off x="4020" y="127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2" name="Oval 110"/>
            <p:cNvSpPr>
              <a:spLocks noChangeAspect="1" noChangeArrowheads="1"/>
            </p:cNvSpPr>
            <p:nvPr/>
          </p:nvSpPr>
          <p:spPr bwMode="auto">
            <a:xfrm>
              <a:off x="4001" y="121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3" name="Oval 111"/>
            <p:cNvSpPr>
              <a:spLocks noChangeAspect="1" noChangeArrowheads="1"/>
            </p:cNvSpPr>
            <p:nvPr/>
          </p:nvSpPr>
          <p:spPr bwMode="auto">
            <a:xfrm>
              <a:off x="4010" y="125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4" name="Oval 112"/>
            <p:cNvSpPr>
              <a:spLocks noChangeAspect="1" noChangeArrowheads="1"/>
            </p:cNvSpPr>
            <p:nvPr/>
          </p:nvSpPr>
          <p:spPr bwMode="auto">
            <a:xfrm>
              <a:off x="4037" y="126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5" name="Oval 113"/>
            <p:cNvSpPr>
              <a:spLocks noChangeAspect="1" noChangeArrowheads="1"/>
            </p:cNvSpPr>
            <p:nvPr/>
          </p:nvSpPr>
          <p:spPr bwMode="auto">
            <a:xfrm>
              <a:off x="3967" y="120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6" name="Oval 114"/>
            <p:cNvSpPr>
              <a:spLocks noChangeAspect="1" noChangeArrowheads="1"/>
            </p:cNvSpPr>
            <p:nvPr/>
          </p:nvSpPr>
          <p:spPr bwMode="auto">
            <a:xfrm>
              <a:off x="3997" y="122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7" name="Oval 115"/>
            <p:cNvSpPr>
              <a:spLocks noChangeAspect="1" noChangeArrowheads="1"/>
            </p:cNvSpPr>
            <p:nvPr/>
          </p:nvSpPr>
          <p:spPr bwMode="auto">
            <a:xfrm>
              <a:off x="3988" y="121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8" name="Oval 116"/>
            <p:cNvSpPr>
              <a:spLocks noChangeAspect="1" noChangeArrowheads="1"/>
            </p:cNvSpPr>
            <p:nvPr/>
          </p:nvSpPr>
          <p:spPr bwMode="auto">
            <a:xfrm>
              <a:off x="3971" y="123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89" name="Oval 117"/>
            <p:cNvSpPr>
              <a:spLocks noChangeAspect="1" noChangeArrowheads="1"/>
            </p:cNvSpPr>
            <p:nvPr/>
          </p:nvSpPr>
          <p:spPr bwMode="auto">
            <a:xfrm>
              <a:off x="4015" y="120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0" name="Oval 118"/>
            <p:cNvSpPr>
              <a:spLocks noChangeAspect="1" noChangeArrowheads="1"/>
            </p:cNvSpPr>
            <p:nvPr/>
          </p:nvSpPr>
          <p:spPr bwMode="auto">
            <a:xfrm>
              <a:off x="3997" y="124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1" name="Oval 119"/>
            <p:cNvSpPr>
              <a:spLocks noChangeAspect="1" noChangeArrowheads="1"/>
            </p:cNvSpPr>
            <p:nvPr/>
          </p:nvSpPr>
          <p:spPr bwMode="auto">
            <a:xfrm>
              <a:off x="4014" y="122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2" name="Oval 120"/>
            <p:cNvSpPr>
              <a:spLocks noChangeAspect="1" noChangeArrowheads="1"/>
            </p:cNvSpPr>
            <p:nvPr/>
          </p:nvSpPr>
          <p:spPr bwMode="auto">
            <a:xfrm>
              <a:off x="4033" y="121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3" name="Oval 121"/>
            <p:cNvSpPr>
              <a:spLocks noChangeAspect="1" noChangeArrowheads="1"/>
            </p:cNvSpPr>
            <p:nvPr/>
          </p:nvSpPr>
          <p:spPr bwMode="auto">
            <a:xfrm>
              <a:off x="4015" y="125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4" name="Oval 122"/>
            <p:cNvSpPr>
              <a:spLocks noChangeAspect="1" noChangeArrowheads="1"/>
            </p:cNvSpPr>
            <p:nvPr/>
          </p:nvSpPr>
          <p:spPr bwMode="auto">
            <a:xfrm>
              <a:off x="3996" y="119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5" name="Oval 123"/>
            <p:cNvSpPr>
              <a:spLocks noChangeAspect="1" noChangeArrowheads="1"/>
            </p:cNvSpPr>
            <p:nvPr/>
          </p:nvSpPr>
          <p:spPr bwMode="auto">
            <a:xfrm>
              <a:off x="4005" y="123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96" name="Oval 124"/>
            <p:cNvSpPr>
              <a:spLocks noChangeAspect="1" noChangeArrowheads="1"/>
            </p:cNvSpPr>
            <p:nvPr/>
          </p:nvSpPr>
          <p:spPr bwMode="auto">
            <a:xfrm>
              <a:off x="4032" y="124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16809" name="Group 125"/>
          <p:cNvGrpSpPr>
            <a:grpSpLocks/>
          </p:cNvGrpSpPr>
          <p:nvPr/>
        </p:nvGrpSpPr>
        <p:grpSpPr bwMode="auto">
          <a:xfrm rot="-6588601">
            <a:off x="5108576" y="4078287"/>
            <a:ext cx="150812" cy="157163"/>
            <a:chOff x="3967" y="1190"/>
            <a:chExt cx="95" cy="99"/>
          </a:xfrm>
        </p:grpSpPr>
        <p:sp>
          <p:nvSpPr>
            <p:cNvPr id="416825" name="Oval 126"/>
            <p:cNvSpPr>
              <a:spLocks noChangeAspect="1" noChangeArrowheads="1"/>
            </p:cNvSpPr>
            <p:nvPr/>
          </p:nvSpPr>
          <p:spPr bwMode="auto">
            <a:xfrm>
              <a:off x="3984" y="120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26" name="Oval 127"/>
            <p:cNvSpPr>
              <a:spLocks noChangeAspect="1" noChangeArrowheads="1"/>
            </p:cNvSpPr>
            <p:nvPr/>
          </p:nvSpPr>
          <p:spPr bwMode="auto">
            <a:xfrm>
              <a:off x="4014" y="1226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27" name="Oval 128"/>
            <p:cNvSpPr>
              <a:spLocks noChangeAspect="1" noChangeArrowheads="1"/>
            </p:cNvSpPr>
            <p:nvPr/>
          </p:nvSpPr>
          <p:spPr bwMode="auto">
            <a:xfrm>
              <a:off x="4005" y="120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28" name="Oval 129"/>
            <p:cNvSpPr>
              <a:spLocks noChangeAspect="1" noChangeArrowheads="1"/>
            </p:cNvSpPr>
            <p:nvPr/>
          </p:nvSpPr>
          <p:spPr bwMode="auto">
            <a:xfrm>
              <a:off x="3988" y="122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29" name="Oval 130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0" name="Oval 131"/>
            <p:cNvSpPr>
              <a:spLocks noChangeAspect="1" noChangeArrowheads="1"/>
            </p:cNvSpPr>
            <p:nvPr/>
          </p:nvSpPr>
          <p:spPr bwMode="auto">
            <a:xfrm>
              <a:off x="4014" y="1246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1" name="Oval 132"/>
            <p:cNvSpPr>
              <a:spLocks noChangeAspect="1" noChangeArrowheads="1"/>
            </p:cNvSpPr>
            <p:nvPr/>
          </p:nvSpPr>
          <p:spPr bwMode="auto">
            <a:xfrm>
              <a:off x="4031" y="122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2" name="Oval 133"/>
            <p:cNvSpPr>
              <a:spLocks noChangeAspect="1" noChangeArrowheads="1"/>
            </p:cNvSpPr>
            <p:nvPr/>
          </p:nvSpPr>
          <p:spPr bwMode="auto">
            <a:xfrm>
              <a:off x="4050" y="120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3" name="Oval 134"/>
            <p:cNvSpPr>
              <a:spLocks noChangeAspect="1" noChangeArrowheads="1"/>
            </p:cNvSpPr>
            <p:nvPr/>
          </p:nvSpPr>
          <p:spPr bwMode="auto">
            <a:xfrm>
              <a:off x="4032" y="125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4" name="Oval 135"/>
            <p:cNvSpPr>
              <a:spLocks noChangeAspect="1" noChangeArrowheads="1"/>
            </p:cNvSpPr>
            <p:nvPr/>
          </p:nvSpPr>
          <p:spPr bwMode="auto">
            <a:xfrm>
              <a:off x="4013" y="119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5" name="Oval 136"/>
            <p:cNvSpPr>
              <a:spLocks noChangeAspect="1" noChangeArrowheads="1"/>
            </p:cNvSpPr>
            <p:nvPr/>
          </p:nvSpPr>
          <p:spPr bwMode="auto">
            <a:xfrm>
              <a:off x="4022" y="123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6" name="Oval 137"/>
            <p:cNvSpPr>
              <a:spLocks noChangeAspect="1" noChangeArrowheads="1"/>
            </p:cNvSpPr>
            <p:nvPr/>
          </p:nvSpPr>
          <p:spPr bwMode="auto">
            <a:xfrm>
              <a:off x="4049" y="124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7" name="Oval 138"/>
            <p:cNvSpPr>
              <a:spLocks noChangeAspect="1" noChangeArrowheads="1"/>
            </p:cNvSpPr>
            <p:nvPr/>
          </p:nvSpPr>
          <p:spPr bwMode="auto">
            <a:xfrm>
              <a:off x="3972" y="122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8" name="Oval 139"/>
            <p:cNvSpPr>
              <a:spLocks noChangeAspect="1" noChangeArrowheads="1"/>
            </p:cNvSpPr>
            <p:nvPr/>
          </p:nvSpPr>
          <p:spPr bwMode="auto">
            <a:xfrm>
              <a:off x="4002" y="125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39" name="Oval 140"/>
            <p:cNvSpPr>
              <a:spLocks noChangeAspect="1" noChangeArrowheads="1"/>
            </p:cNvSpPr>
            <p:nvPr/>
          </p:nvSpPr>
          <p:spPr bwMode="auto">
            <a:xfrm>
              <a:off x="3993" y="123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0" name="Oval 141"/>
            <p:cNvSpPr>
              <a:spLocks noChangeAspect="1" noChangeArrowheads="1"/>
            </p:cNvSpPr>
            <p:nvPr/>
          </p:nvSpPr>
          <p:spPr bwMode="auto">
            <a:xfrm>
              <a:off x="3976" y="125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1" name="Oval 142"/>
            <p:cNvSpPr>
              <a:spLocks noChangeAspect="1" noChangeArrowheads="1"/>
            </p:cNvSpPr>
            <p:nvPr/>
          </p:nvSpPr>
          <p:spPr bwMode="auto">
            <a:xfrm>
              <a:off x="4020" y="122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2" name="Oval 143"/>
            <p:cNvSpPr>
              <a:spLocks noChangeAspect="1" noChangeArrowheads="1"/>
            </p:cNvSpPr>
            <p:nvPr/>
          </p:nvSpPr>
          <p:spPr bwMode="auto">
            <a:xfrm>
              <a:off x="4002" y="127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3" name="Oval 144"/>
            <p:cNvSpPr>
              <a:spLocks noChangeAspect="1" noChangeArrowheads="1"/>
            </p:cNvSpPr>
            <p:nvPr/>
          </p:nvSpPr>
          <p:spPr bwMode="auto">
            <a:xfrm>
              <a:off x="4019" y="124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4" name="Oval 145"/>
            <p:cNvSpPr>
              <a:spLocks noChangeAspect="1" noChangeArrowheads="1"/>
            </p:cNvSpPr>
            <p:nvPr/>
          </p:nvSpPr>
          <p:spPr bwMode="auto">
            <a:xfrm>
              <a:off x="4038" y="123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5" name="Oval 146"/>
            <p:cNvSpPr>
              <a:spLocks noChangeAspect="1" noChangeArrowheads="1"/>
            </p:cNvSpPr>
            <p:nvPr/>
          </p:nvSpPr>
          <p:spPr bwMode="auto">
            <a:xfrm>
              <a:off x="4020" y="127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6" name="Oval 147"/>
            <p:cNvSpPr>
              <a:spLocks noChangeAspect="1" noChangeArrowheads="1"/>
            </p:cNvSpPr>
            <p:nvPr/>
          </p:nvSpPr>
          <p:spPr bwMode="auto">
            <a:xfrm>
              <a:off x="4001" y="1214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7" name="Oval 148"/>
            <p:cNvSpPr>
              <a:spLocks noChangeAspect="1" noChangeArrowheads="1"/>
            </p:cNvSpPr>
            <p:nvPr/>
          </p:nvSpPr>
          <p:spPr bwMode="auto">
            <a:xfrm>
              <a:off x="4010" y="1259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8" name="Oval 149"/>
            <p:cNvSpPr>
              <a:spLocks noChangeAspect="1" noChangeArrowheads="1"/>
            </p:cNvSpPr>
            <p:nvPr/>
          </p:nvSpPr>
          <p:spPr bwMode="auto">
            <a:xfrm>
              <a:off x="4037" y="126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49" name="Oval 150"/>
            <p:cNvSpPr>
              <a:spLocks noChangeAspect="1" noChangeArrowheads="1"/>
            </p:cNvSpPr>
            <p:nvPr/>
          </p:nvSpPr>
          <p:spPr bwMode="auto">
            <a:xfrm>
              <a:off x="3967" y="120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0" name="Oval 151"/>
            <p:cNvSpPr>
              <a:spLocks noChangeAspect="1" noChangeArrowheads="1"/>
            </p:cNvSpPr>
            <p:nvPr/>
          </p:nvSpPr>
          <p:spPr bwMode="auto">
            <a:xfrm>
              <a:off x="3997" y="122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1" name="Oval 152"/>
            <p:cNvSpPr>
              <a:spLocks noChangeAspect="1" noChangeArrowheads="1"/>
            </p:cNvSpPr>
            <p:nvPr/>
          </p:nvSpPr>
          <p:spPr bwMode="auto">
            <a:xfrm>
              <a:off x="3988" y="1210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2" name="Oval 153"/>
            <p:cNvSpPr>
              <a:spLocks noChangeAspect="1" noChangeArrowheads="1"/>
            </p:cNvSpPr>
            <p:nvPr/>
          </p:nvSpPr>
          <p:spPr bwMode="auto">
            <a:xfrm>
              <a:off x="3971" y="123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3" name="Oval 154"/>
            <p:cNvSpPr>
              <a:spLocks noChangeAspect="1" noChangeArrowheads="1"/>
            </p:cNvSpPr>
            <p:nvPr/>
          </p:nvSpPr>
          <p:spPr bwMode="auto">
            <a:xfrm>
              <a:off x="4015" y="120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4" name="Oval 155"/>
            <p:cNvSpPr>
              <a:spLocks noChangeAspect="1" noChangeArrowheads="1"/>
            </p:cNvSpPr>
            <p:nvPr/>
          </p:nvSpPr>
          <p:spPr bwMode="auto">
            <a:xfrm>
              <a:off x="3997" y="1248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5" name="Oval 156"/>
            <p:cNvSpPr>
              <a:spLocks noChangeAspect="1" noChangeArrowheads="1"/>
            </p:cNvSpPr>
            <p:nvPr/>
          </p:nvSpPr>
          <p:spPr bwMode="auto">
            <a:xfrm>
              <a:off x="4014" y="122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6" name="Oval 157"/>
            <p:cNvSpPr>
              <a:spLocks noChangeAspect="1" noChangeArrowheads="1"/>
            </p:cNvSpPr>
            <p:nvPr/>
          </p:nvSpPr>
          <p:spPr bwMode="auto">
            <a:xfrm>
              <a:off x="4033" y="1211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7" name="Oval 158"/>
            <p:cNvSpPr>
              <a:spLocks noChangeAspect="1" noChangeArrowheads="1"/>
            </p:cNvSpPr>
            <p:nvPr/>
          </p:nvSpPr>
          <p:spPr bwMode="auto">
            <a:xfrm>
              <a:off x="4015" y="1255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8" name="Oval 159"/>
            <p:cNvSpPr>
              <a:spLocks noChangeAspect="1" noChangeArrowheads="1"/>
            </p:cNvSpPr>
            <p:nvPr/>
          </p:nvSpPr>
          <p:spPr bwMode="auto">
            <a:xfrm>
              <a:off x="3996" y="1192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59" name="Oval 160"/>
            <p:cNvSpPr>
              <a:spLocks noChangeAspect="1" noChangeArrowheads="1"/>
            </p:cNvSpPr>
            <p:nvPr/>
          </p:nvSpPr>
          <p:spPr bwMode="auto">
            <a:xfrm>
              <a:off x="4005" y="1237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60" name="Oval 161"/>
            <p:cNvSpPr>
              <a:spLocks noChangeAspect="1" noChangeArrowheads="1"/>
            </p:cNvSpPr>
            <p:nvPr/>
          </p:nvSpPr>
          <p:spPr bwMode="auto">
            <a:xfrm>
              <a:off x="4032" y="1243"/>
              <a:ext cx="12" cy="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6810" name="Freeform 76"/>
          <p:cNvSpPr>
            <a:spLocks noChangeAspect="1"/>
          </p:cNvSpPr>
          <p:nvPr/>
        </p:nvSpPr>
        <p:spPr bwMode="auto">
          <a:xfrm rot="10002154">
            <a:off x="5181600" y="3048000"/>
            <a:ext cx="457200" cy="46038"/>
          </a:xfrm>
          <a:custGeom>
            <a:avLst/>
            <a:gdLst>
              <a:gd name="T0" fmla="*/ 0 w 1680"/>
              <a:gd name="T1" fmla="*/ 4023456 h 104"/>
              <a:gd name="T2" fmla="*/ 18859231 w 1680"/>
              <a:gd name="T3" fmla="*/ 52306692 h 104"/>
              <a:gd name="T4" fmla="*/ 37718190 w 1680"/>
              <a:gd name="T5" fmla="*/ 4023456 h 104"/>
              <a:gd name="T6" fmla="*/ 56577412 w 1680"/>
              <a:gd name="T7" fmla="*/ 52306692 h 104"/>
              <a:gd name="T8" fmla="*/ 75436651 w 1680"/>
              <a:gd name="T9" fmla="*/ 4023456 h 104"/>
              <a:gd name="T10" fmla="*/ 94295874 w 1680"/>
              <a:gd name="T11" fmla="*/ 52306692 h 104"/>
              <a:gd name="T12" fmla="*/ 113155096 w 1680"/>
              <a:gd name="T13" fmla="*/ 4023456 h 104"/>
              <a:gd name="T14" fmla="*/ 132014046 w 1680"/>
              <a:gd name="T15" fmla="*/ 52306692 h 104"/>
              <a:gd name="T16" fmla="*/ 150873303 w 1680"/>
              <a:gd name="T17" fmla="*/ 4023456 h 104"/>
              <a:gd name="T18" fmla="*/ 169732525 w 1680"/>
              <a:gd name="T19" fmla="*/ 52306692 h 104"/>
              <a:gd name="T20" fmla="*/ 188591475 w 1680"/>
              <a:gd name="T21" fmla="*/ 4023456 h 104"/>
              <a:gd name="T22" fmla="*/ 207450698 w 1680"/>
              <a:gd name="T23" fmla="*/ 52306692 h 104"/>
              <a:gd name="T24" fmla="*/ 226309920 w 1680"/>
              <a:gd name="T25" fmla="*/ 4023456 h 104"/>
              <a:gd name="T26" fmla="*/ 245169142 w 1680"/>
              <a:gd name="T27" fmla="*/ 52306692 h 104"/>
              <a:gd name="T28" fmla="*/ 264028093 w 1680"/>
              <a:gd name="T29" fmla="*/ 4023456 h 104"/>
              <a:gd name="T30" fmla="*/ 273457840 w 1680"/>
              <a:gd name="T31" fmla="*/ 28165073 h 104"/>
              <a:gd name="T32" fmla="*/ 292317130 w 1680"/>
              <a:gd name="T33" fmla="*/ 28165073 h 104"/>
              <a:gd name="T34" fmla="*/ 301746606 w 1680"/>
              <a:gd name="T35" fmla="*/ 28165073 h 104"/>
              <a:gd name="T36" fmla="*/ 330035303 w 1680"/>
              <a:gd name="T37" fmla="*/ 28165073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80"/>
              <a:gd name="T58" fmla="*/ 0 h 104"/>
              <a:gd name="T59" fmla="*/ 1680 w 1680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80" h="104">
                <a:moveTo>
                  <a:pt x="0" y="8"/>
                </a:moveTo>
                <a:cubicBezTo>
                  <a:pt x="32" y="56"/>
                  <a:pt x="64" y="104"/>
                  <a:pt x="96" y="104"/>
                </a:cubicBezTo>
                <a:cubicBezTo>
                  <a:pt x="128" y="104"/>
                  <a:pt x="160" y="8"/>
                  <a:pt x="192" y="8"/>
                </a:cubicBezTo>
                <a:cubicBezTo>
                  <a:pt x="224" y="8"/>
                  <a:pt x="256" y="104"/>
                  <a:pt x="288" y="104"/>
                </a:cubicBezTo>
                <a:cubicBezTo>
                  <a:pt x="320" y="104"/>
                  <a:pt x="352" y="8"/>
                  <a:pt x="384" y="8"/>
                </a:cubicBezTo>
                <a:cubicBezTo>
                  <a:pt x="416" y="8"/>
                  <a:pt x="448" y="104"/>
                  <a:pt x="480" y="104"/>
                </a:cubicBezTo>
                <a:cubicBezTo>
                  <a:pt x="512" y="104"/>
                  <a:pt x="544" y="8"/>
                  <a:pt x="576" y="8"/>
                </a:cubicBezTo>
                <a:cubicBezTo>
                  <a:pt x="608" y="8"/>
                  <a:pt x="640" y="104"/>
                  <a:pt x="672" y="104"/>
                </a:cubicBezTo>
                <a:cubicBezTo>
                  <a:pt x="704" y="104"/>
                  <a:pt x="736" y="8"/>
                  <a:pt x="768" y="8"/>
                </a:cubicBezTo>
                <a:cubicBezTo>
                  <a:pt x="800" y="8"/>
                  <a:pt x="832" y="104"/>
                  <a:pt x="864" y="104"/>
                </a:cubicBezTo>
                <a:cubicBezTo>
                  <a:pt x="896" y="104"/>
                  <a:pt x="928" y="8"/>
                  <a:pt x="960" y="8"/>
                </a:cubicBezTo>
                <a:cubicBezTo>
                  <a:pt x="992" y="8"/>
                  <a:pt x="1024" y="104"/>
                  <a:pt x="1056" y="104"/>
                </a:cubicBezTo>
                <a:cubicBezTo>
                  <a:pt x="1088" y="104"/>
                  <a:pt x="1120" y="8"/>
                  <a:pt x="1152" y="8"/>
                </a:cubicBezTo>
                <a:cubicBezTo>
                  <a:pt x="1184" y="8"/>
                  <a:pt x="1216" y="104"/>
                  <a:pt x="1248" y="104"/>
                </a:cubicBezTo>
                <a:cubicBezTo>
                  <a:pt x="1280" y="104"/>
                  <a:pt x="1320" y="16"/>
                  <a:pt x="1344" y="8"/>
                </a:cubicBezTo>
                <a:cubicBezTo>
                  <a:pt x="1368" y="0"/>
                  <a:pt x="1368" y="48"/>
                  <a:pt x="1392" y="56"/>
                </a:cubicBezTo>
                <a:cubicBezTo>
                  <a:pt x="1416" y="64"/>
                  <a:pt x="1464" y="56"/>
                  <a:pt x="1488" y="56"/>
                </a:cubicBezTo>
                <a:cubicBezTo>
                  <a:pt x="1512" y="56"/>
                  <a:pt x="1504" y="56"/>
                  <a:pt x="1536" y="56"/>
                </a:cubicBezTo>
                <a:cubicBezTo>
                  <a:pt x="1568" y="56"/>
                  <a:pt x="1624" y="56"/>
                  <a:pt x="1680" y="56"/>
                </a:cubicBezTo>
              </a:path>
            </a:pathLst>
          </a:custGeom>
          <a:noFill/>
          <a:ln w="19050">
            <a:solidFill>
              <a:srgbClr val="FF9933"/>
            </a:solidFill>
            <a:round/>
            <a:headEnd/>
            <a:tailEnd type="stealth" w="med" len="med"/>
          </a:ln>
        </p:spPr>
        <p:txBody>
          <a:bodyPr rot="10800000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811" name="Freeform 76"/>
          <p:cNvSpPr>
            <a:spLocks noChangeAspect="1"/>
          </p:cNvSpPr>
          <p:nvPr/>
        </p:nvSpPr>
        <p:spPr bwMode="auto">
          <a:xfrm rot="-678596">
            <a:off x="5791200" y="2849563"/>
            <a:ext cx="457200" cy="46037"/>
          </a:xfrm>
          <a:custGeom>
            <a:avLst/>
            <a:gdLst>
              <a:gd name="T0" fmla="*/ 0 w 1680"/>
              <a:gd name="T1" fmla="*/ 4023369 h 104"/>
              <a:gd name="T2" fmla="*/ 18859231 w 1680"/>
              <a:gd name="T3" fmla="*/ 52305556 h 104"/>
              <a:gd name="T4" fmla="*/ 37718190 w 1680"/>
              <a:gd name="T5" fmla="*/ 4023369 h 104"/>
              <a:gd name="T6" fmla="*/ 56577412 w 1680"/>
              <a:gd name="T7" fmla="*/ 52305556 h 104"/>
              <a:gd name="T8" fmla="*/ 75436651 w 1680"/>
              <a:gd name="T9" fmla="*/ 4023369 h 104"/>
              <a:gd name="T10" fmla="*/ 94295874 w 1680"/>
              <a:gd name="T11" fmla="*/ 52305556 h 104"/>
              <a:gd name="T12" fmla="*/ 113155096 w 1680"/>
              <a:gd name="T13" fmla="*/ 4023369 h 104"/>
              <a:gd name="T14" fmla="*/ 132014046 w 1680"/>
              <a:gd name="T15" fmla="*/ 52305556 h 104"/>
              <a:gd name="T16" fmla="*/ 150873303 w 1680"/>
              <a:gd name="T17" fmla="*/ 4023369 h 104"/>
              <a:gd name="T18" fmla="*/ 169732525 w 1680"/>
              <a:gd name="T19" fmla="*/ 52305556 h 104"/>
              <a:gd name="T20" fmla="*/ 188591475 w 1680"/>
              <a:gd name="T21" fmla="*/ 4023369 h 104"/>
              <a:gd name="T22" fmla="*/ 207450698 w 1680"/>
              <a:gd name="T23" fmla="*/ 52305556 h 104"/>
              <a:gd name="T24" fmla="*/ 226309920 w 1680"/>
              <a:gd name="T25" fmla="*/ 4023369 h 104"/>
              <a:gd name="T26" fmla="*/ 245169142 w 1680"/>
              <a:gd name="T27" fmla="*/ 52305556 h 104"/>
              <a:gd name="T28" fmla="*/ 264028093 w 1680"/>
              <a:gd name="T29" fmla="*/ 4023369 h 104"/>
              <a:gd name="T30" fmla="*/ 273457840 w 1680"/>
              <a:gd name="T31" fmla="*/ 28164461 h 104"/>
              <a:gd name="T32" fmla="*/ 292317130 w 1680"/>
              <a:gd name="T33" fmla="*/ 28164461 h 104"/>
              <a:gd name="T34" fmla="*/ 301746606 w 1680"/>
              <a:gd name="T35" fmla="*/ 28164461 h 104"/>
              <a:gd name="T36" fmla="*/ 330035303 w 1680"/>
              <a:gd name="T37" fmla="*/ 28164461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80"/>
              <a:gd name="T58" fmla="*/ 0 h 104"/>
              <a:gd name="T59" fmla="*/ 1680 w 1680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80" h="104">
                <a:moveTo>
                  <a:pt x="0" y="8"/>
                </a:moveTo>
                <a:cubicBezTo>
                  <a:pt x="32" y="56"/>
                  <a:pt x="64" y="104"/>
                  <a:pt x="96" y="104"/>
                </a:cubicBezTo>
                <a:cubicBezTo>
                  <a:pt x="128" y="104"/>
                  <a:pt x="160" y="8"/>
                  <a:pt x="192" y="8"/>
                </a:cubicBezTo>
                <a:cubicBezTo>
                  <a:pt x="224" y="8"/>
                  <a:pt x="256" y="104"/>
                  <a:pt x="288" y="104"/>
                </a:cubicBezTo>
                <a:cubicBezTo>
                  <a:pt x="320" y="104"/>
                  <a:pt x="352" y="8"/>
                  <a:pt x="384" y="8"/>
                </a:cubicBezTo>
                <a:cubicBezTo>
                  <a:pt x="416" y="8"/>
                  <a:pt x="448" y="104"/>
                  <a:pt x="480" y="104"/>
                </a:cubicBezTo>
                <a:cubicBezTo>
                  <a:pt x="512" y="104"/>
                  <a:pt x="544" y="8"/>
                  <a:pt x="576" y="8"/>
                </a:cubicBezTo>
                <a:cubicBezTo>
                  <a:pt x="608" y="8"/>
                  <a:pt x="640" y="104"/>
                  <a:pt x="672" y="104"/>
                </a:cubicBezTo>
                <a:cubicBezTo>
                  <a:pt x="704" y="104"/>
                  <a:pt x="736" y="8"/>
                  <a:pt x="768" y="8"/>
                </a:cubicBezTo>
                <a:cubicBezTo>
                  <a:pt x="800" y="8"/>
                  <a:pt x="832" y="104"/>
                  <a:pt x="864" y="104"/>
                </a:cubicBezTo>
                <a:cubicBezTo>
                  <a:pt x="896" y="104"/>
                  <a:pt x="928" y="8"/>
                  <a:pt x="960" y="8"/>
                </a:cubicBezTo>
                <a:cubicBezTo>
                  <a:pt x="992" y="8"/>
                  <a:pt x="1024" y="104"/>
                  <a:pt x="1056" y="104"/>
                </a:cubicBezTo>
                <a:cubicBezTo>
                  <a:pt x="1088" y="104"/>
                  <a:pt x="1120" y="8"/>
                  <a:pt x="1152" y="8"/>
                </a:cubicBezTo>
                <a:cubicBezTo>
                  <a:pt x="1184" y="8"/>
                  <a:pt x="1216" y="104"/>
                  <a:pt x="1248" y="104"/>
                </a:cubicBezTo>
                <a:cubicBezTo>
                  <a:pt x="1280" y="104"/>
                  <a:pt x="1320" y="16"/>
                  <a:pt x="1344" y="8"/>
                </a:cubicBezTo>
                <a:cubicBezTo>
                  <a:pt x="1368" y="0"/>
                  <a:pt x="1368" y="48"/>
                  <a:pt x="1392" y="56"/>
                </a:cubicBezTo>
                <a:cubicBezTo>
                  <a:pt x="1416" y="64"/>
                  <a:pt x="1464" y="56"/>
                  <a:pt x="1488" y="56"/>
                </a:cubicBezTo>
                <a:cubicBezTo>
                  <a:pt x="1512" y="56"/>
                  <a:pt x="1504" y="56"/>
                  <a:pt x="1536" y="56"/>
                </a:cubicBezTo>
                <a:cubicBezTo>
                  <a:pt x="1568" y="56"/>
                  <a:pt x="1624" y="56"/>
                  <a:pt x="1680" y="56"/>
                </a:cubicBezTo>
              </a:path>
            </a:pathLst>
          </a:custGeom>
          <a:noFill/>
          <a:ln w="19050">
            <a:solidFill>
              <a:srgbClr val="FF9933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812" name="Freeform 76"/>
          <p:cNvSpPr>
            <a:spLocks noChangeAspect="1"/>
          </p:cNvSpPr>
          <p:nvPr/>
        </p:nvSpPr>
        <p:spPr bwMode="auto">
          <a:xfrm rot="-9461894">
            <a:off x="5181600" y="2819400"/>
            <a:ext cx="457200" cy="46038"/>
          </a:xfrm>
          <a:custGeom>
            <a:avLst/>
            <a:gdLst>
              <a:gd name="T0" fmla="*/ 0 w 1680"/>
              <a:gd name="T1" fmla="*/ 4023456 h 104"/>
              <a:gd name="T2" fmla="*/ 18859231 w 1680"/>
              <a:gd name="T3" fmla="*/ 52306692 h 104"/>
              <a:gd name="T4" fmla="*/ 37718190 w 1680"/>
              <a:gd name="T5" fmla="*/ 4023456 h 104"/>
              <a:gd name="T6" fmla="*/ 56577412 w 1680"/>
              <a:gd name="T7" fmla="*/ 52306692 h 104"/>
              <a:gd name="T8" fmla="*/ 75436651 w 1680"/>
              <a:gd name="T9" fmla="*/ 4023456 h 104"/>
              <a:gd name="T10" fmla="*/ 94295874 w 1680"/>
              <a:gd name="T11" fmla="*/ 52306692 h 104"/>
              <a:gd name="T12" fmla="*/ 113155096 w 1680"/>
              <a:gd name="T13" fmla="*/ 4023456 h 104"/>
              <a:gd name="T14" fmla="*/ 132014046 w 1680"/>
              <a:gd name="T15" fmla="*/ 52306692 h 104"/>
              <a:gd name="T16" fmla="*/ 150873303 w 1680"/>
              <a:gd name="T17" fmla="*/ 4023456 h 104"/>
              <a:gd name="T18" fmla="*/ 169732525 w 1680"/>
              <a:gd name="T19" fmla="*/ 52306692 h 104"/>
              <a:gd name="T20" fmla="*/ 188591475 w 1680"/>
              <a:gd name="T21" fmla="*/ 4023456 h 104"/>
              <a:gd name="T22" fmla="*/ 207450698 w 1680"/>
              <a:gd name="T23" fmla="*/ 52306692 h 104"/>
              <a:gd name="T24" fmla="*/ 226309920 w 1680"/>
              <a:gd name="T25" fmla="*/ 4023456 h 104"/>
              <a:gd name="T26" fmla="*/ 245169142 w 1680"/>
              <a:gd name="T27" fmla="*/ 52306692 h 104"/>
              <a:gd name="T28" fmla="*/ 264028093 w 1680"/>
              <a:gd name="T29" fmla="*/ 4023456 h 104"/>
              <a:gd name="T30" fmla="*/ 273457840 w 1680"/>
              <a:gd name="T31" fmla="*/ 28165073 h 104"/>
              <a:gd name="T32" fmla="*/ 292317130 w 1680"/>
              <a:gd name="T33" fmla="*/ 28165073 h 104"/>
              <a:gd name="T34" fmla="*/ 301746606 w 1680"/>
              <a:gd name="T35" fmla="*/ 28165073 h 104"/>
              <a:gd name="T36" fmla="*/ 330035303 w 1680"/>
              <a:gd name="T37" fmla="*/ 28165073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80"/>
              <a:gd name="T58" fmla="*/ 0 h 104"/>
              <a:gd name="T59" fmla="*/ 1680 w 1680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80" h="104">
                <a:moveTo>
                  <a:pt x="0" y="8"/>
                </a:moveTo>
                <a:cubicBezTo>
                  <a:pt x="32" y="56"/>
                  <a:pt x="64" y="104"/>
                  <a:pt x="96" y="104"/>
                </a:cubicBezTo>
                <a:cubicBezTo>
                  <a:pt x="128" y="104"/>
                  <a:pt x="160" y="8"/>
                  <a:pt x="192" y="8"/>
                </a:cubicBezTo>
                <a:cubicBezTo>
                  <a:pt x="224" y="8"/>
                  <a:pt x="256" y="104"/>
                  <a:pt x="288" y="104"/>
                </a:cubicBezTo>
                <a:cubicBezTo>
                  <a:pt x="320" y="104"/>
                  <a:pt x="352" y="8"/>
                  <a:pt x="384" y="8"/>
                </a:cubicBezTo>
                <a:cubicBezTo>
                  <a:pt x="416" y="8"/>
                  <a:pt x="448" y="104"/>
                  <a:pt x="480" y="104"/>
                </a:cubicBezTo>
                <a:cubicBezTo>
                  <a:pt x="512" y="104"/>
                  <a:pt x="544" y="8"/>
                  <a:pt x="576" y="8"/>
                </a:cubicBezTo>
                <a:cubicBezTo>
                  <a:pt x="608" y="8"/>
                  <a:pt x="640" y="104"/>
                  <a:pt x="672" y="104"/>
                </a:cubicBezTo>
                <a:cubicBezTo>
                  <a:pt x="704" y="104"/>
                  <a:pt x="736" y="8"/>
                  <a:pt x="768" y="8"/>
                </a:cubicBezTo>
                <a:cubicBezTo>
                  <a:pt x="800" y="8"/>
                  <a:pt x="832" y="104"/>
                  <a:pt x="864" y="104"/>
                </a:cubicBezTo>
                <a:cubicBezTo>
                  <a:pt x="896" y="104"/>
                  <a:pt x="928" y="8"/>
                  <a:pt x="960" y="8"/>
                </a:cubicBezTo>
                <a:cubicBezTo>
                  <a:pt x="992" y="8"/>
                  <a:pt x="1024" y="104"/>
                  <a:pt x="1056" y="104"/>
                </a:cubicBezTo>
                <a:cubicBezTo>
                  <a:pt x="1088" y="104"/>
                  <a:pt x="1120" y="8"/>
                  <a:pt x="1152" y="8"/>
                </a:cubicBezTo>
                <a:cubicBezTo>
                  <a:pt x="1184" y="8"/>
                  <a:pt x="1216" y="104"/>
                  <a:pt x="1248" y="104"/>
                </a:cubicBezTo>
                <a:cubicBezTo>
                  <a:pt x="1280" y="104"/>
                  <a:pt x="1320" y="16"/>
                  <a:pt x="1344" y="8"/>
                </a:cubicBezTo>
                <a:cubicBezTo>
                  <a:pt x="1368" y="0"/>
                  <a:pt x="1368" y="48"/>
                  <a:pt x="1392" y="56"/>
                </a:cubicBezTo>
                <a:cubicBezTo>
                  <a:pt x="1416" y="64"/>
                  <a:pt x="1464" y="56"/>
                  <a:pt x="1488" y="56"/>
                </a:cubicBezTo>
                <a:cubicBezTo>
                  <a:pt x="1512" y="56"/>
                  <a:pt x="1504" y="56"/>
                  <a:pt x="1536" y="56"/>
                </a:cubicBezTo>
                <a:cubicBezTo>
                  <a:pt x="1568" y="56"/>
                  <a:pt x="1624" y="56"/>
                  <a:pt x="1680" y="56"/>
                </a:cubicBezTo>
              </a:path>
            </a:pathLst>
          </a:custGeom>
          <a:noFill/>
          <a:ln w="19050">
            <a:solidFill>
              <a:srgbClr val="FF9933"/>
            </a:solidFill>
            <a:round/>
            <a:headEnd/>
            <a:tailEnd type="stealth" w="med" len="med"/>
          </a:ln>
        </p:spPr>
        <p:txBody>
          <a:bodyPr rot="10800000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813" name="Freeform 76"/>
          <p:cNvSpPr>
            <a:spLocks noChangeAspect="1"/>
          </p:cNvSpPr>
          <p:nvPr/>
        </p:nvSpPr>
        <p:spPr bwMode="auto">
          <a:xfrm rot="1550793">
            <a:off x="5791200" y="3124200"/>
            <a:ext cx="457200" cy="46038"/>
          </a:xfrm>
          <a:custGeom>
            <a:avLst/>
            <a:gdLst>
              <a:gd name="T0" fmla="*/ 0 w 1680"/>
              <a:gd name="T1" fmla="*/ 4023456 h 104"/>
              <a:gd name="T2" fmla="*/ 18859231 w 1680"/>
              <a:gd name="T3" fmla="*/ 52306692 h 104"/>
              <a:gd name="T4" fmla="*/ 37718190 w 1680"/>
              <a:gd name="T5" fmla="*/ 4023456 h 104"/>
              <a:gd name="T6" fmla="*/ 56577412 w 1680"/>
              <a:gd name="T7" fmla="*/ 52306692 h 104"/>
              <a:gd name="T8" fmla="*/ 75436651 w 1680"/>
              <a:gd name="T9" fmla="*/ 4023456 h 104"/>
              <a:gd name="T10" fmla="*/ 94295874 w 1680"/>
              <a:gd name="T11" fmla="*/ 52306692 h 104"/>
              <a:gd name="T12" fmla="*/ 113155096 w 1680"/>
              <a:gd name="T13" fmla="*/ 4023456 h 104"/>
              <a:gd name="T14" fmla="*/ 132014046 w 1680"/>
              <a:gd name="T15" fmla="*/ 52306692 h 104"/>
              <a:gd name="T16" fmla="*/ 150873303 w 1680"/>
              <a:gd name="T17" fmla="*/ 4023456 h 104"/>
              <a:gd name="T18" fmla="*/ 169732525 w 1680"/>
              <a:gd name="T19" fmla="*/ 52306692 h 104"/>
              <a:gd name="T20" fmla="*/ 188591475 w 1680"/>
              <a:gd name="T21" fmla="*/ 4023456 h 104"/>
              <a:gd name="T22" fmla="*/ 207450698 w 1680"/>
              <a:gd name="T23" fmla="*/ 52306692 h 104"/>
              <a:gd name="T24" fmla="*/ 226309920 w 1680"/>
              <a:gd name="T25" fmla="*/ 4023456 h 104"/>
              <a:gd name="T26" fmla="*/ 245169142 w 1680"/>
              <a:gd name="T27" fmla="*/ 52306692 h 104"/>
              <a:gd name="T28" fmla="*/ 264028093 w 1680"/>
              <a:gd name="T29" fmla="*/ 4023456 h 104"/>
              <a:gd name="T30" fmla="*/ 273457840 w 1680"/>
              <a:gd name="T31" fmla="*/ 28165073 h 104"/>
              <a:gd name="T32" fmla="*/ 292317130 w 1680"/>
              <a:gd name="T33" fmla="*/ 28165073 h 104"/>
              <a:gd name="T34" fmla="*/ 301746606 w 1680"/>
              <a:gd name="T35" fmla="*/ 28165073 h 104"/>
              <a:gd name="T36" fmla="*/ 330035303 w 1680"/>
              <a:gd name="T37" fmla="*/ 28165073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80"/>
              <a:gd name="T58" fmla="*/ 0 h 104"/>
              <a:gd name="T59" fmla="*/ 1680 w 1680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80" h="104">
                <a:moveTo>
                  <a:pt x="0" y="8"/>
                </a:moveTo>
                <a:cubicBezTo>
                  <a:pt x="32" y="56"/>
                  <a:pt x="64" y="104"/>
                  <a:pt x="96" y="104"/>
                </a:cubicBezTo>
                <a:cubicBezTo>
                  <a:pt x="128" y="104"/>
                  <a:pt x="160" y="8"/>
                  <a:pt x="192" y="8"/>
                </a:cubicBezTo>
                <a:cubicBezTo>
                  <a:pt x="224" y="8"/>
                  <a:pt x="256" y="104"/>
                  <a:pt x="288" y="104"/>
                </a:cubicBezTo>
                <a:cubicBezTo>
                  <a:pt x="320" y="104"/>
                  <a:pt x="352" y="8"/>
                  <a:pt x="384" y="8"/>
                </a:cubicBezTo>
                <a:cubicBezTo>
                  <a:pt x="416" y="8"/>
                  <a:pt x="448" y="104"/>
                  <a:pt x="480" y="104"/>
                </a:cubicBezTo>
                <a:cubicBezTo>
                  <a:pt x="512" y="104"/>
                  <a:pt x="544" y="8"/>
                  <a:pt x="576" y="8"/>
                </a:cubicBezTo>
                <a:cubicBezTo>
                  <a:pt x="608" y="8"/>
                  <a:pt x="640" y="104"/>
                  <a:pt x="672" y="104"/>
                </a:cubicBezTo>
                <a:cubicBezTo>
                  <a:pt x="704" y="104"/>
                  <a:pt x="736" y="8"/>
                  <a:pt x="768" y="8"/>
                </a:cubicBezTo>
                <a:cubicBezTo>
                  <a:pt x="800" y="8"/>
                  <a:pt x="832" y="104"/>
                  <a:pt x="864" y="104"/>
                </a:cubicBezTo>
                <a:cubicBezTo>
                  <a:pt x="896" y="104"/>
                  <a:pt x="928" y="8"/>
                  <a:pt x="960" y="8"/>
                </a:cubicBezTo>
                <a:cubicBezTo>
                  <a:pt x="992" y="8"/>
                  <a:pt x="1024" y="104"/>
                  <a:pt x="1056" y="104"/>
                </a:cubicBezTo>
                <a:cubicBezTo>
                  <a:pt x="1088" y="104"/>
                  <a:pt x="1120" y="8"/>
                  <a:pt x="1152" y="8"/>
                </a:cubicBezTo>
                <a:cubicBezTo>
                  <a:pt x="1184" y="8"/>
                  <a:pt x="1216" y="104"/>
                  <a:pt x="1248" y="104"/>
                </a:cubicBezTo>
                <a:cubicBezTo>
                  <a:pt x="1280" y="104"/>
                  <a:pt x="1320" y="16"/>
                  <a:pt x="1344" y="8"/>
                </a:cubicBezTo>
                <a:cubicBezTo>
                  <a:pt x="1368" y="0"/>
                  <a:pt x="1368" y="48"/>
                  <a:pt x="1392" y="56"/>
                </a:cubicBezTo>
                <a:cubicBezTo>
                  <a:pt x="1416" y="64"/>
                  <a:pt x="1464" y="56"/>
                  <a:pt x="1488" y="56"/>
                </a:cubicBezTo>
                <a:cubicBezTo>
                  <a:pt x="1512" y="56"/>
                  <a:pt x="1504" y="56"/>
                  <a:pt x="1536" y="56"/>
                </a:cubicBezTo>
                <a:cubicBezTo>
                  <a:pt x="1568" y="56"/>
                  <a:pt x="1624" y="56"/>
                  <a:pt x="1680" y="56"/>
                </a:cubicBezTo>
              </a:path>
            </a:pathLst>
          </a:custGeom>
          <a:noFill/>
          <a:ln w="19050">
            <a:solidFill>
              <a:srgbClr val="FF9933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814" name="Line 166"/>
          <p:cNvSpPr>
            <a:spLocks noChangeShapeType="1"/>
          </p:cNvSpPr>
          <p:nvPr/>
        </p:nvSpPr>
        <p:spPr bwMode="auto">
          <a:xfrm>
            <a:off x="3962400" y="1833563"/>
            <a:ext cx="1143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6815" name="Text Box 167"/>
          <p:cNvSpPr txBox="1">
            <a:spLocks noChangeArrowheads="1"/>
          </p:cNvSpPr>
          <p:nvPr/>
        </p:nvSpPr>
        <p:spPr bwMode="auto">
          <a:xfrm>
            <a:off x="6705600" y="1757363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 dirty="0"/>
              <a:t>Injection of </a:t>
            </a:r>
            <a:r>
              <a:rPr lang="en-US" sz="1600" u="sng" dirty="0" smtClean="0"/>
              <a:t>Cs</a:t>
            </a:r>
            <a:r>
              <a:rPr lang="en-US" sz="1600" dirty="0" smtClean="0"/>
              <a:t> </a:t>
            </a:r>
            <a:r>
              <a:rPr lang="en-US" sz="1600" dirty="0"/>
              <a:t>(~1ms)</a:t>
            </a:r>
          </a:p>
        </p:txBody>
      </p:sp>
      <p:sp>
        <p:nvSpPr>
          <p:cNvPr id="416816" name="Text Box 168"/>
          <p:cNvSpPr txBox="1">
            <a:spLocks noChangeArrowheads="1"/>
          </p:cNvSpPr>
          <p:nvPr/>
        </p:nvSpPr>
        <p:spPr bwMode="auto">
          <a:xfrm>
            <a:off x="6705600" y="2743200"/>
            <a:ext cx="2438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 dirty="0"/>
              <a:t>Storage of </a:t>
            </a:r>
            <a:r>
              <a:rPr lang="en-US" sz="1600" u="sng" dirty="0" smtClean="0"/>
              <a:t>Cs</a:t>
            </a:r>
            <a:r>
              <a:rPr lang="en-US" sz="1600" dirty="0" smtClean="0"/>
              <a:t> </a:t>
            </a:r>
            <a:r>
              <a:rPr lang="en-US" sz="1600" dirty="0"/>
              <a:t>(25ms)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Observation of decays</a:t>
            </a:r>
          </a:p>
        </p:txBody>
      </p:sp>
      <p:sp>
        <p:nvSpPr>
          <p:cNvPr id="416817" name="Text Box 169"/>
          <p:cNvSpPr txBox="1">
            <a:spLocks noChangeArrowheads="1"/>
          </p:cNvSpPr>
          <p:nvPr/>
        </p:nvSpPr>
        <p:spPr bwMode="auto">
          <a:xfrm>
            <a:off x="6705600" y="3929063"/>
            <a:ext cx="24384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 dirty="0"/>
              <a:t>Ejection of </a:t>
            </a:r>
            <a:r>
              <a:rPr lang="en-US" sz="1600" u="sng" dirty="0" smtClean="0"/>
              <a:t>Cs</a:t>
            </a:r>
            <a:r>
              <a:rPr lang="en-US" sz="1600" dirty="0" smtClean="0"/>
              <a:t> </a:t>
            </a:r>
            <a:r>
              <a:rPr lang="en-US" sz="1600" dirty="0"/>
              <a:t>(1ms)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The trap is kept open to empty completely</a:t>
            </a:r>
          </a:p>
        </p:txBody>
      </p:sp>
      <p:sp>
        <p:nvSpPr>
          <p:cNvPr id="416818" name="Text Box 170"/>
          <p:cNvSpPr txBox="1">
            <a:spLocks noChangeArrowheads="1"/>
          </p:cNvSpPr>
          <p:nvPr/>
        </p:nvSpPr>
        <p:spPr bwMode="auto">
          <a:xfrm>
            <a:off x="6705600" y="5376863"/>
            <a:ext cx="24384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/>
              <a:t>Empty trap (25ms)</a:t>
            </a:r>
          </a:p>
          <a:p>
            <a:pPr>
              <a:spcBef>
                <a:spcPct val="50000"/>
              </a:spcBef>
            </a:pPr>
            <a:r>
              <a:rPr lang="en-US" sz="1600"/>
              <a:t>Background measurement</a:t>
            </a:r>
          </a:p>
        </p:txBody>
      </p:sp>
      <p:sp>
        <p:nvSpPr>
          <p:cNvPr id="416819" name="Rectangle 171"/>
          <p:cNvSpPr>
            <a:spLocks noChangeArrowheads="1"/>
          </p:cNvSpPr>
          <p:nvPr/>
        </p:nvSpPr>
        <p:spPr bwMode="auto">
          <a:xfrm>
            <a:off x="3886200" y="4038600"/>
            <a:ext cx="762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820" name="Line 172"/>
          <p:cNvSpPr>
            <a:spLocks noChangeShapeType="1"/>
          </p:cNvSpPr>
          <p:nvPr/>
        </p:nvSpPr>
        <p:spPr bwMode="auto">
          <a:xfrm flipH="1">
            <a:off x="3962400" y="4157663"/>
            <a:ext cx="9906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6821" name="Line 182"/>
          <p:cNvSpPr>
            <a:spLocks noChangeShapeType="1"/>
          </p:cNvSpPr>
          <p:nvPr/>
        </p:nvSpPr>
        <p:spPr bwMode="auto">
          <a:xfrm flipV="1">
            <a:off x="3349625" y="23145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6822" name="Line 183"/>
          <p:cNvSpPr>
            <a:spLocks noChangeShapeType="1"/>
          </p:cNvSpPr>
          <p:nvPr/>
        </p:nvSpPr>
        <p:spPr bwMode="auto">
          <a:xfrm>
            <a:off x="3349625" y="28479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6823" name="Text Box 184"/>
          <p:cNvSpPr txBox="1">
            <a:spLocks noChangeArrowheads="1"/>
          </p:cNvSpPr>
          <p:nvPr/>
        </p:nvSpPr>
        <p:spPr bwMode="auto">
          <a:xfrm>
            <a:off x="3044825" y="21621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V</a:t>
            </a:r>
          </a:p>
        </p:txBody>
      </p:sp>
      <p:sp>
        <p:nvSpPr>
          <p:cNvPr id="416824" name="Text Box 185"/>
          <p:cNvSpPr txBox="1">
            <a:spLocks noChangeArrowheads="1"/>
          </p:cNvSpPr>
          <p:nvPr/>
        </p:nvSpPr>
        <p:spPr bwMode="auto">
          <a:xfrm>
            <a:off x="3806825" y="261937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z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323975" y="97155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124</a:t>
            </a:r>
            <a:r>
              <a:rPr lang="en-US" sz="1400" dirty="0" smtClean="0"/>
              <a:t>Cs	t</a:t>
            </a:r>
            <a:r>
              <a:rPr lang="en-US" sz="1400" baseline="-25000" dirty="0" smtClean="0"/>
              <a:t>½</a:t>
            </a:r>
            <a:r>
              <a:rPr lang="en-US" sz="1400" dirty="0" smtClean="0"/>
              <a:t> = (30.8 ± 0.5) s</a:t>
            </a:r>
          </a:p>
          <a:p>
            <a:r>
              <a:rPr lang="en-US" sz="1400" baseline="30000" dirty="0" smtClean="0"/>
              <a:t>126</a:t>
            </a:r>
            <a:r>
              <a:rPr lang="en-US" sz="1400" dirty="0" smtClean="0"/>
              <a:t>Cs	t</a:t>
            </a:r>
            <a:r>
              <a:rPr lang="en-US" sz="1400" baseline="-25000" dirty="0" smtClean="0"/>
              <a:t>½</a:t>
            </a:r>
            <a:r>
              <a:rPr lang="en-US" sz="1400" dirty="0" smtClean="0"/>
              <a:t> = (98.4 ± 1.2) 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959429" y="6377049"/>
            <a:ext cx="7184571" cy="48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7793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65200" y="2144713"/>
            <a:ext cx="56784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5" name="Text Box 47"/>
          <p:cNvSpPr txBox="1">
            <a:spLocks noChangeArrowheads="1"/>
          </p:cNvSpPr>
          <p:nvPr/>
        </p:nvSpPr>
        <p:spPr bwMode="auto">
          <a:xfrm>
            <a:off x="990600" y="5791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RFQ</a:t>
            </a:r>
          </a:p>
        </p:txBody>
      </p:sp>
      <p:sp>
        <p:nvSpPr>
          <p:cNvPr id="417797" name="Line 49"/>
          <p:cNvSpPr>
            <a:spLocks noChangeShapeType="1"/>
          </p:cNvSpPr>
          <p:nvPr/>
        </p:nvSpPr>
        <p:spPr bwMode="auto">
          <a:xfrm flipV="1">
            <a:off x="522288" y="4959350"/>
            <a:ext cx="269875" cy="314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798" name="Line 50"/>
          <p:cNvSpPr>
            <a:spLocks noChangeShapeType="1"/>
          </p:cNvSpPr>
          <p:nvPr/>
        </p:nvSpPr>
        <p:spPr bwMode="auto">
          <a:xfrm flipV="1">
            <a:off x="927100" y="4959350"/>
            <a:ext cx="17097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799" name="Line 51"/>
          <p:cNvSpPr>
            <a:spLocks noChangeShapeType="1"/>
          </p:cNvSpPr>
          <p:nvPr/>
        </p:nvSpPr>
        <p:spPr bwMode="auto">
          <a:xfrm flipH="1" flipV="1">
            <a:off x="904875" y="4868863"/>
            <a:ext cx="1731963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00" name="Line 52"/>
          <p:cNvSpPr>
            <a:spLocks noChangeShapeType="1"/>
          </p:cNvSpPr>
          <p:nvPr/>
        </p:nvSpPr>
        <p:spPr bwMode="auto">
          <a:xfrm flipH="1" flipV="1">
            <a:off x="533400" y="4548188"/>
            <a:ext cx="303213" cy="2762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01" name="Line 53"/>
          <p:cNvSpPr>
            <a:spLocks noChangeShapeType="1"/>
          </p:cNvSpPr>
          <p:nvPr/>
        </p:nvSpPr>
        <p:spPr bwMode="auto">
          <a:xfrm flipH="1" flipV="1">
            <a:off x="431800" y="3159125"/>
            <a:ext cx="0" cy="1214438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02" name="Rectangle 54"/>
          <p:cNvSpPr>
            <a:spLocks noChangeArrowheads="1"/>
          </p:cNvSpPr>
          <p:nvPr/>
        </p:nvSpPr>
        <p:spPr bwMode="auto">
          <a:xfrm>
            <a:off x="3132138" y="4775200"/>
            <a:ext cx="76200" cy="2286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803" name="Rectangle 55"/>
          <p:cNvSpPr>
            <a:spLocks noChangeArrowheads="1"/>
          </p:cNvSpPr>
          <p:nvPr/>
        </p:nvSpPr>
        <p:spPr bwMode="auto">
          <a:xfrm rot="5400000">
            <a:off x="2844800" y="5076825"/>
            <a:ext cx="76200" cy="2286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804" name="Text Box 56"/>
          <p:cNvSpPr txBox="1">
            <a:spLocks noChangeArrowheads="1"/>
          </p:cNvSpPr>
          <p:nvPr/>
        </p:nvSpPr>
        <p:spPr bwMode="auto">
          <a:xfrm>
            <a:off x="3328988" y="5810250"/>
            <a:ext cx="16922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PIPS </a:t>
            </a:r>
          </a:p>
          <a:p>
            <a:pPr>
              <a:lnSpc>
                <a:spcPct val="65000"/>
              </a:lnSpc>
            </a:pPr>
            <a:r>
              <a:rPr lang="en-US" sz="1200"/>
              <a:t>Passivated Implanted Planar Silicon</a:t>
            </a:r>
            <a:r>
              <a:rPr lang="en-US"/>
              <a:t> </a:t>
            </a:r>
          </a:p>
          <a:p>
            <a:r>
              <a:rPr lang="en-US" sz="1200">
                <a:latin typeface="Symbol" pitchFamily="18" charset="2"/>
              </a:rPr>
              <a:t>b</a:t>
            </a:r>
            <a:r>
              <a:rPr lang="en-US" sz="1200"/>
              <a:t> detection</a:t>
            </a:r>
          </a:p>
        </p:txBody>
      </p:sp>
      <p:sp>
        <p:nvSpPr>
          <p:cNvPr id="417805" name="Text Box 57"/>
          <p:cNvSpPr txBox="1">
            <a:spLocks noChangeArrowheads="1"/>
          </p:cNvSpPr>
          <p:nvPr/>
        </p:nvSpPr>
        <p:spPr bwMode="auto">
          <a:xfrm>
            <a:off x="1871663" y="5768975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Ge detector</a:t>
            </a:r>
          </a:p>
          <a:p>
            <a:r>
              <a:rPr lang="en-US" sz="1200"/>
              <a:t>X/</a:t>
            </a:r>
            <a:r>
              <a:rPr lang="en-US" sz="1200">
                <a:latin typeface="Symbol" pitchFamily="18" charset="2"/>
              </a:rPr>
              <a:t>g</a:t>
            </a:r>
            <a:r>
              <a:rPr lang="en-US" sz="1200"/>
              <a:t>-ray detection</a:t>
            </a:r>
          </a:p>
        </p:txBody>
      </p:sp>
      <p:sp>
        <p:nvSpPr>
          <p:cNvPr id="417806" name="Line 58"/>
          <p:cNvSpPr>
            <a:spLocks noChangeShapeType="1"/>
          </p:cNvSpPr>
          <p:nvPr/>
        </p:nvSpPr>
        <p:spPr bwMode="auto">
          <a:xfrm flipV="1">
            <a:off x="2411413" y="5319713"/>
            <a:ext cx="404812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07" name="Line 59"/>
          <p:cNvSpPr>
            <a:spLocks noChangeShapeType="1"/>
          </p:cNvSpPr>
          <p:nvPr/>
        </p:nvSpPr>
        <p:spPr bwMode="auto">
          <a:xfrm flipH="1" flipV="1">
            <a:off x="3267075" y="5149850"/>
            <a:ext cx="179388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08" name="Rectangle 60"/>
          <p:cNvSpPr>
            <a:spLocks noChangeArrowheads="1"/>
          </p:cNvSpPr>
          <p:nvPr/>
        </p:nvSpPr>
        <p:spPr bwMode="auto">
          <a:xfrm rot="5400000">
            <a:off x="2844800" y="4491038"/>
            <a:ext cx="76200" cy="2286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810" name="Line 62"/>
          <p:cNvSpPr>
            <a:spLocks noChangeShapeType="1"/>
          </p:cNvSpPr>
          <p:nvPr/>
        </p:nvSpPr>
        <p:spPr bwMode="auto">
          <a:xfrm>
            <a:off x="2457450" y="405923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11" name="Line 63"/>
          <p:cNvSpPr>
            <a:spLocks noChangeShapeType="1"/>
          </p:cNvSpPr>
          <p:nvPr/>
        </p:nvSpPr>
        <p:spPr bwMode="auto">
          <a:xfrm flipV="1">
            <a:off x="431800" y="5454650"/>
            <a:ext cx="0" cy="1038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12" name="Rectangle 3"/>
          <p:cNvSpPr>
            <a:spLocks noGrp="1"/>
          </p:cNvSpPr>
          <p:nvPr>
            <p:ph type="title"/>
          </p:nvPr>
        </p:nvSpPr>
        <p:spPr>
          <a:xfrm>
            <a:off x="1009404" y="0"/>
            <a:ext cx="8134596" cy="773113"/>
          </a:xfrm>
        </p:spPr>
        <p:txBody>
          <a:bodyPr/>
          <a:lstStyle/>
          <a:p>
            <a:r>
              <a:rPr lang="en-US" sz="3400" dirty="0" smtClean="0"/>
              <a:t>Observation of </a:t>
            </a:r>
            <a:r>
              <a:rPr lang="en-US" sz="3400" baseline="30000" dirty="0" smtClean="0"/>
              <a:t>124</a:t>
            </a:r>
            <a:r>
              <a:rPr lang="en-US" sz="3400" dirty="0" smtClean="0"/>
              <a:t>Cs EC X-rays</a:t>
            </a:r>
          </a:p>
        </p:txBody>
      </p:sp>
      <p:sp>
        <p:nvSpPr>
          <p:cNvPr id="417813" name="Text Box 14"/>
          <p:cNvSpPr txBox="1">
            <a:spLocks noChangeArrowheads="1"/>
          </p:cNvSpPr>
          <p:nvPr/>
        </p:nvSpPr>
        <p:spPr bwMode="auto">
          <a:xfrm>
            <a:off x="4598988" y="4689475"/>
            <a:ext cx="45450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Xe X-ray lines:</a:t>
            </a:r>
            <a:r>
              <a:rPr lang="en-US"/>
              <a:t> due to </a:t>
            </a:r>
            <a:r>
              <a:rPr lang="en-US" baseline="30000"/>
              <a:t>124</a:t>
            </a:r>
            <a:r>
              <a:rPr lang="en-US"/>
              <a:t>Cs EC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Cs X-ray lines:</a:t>
            </a:r>
            <a:r>
              <a:rPr lang="en-US"/>
              <a:t> probably dominant due to </a:t>
            </a:r>
            <a:r>
              <a:rPr lang="en-US" baseline="30000"/>
              <a:t>124</a:t>
            </a:r>
            <a:r>
              <a:rPr lang="en-US"/>
              <a:t>Ba contamination and decay of </a:t>
            </a:r>
            <a:r>
              <a:rPr lang="en-US" baseline="30000"/>
              <a:t>124m</a:t>
            </a:r>
            <a:r>
              <a:rPr lang="en-US"/>
              <a:t>Cs</a:t>
            </a:r>
          </a:p>
        </p:txBody>
      </p:sp>
      <p:pic>
        <p:nvPicPr>
          <p:cNvPr id="417815" name="Picture 16" descr="124Cs_sp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088" y="912813"/>
            <a:ext cx="4735512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67200" y="912813"/>
            <a:ext cx="4735513" cy="3659187"/>
            <a:chOff x="2777" y="384"/>
            <a:chExt cx="2983" cy="2305"/>
          </a:xfrm>
        </p:grpSpPr>
        <p:pic>
          <p:nvPicPr>
            <p:cNvPr id="417834" name="Picture 18" descr="124Cs_Cu_li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7" y="384"/>
              <a:ext cx="2983" cy="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835" name="Oval 19"/>
            <p:cNvSpPr>
              <a:spLocks noChangeArrowheads="1"/>
            </p:cNvSpPr>
            <p:nvPr/>
          </p:nvSpPr>
          <p:spPr bwMode="auto">
            <a:xfrm>
              <a:off x="3840" y="480"/>
              <a:ext cx="336" cy="187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836" name="Text Box 20"/>
            <p:cNvSpPr txBox="1">
              <a:spLocks noChangeArrowheads="1"/>
            </p:cNvSpPr>
            <p:nvPr/>
          </p:nvSpPr>
          <p:spPr bwMode="auto">
            <a:xfrm>
              <a:off x="4176" y="720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Cu K</a:t>
              </a:r>
              <a:r>
                <a:rPr lang="en-US" b="1" baseline="-25000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en-US" b="1">
                  <a:solidFill>
                    <a:srgbClr val="FF3300"/>
                  </a:solidFill>
                </a:rPr>
                <a:t> line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91000" y="912813"/>
            <a:ext cx="4876800" cy="3659187"/>
            <a:chOff x="96" y="336"/>
            <a:chExt cx="2983" cy="2305"/>
          </a:xfrm>
        </p:grpSpPr>
        <p:pic>
          <p:nvPicPr>
            <p:cNvPr id="417831" name="Picture 22" descr="124Cs_354ke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336"/>
              <a:ext cx="2983" cy="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832" name="Oval 23"/>
            <p:cNvSpPr>
              <a:spLocks noChangeArrowheads="1"/>
            </p:cNvSpPr>
            <p:nvPr/>
          </p:nvSpPr>
          <p:spPr bwMode="auto">
            <a:xfrm>
              <a:off x="2160" y="768"/>
              <a:ext cx="384" cy="12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833" name="Text Box 24"/>
            <p:cNvSpPr txBox="1">
              <a:spLocks noChangeArrowheads="1"/>
            </p:cNvSpPr>
            <p:nvPr/>
          </p:nvSpPr>
          <p:spPr bwMode="auto">
            <a:xfrm>
              <a:off x="1248" y="432"/>
              <a:ext cx="11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354 keV</a:t>
              </a:r>
            </a:p>
            <a:p>
              <a:r>
                <a:rPr lang="en-US" b="1" baseline="30000">
                  <a:solidFill>
                    <a:srgbClr val="FF3300"/>
                  </a:solidFill>
                </a:rPr>
                <a:t>124</a:t>
              </a:r>
              <a:r>
                <a:rPr lang="en-US" b="1">
                  <a:solidFill>
                    <a:srgbClr val="FF3300"/>
                  </a:solidFill>
                </a:rPr>
                <a:t>Cs signature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256088" y="912813"/>
            <a:ext cx="4735512" cy="3659187"/>
            <a:chOff x="3840" y="2784"/>
            <a:chExt cx="2983" cy="2305"/>
          </a:xfrm>
        </p:grpSpPr>
        <p:pic>
          <p:nvPicPr>
            <p:cNvPr id="417827" name="Picture 26" descr="124Cs_isom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2784"/>
              <a:ext cx="2983" cy="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828" name="Text Box 27"/>
            <p:cNvSpPr txBox="1">
              <a:spLocks noChangeArrowheads="1"/>
            </p:cNvSpPr>
            <p:nvPr/>
          </p:nvSpPr>
          <p:spPr bwMode="auto">
            <a:xfrm>
              <a:off x="5760" y="3120"/>
              <a:ext cx="97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89.5 keV &amp; </a:t>
              </a:r>
            </a:p>
            <a:p>
              <a:r>
                <a:rPr lang="en-US" b="1">
                  <a:solidFill>
                    <a:srgbClr val="FF3300"/>
                  </a:solidFill>
                </a:rPr>
                <a:t>96.6keV</a:t>
              </a:r>
            </a:p>
            <a:p>
              <a:r>
                <a:rPr lang="en-US" b="1" baseline="30000">
                  <a:solidFill>
                    <a:srgbClr val="FF3300"/>
                  </a:solidFill>
                </a:rPr>
                <a:t>124</a:t>
              </a:r>
              <a:r>
                <a:rPr lang="en-US" b="1">
                  <a:solidFill>
                    <a:srgbClr val="FF3300"/>
                  </a:solidFill>
                </a:rPr>
                <a:t>Cs isomer</a:t>
              </a:r>
            </a:p>
          </p:txBody>
        </p:sp>
        <p:sp>
          <p:nvSpPr>
            <p:cNvPr id="417829" name="Oval 28"/>
            <p:cNvSpPr>
              <a:spLocks noChangeArrowheads="1"/>
            </p:cNvSpPr>
            <p:nvPr/>
          </p:nvSpPr>
          <p:spPr bwMode="auto">
            <a:xfrm>
              <a:off x="4752" y="2928"/>
              <a:ext cx="336" cy="16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830" name="Oval 29"/>
            <p:cNvSpPr>
              <a:spLocks noChangeArrowheads="1"/>
            </p:cNvSpPr>
            <p:nvPr/>
          </p:nvSpPr>
          <p:spPr bwMode="auto">
            <a:xfrm>
              <a:off x="5424" y="2832"/>
              <a:ext cx="336" cy="17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267200" y="912813"/>
            <a:ext cx="4735513" cy="3659187"/>
            <a:chOff x="720" y="2832"/>
            <a:chExt cx="2983" cy="2305"/>
          </a:xfrm>
        </p:grpSpPr>
        <p:pic>
          <p:nvPicPr>
            <p:cNvPr id="417820" name="Picture 31" descr="124Cs_LeRegi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0" y="2832"/>
              <a:ext cx="2983" cy="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821" name="Oval 32"/>
            <p:cNvSpPr>
              <a:spLocks noChangeArrowheads="1"/>
            </p:cNvSpPr>
            <p:nvPr/>
          </p:nvSpPr>
          <p:spPr bwMode="auto">
            <a:xfrm>
              <a:off x="1632" y="3600"/>
              <a:ext cx="336" cy="105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822" name="Text Box 33"/>
            <p:cNvSpPr txBox="1">
              <a:spLocks noChangeArrowheads="1"/>
            </p:cNvSpPr>
            <p:nvPr/>
          </p:nvSpPr>
          <p:spPr bwMode="auto">
            <a:xfrm>
              <a:off x="1152" y="2976"/>
              <a:ext cx="6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Xe X-ray</a:t>
              </a:r>
            </a:p>
            <a:p>
              <a:r>
                <a:rPr lang="en-US" b="1">
                  <a:solidFill>
                    <a:srgbClr val="FF3300"/>
                  </a:solidFill>
                </a:rPr>
                <a:t>K lines</a:t>
              </a:r>
            </a:p>
          </p:txBody>
        </p:sp>
        <p:sp>
          <p:nvSpPr>
            <p:cNvPr id="417823" name="Oval 34"/>
            <p:cNvSpPr>
              <a:spLocks noChangeArrowheads="1"/>
            </p:cNvSpPr>
            <p:nvPr/>
          </p:nvSpPr>
          <p:spPr bwMode="auto">
            <a:xfrm>
              <a:off x="1872" y="2976"/>
              <a:ext cx="288" cy="1632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824" name="Text Box 35"/>
            <p:cNvSpPr txBox="1">
              <a:spLocks noChangeArrowheads="1"/>
            </p:cNvSpPr>
            <p:nvPr/>
          </p:nvSpPr>
          <p:spPr bwMode="auto">
            <a:xfrm>
              <a:off x="2160" y="3264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Cs X-ray lines</a:t>
              </a:r>
            </a:p>
          </p:txBody>
        </p:sp>
        <p:sp>
          <p:nvSpPr>
            <p:cNvPr id="417825" name="Oval 36"/>
            <p:cNvSpPr>
              <a:spLocks noChangeArrowheads="1"/>
            </p:cNvSpPr>
            <p:nvPr/>
          </p:nvSpPr>
          <p:spPr bwMode="auto">
            <a:xfrm>
              <a:off x="2400" y="4128"/>
              <a:ext cx="240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826" name="Oval 37"/>
            <p:cNvSpPr>
              <a:spLocks noChangeArrowheads="1"/>
            </p:cNvSpPr>
            <p:nvPr/>
          </p:nvSpPr>
          <p:spPr bwMode="auto">
            <a:xfrm>
              <a:off x="2640" y="3912"/>
              <a:ext cx="288" cy="81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7809" name="Text Box 61"/>
          <p:cNvSpPr txBox="1">
            <a:spLocks noChangeArrowheads="1"/>
          </p:cNvSpPr>
          <p:nvPr/>
        </p:nvSpPr>
        <p:spPr bwMode="auto">
          <a:xfrm>
            <a:off x="1828471" y="3267054"/>
            <a:ext cx="29335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/>
              <a:t>LeGe</a:t>
            </a:r>
            <a:r>
              <a:rPr lang="en-US" sz="1200" b="1" dirty="0"/>
              <a:t> detector</a:t>
            </a:r>
          </a:p>
          <a:p>
            <a:r>
              <a:rPr lang="en-US" sz="1200" dirty="0"/>
              <a:t>X-ray </a:t>
            </a:r>
            <a:r>
              <a:rPr lang="en-US" sz="1200" dirty="0" smtClean="0"/>
              <a:t>detection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~ 0.1% </a:t>
            </a:r>
            <a:r>
              <a:rPr lang="en-US" sz="1200" dirty="0" err="1" smtClean="0">
                <a:latin typeface="Symbol" pitchFamily="18" charset="2"/>
              </a:rPr>
              <a:t>e</a:t>
            </a:r>
            <a:r>
              <a:rPr lang="en-US" sz="1200" baseline="-25000" dirty="0" err="1" smtClean="0"/>
              <a:t>geo</a:t>
            </a:r>
            <a:endParaRPr lang="en-US" sz="1200" baseline="-25000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~ 2.5 T B field at detector position</a:t>
            </a:r>
          </a:p>
          <a:p>
            <a:endParaRPr lang="en-US" sz="12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151928" y="1109362"/>
            <a:ext cx="1080000" cy="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58713" y="2028694"/>
            <a:ext cx="10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61824" y="2444319"/>
            <a:ext cx="10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8713" y="1533453"/>
            <a:ext cx="10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74621" y="831443"/>
            <a:ext cx="1434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 smtClean="0"/>
              <a:t>126</a:t>
            </a:r>
            <a:r>
              <a:rPr lang="en-US" sz="1200" dirty="0" smtClean="0"/>
              <a:t>Ba (11.0 min)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914891" y="1758845"/>
            <a:ext cx="1367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 smtClean="0"/>
              <a:t>126</a:t>
            </a:r>
            <a:r>
              <a:rPr lang="en-US" sz="1200" dirty="0" smtClean="0"/>
              <a:t>Cs (30.8 s)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1913900" y="1250479"/>
            <a:ext cx="1369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 smtClean="0"/>
              <a:t>126m</a:t>
            </a:r>
            <a:r>
              <a:rPr lang="en-US" sz="1200" dirty="0" smtClean="0"/>
              <a:t>Cs (6.3 s)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236021" y="2198353"/>
            <a:ext cx="61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 smtClean="0"/>
              <a:t>126</a:t>
            </a:r>
            <a:r>
              <a:rPr lang="en-US" sz="1200" dirty="0" smtClean="0"/>
              <a:t>Xe 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 rot="16200000" flipH="1">
            <a:off x="1460310" y="1303360"/>
            <a:ext cx="771099" cy="5117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2889914" y="2111991"/>
            <a:ext cx="313898" cy="238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2481663" y="1683267"/>
            <a:ext cx="216000" cy="68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79842" y="1333994"/>
            <a:ext cx="61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EC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551358" y="2093720"/>
            <a:ext cx="61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959429" y="6377049"/>
            <a:ext cx="7184571" cy="48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817" name="Group 31"/>
          <p:cNvGrpSpPr>
            <a:grpSpLocks/>
          </p:cNvGrpSpPr>
          <p:nvPr/>
        </p:nvGrpSpPr>
        <p:grpSpPr bwMode="auto">
          <a:xfrm>
            <a:off x="0" y="1179513"/>
            <a:ext cx="4302125" cy="5678487"/>
            <a:chOff x="0" y="743"/>
            <a:chExt cx="2710" cy="3577"/>
          </a:xfrm>
        </p:grpSpPr>
        <p:pic>
          <p:nvPicPr>
            <p:cNvPr id="418835" name="Picture 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608" y="1351"/>
              <a:ext cx="3577" cy="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836" name="Text Box 33"/>
            <p:cNvSpPr txBox="1">
              <a:spLocks noChangeArrowheads="1"/>
            </p:cNvSpPr>
            <p:nvPr/>
          </p:nvSpPr>
          <p:spPr bwMode="auto">
            <a:xfrm>
              <a:off x="527" y="1026"/>
              <a:ext cx="73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Monitoring 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PIPS</a:t>
              </a:r>
            </a:p>
          </p:txBody>
        </p:sp>
        <p:sp>
          <p:nvSpPr>
            <p:cNvPr id="418837" name="Text Box 34"/>
            <p:cNvSpPr txBox="1">
              <a:spLocks noChangeArrowheads="1"/>
            </p:cNvSpPr>
            <p:nvPr/>
          </p:nvSpPr>
          <p:spPr bwMode="auto">
            <a:xfrm>
              <a:off x="624" y="3648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RFQ</a:t>
              </a:r>
            </a:p>
          </p:txBody>
        </p:sp>
        <p:sp>
          <p:nvSpPr>
            <p:cNvPr id="418838" name="Line 35"/>
            <p:cNvSpPr>
              <a:spLocks noChangeShapeType="1"/>
            </p:cNvSpPr>
            <p:nvPr/>
          </p:nvSpPr>
          <p:spPr bwMode="auto">
            <a:xfrm flipH="1">
              <a:off x="300" y="1451"/>
              <a:ext cx="432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39" name="Line 36"/>
            <p:cNvSpPr>
              <a:spLocks noChangeShapeType="1"/>
            </p:cNvSpPr>
            <p:nvPr/>
          </p:nvSpPr>
          <p:spPr bwMode="auto">
            <a:xfrm flipV="1">
              <a:off x="329" y="3124"/>
              <a:ext cx="170" cy="19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40" name="Line 37"/>
            <p:cNvSpPr>
              <a:spLocks noChangeShapeType="1"/>
            </p:cNvSpPr>
            <p:nvPr/>
          </p:nvSpPr>
          <p:spPr bwMode="auto">
            <a:xfrm flipV="1">
              <a:off x="584" y="3124"/>
              <a:ext cx="107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41" name="Line 38"/>
            <p:cNvSpPr>
              <a:spLocks noChangeShapeType="1"/>
            </p:cNvSpPr>
            <p:nvPr/>
          </p:nvSpPr>
          <p:spPr bwMode="auto">
            <a:xfrm flipH="1" flipV="1">
              <a:off x="570" y="3067"/>
              <a:ext cx="1091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42" name="Line 39"/>
            <p:cNvSpPr>
              <a:spLocks noChangeShapeType="1"/>
            </p:cNvSpPr>
            <p:nvPr/>
          </p:nvSpPr>
          <p:spPr bwMode="auto">
            <a:xfrm flipH="1" flipV="1">
              <a:off x="336" y="2865"/>
              <a:ext cx="191" cy="17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43" name="Line 40"/>
            <p:cNvSpPr>
              <a:spLocks noChangeShapeType="1"/>
            </p:cNvSpPr>
            <p:nvPr/>
          </p:nvSpPr>
          <p:spPr bwMode="auto">
            <a:xfrm flipH="1" flipV="1">
              <a:off x="272" y="1990"/>
              <a:ext cx="0" cy="765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44" name="Rectangle 41"/>
            <p:cNvSpPr>
              <a:spLocks noChangeArrowheads="1"/>
            </p:cNvSpPr>
            <p:nvPr/>
          </p:nvSpPr>
          <p:spPr bwMode="auto">
            <a:xfrm>
              <a:off x="1973" y="3008"/>
              <a:ext cx="48" cy="14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845" name="Rectangle 42"/>
            <p:cNvSpPr>
              <a:spLocks noChangeArrowheads="1"/>
            </p:cNvSpPr>
            <p:nvPr/>
          </p:nvSpPr>
          <p:spPr bwMode="auto">
            <a:xfrm rot="5400000">
              <a:off x="1792" y="3198"/>
              <a:ext cx="48" cy="14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846" name="Text Box 43"/>
            <p:cNvSpPr txBox="1">
              <a:spLocks noChangeArrowheads="1"/>
            </p:cNvSpPr>
            <p:nvPr/>
          </p:nvSpPr>
          <p:spPr bwMode="auto">
            <a:xfrm>
              <a:off x="2126" y="3379"/>
              <a:ext cx="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PIPS </a:t>
              </a:r>
            </a:p>
            <a:p>
              <a:r>
                <a:rPr lang="en-US" sz="1200">
                  <a:latin typeface="Symbol" pitchFamily="18" charset="2"/>
                </a:rPr>
                <a:t>b</a:t>
              </a:r>
              <a:r>
                <a:rPr lang="en-US" sz="1200"/>
                <a:t> detection</a:t>
              </a:r>
            </a:p>
          </p:txBody>
        </p:sp>
        <p:sp>
          <p:nvSpPr>
            <p:cNvPr id="418847" name="Text Box 44"/>
            <p:cNvSpPr txBox="1">
              <a:spLocks noChangeArrowheads="1"/>
            </p:cNvSpPr>
            <p:nvPr/>
          </p:nvSpPr>
          <p:spPr bwMode="auto">
            <a:xfrm>
              <a:off x="1463" y="3634"/>
              <a:ext cx="8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Ge detector</a:t>
              </a:r>
            </a:p>
            <a:p>
              <a:r>
                <a:rPr lang="en-US" sz="1200"/>
                <a:t>X/</a:t>
              </a:r>
              <a:r>
                <a:rPr lang="en-US" sz="1200">
                  <a:latin typeface="Symbol" pitchFamily="18" charset="2"/>
                </a:rPr>
                <a:t>g</a:t>
              </a:r>
              <a:r>
                <a:rPr lang="en-US" sz="1200"/>
                <a:t>-ray detection</a:t>
              </a:r>
            </a:p>
          </p:txBody>
        </p:sp>
        <p:sp>
          <p:nvSpPr>
            <p:cNvPr id="418848" name="Line 45"/>
            <p:cNvSpPr>
              <a:spLocks noChangeShapeType="1"/>
            </p:cNvSpPr>
            <p:nvPr/>
          </p:nvSpPr>
          <p:spPr bwMode="auto">
            <a:xfrm flipV="1">
              <a:off x="1831" y="335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49" name="Line 46"/>
            <p:cNvSpPr>
              <a:spLocks noChangeShapeType="1"/>
            </p:cNvSpPr>
            <p:nvPr/>
          </p:nvSpPr>
          <p:spPr bwMode="auto">
            <a:xfrm flipH="1" flipV="1">
              <a:off x="2058" y="324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50" name="Rectangle 47"/>
            <p:cNvSpPr>
              <a:spLocks noChangeArrowheads="1"/>
            </p:cNvSpPr>
            <p:nvPr/>
          </p:nvSpPr>
          <p:spPr bwMode="auto">
            <a:xfrm rot="5400000">
              <a:off x="1792" y="2829"/>
              <a:ext cx="48" cy="14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851" name="Text Box 48"/>
            <p:cNvSpPr txBox="1">
              <a:spLocks noChangeArrowheads="1"/>
            </p:cNvSpPr>
            <p:nvPr/>
          </p:nvSpPr>
          <p:spPr bwMode="auto">
            <a:xfrm>
              <a:off x="810" y="2439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LeGe detector</a:t>
              </a:r>
            </a:p>
            <a:p>
              <a:r>
                <a:rPr lang="en-US" sz="1200"/>
                <a:t>X-ray detection</a:t>
              </a:r>
            </a:p>
          </p:txBody>
        </p:sp>
        <p:sp>
          <p:nvSpPr>
            <p:cNvPr id="418852" name="Line 49"/>
            <p:cNvSpPr>
              <a:spLocks noChangeShapeType="1"/>
            </p:cNvSpPr>
            <p:nvPr/>
          </p:nvSpPr>
          <p:spPr bwMode="auto">
            <a:xfrm>
              <a:off x="1548" y="2557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53" name="Line 50"/>
            <p:cNvSpPr>
              <a:spLocks noChangeShapeType="1"/>
            </p:cNvSpPr>
            <p:nvPr/>
          </p:nvSpPr>
          <p:spPr bwMode="auto">
            <a:xfrm flipV="1">
              <a:off x="272" y="3436"/>
              <a:ext cx="0" cy="65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8818" name="Text Box 13"/>
          <p:cNvSpPr txBox="1">
            <a:spLocks noChangeArrowheads="1"/>
          </p:cNvSpPr>
          <p:nvPr/>
        </p:nvSpPr>
        <p:spPr bwMode="auto">
          <a:xfrm>
            <a:off x="1601788" y="863600"/>
            <a:ext cx="27432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Aft>
                <a:spcPct val="50000"/>
              </a:spcAft>
            </a:pPr>
            <a:r>
              <a:rPr lang="en-US" b="1"/>
              <a:t>Ge detector</a:t>
            </a:r>
            <a:r>
              <a:rPr lang="en-US"/>
              <a:t> </a:t>
            </a:r>
          </a:p>
          <a:p>
            <a:pPr>
              <a:lnSpc>
                <a:spcPct val="50000"/>
              </a:lnSpc>
              <a:spcAft>
                <a:spcPct val="50000"/>
              </a:spcAft>
            </a:pPr>
            <a:r>
              <a:rPr lang="en-US"/>
              <a:t>~ 0.15% </a:t>
            </a:r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geo</a:t>
            </a:r>
          </a:p>
          <a:p>
            <a:pPr>
              <a:lnSpc>
                <a:spcPct val="50000"/>
              </a:lnSpc>
              <a:spcAft>
                <a:spcPct val="50000"/>
              </a:spcAft>
            </a:pPr>
            <a:r>
              <a:rPr lang="en-US"/>
              <a:t>Outside vacuum vessel</a:t>
            </a:r>
          </a:p>
          <a:p>
            <a:pPr>
              <a:lnSpc>
                <a:spcPct val="50000"/>
              </a:lnSpc>
              <a:spcAft>
                <a:spcPct val="50000"/>
              </a:spcAft>
            </a:pPr>
            <a:endParaRPr lang="en-US"/>
          </a:p>
          <a:p>
            <a:pPr>
              <a:lnSpc>
                <a:spcPct val="50000"/>
              </a:lnSpc>
              <a:spcAft>
                <a:spcPct val="50000"/>
              </a:spcAft>
            </a:pPr>
            <a:r>
              <a:rPr lang="en-US" b="1"/>
              <a:t>PIPS detector</a:t>
            </a:r>
          </a:p>
          <a:p>
            <a:pPr>
              <a:lnSpc>
                <a:spcPct val="50000"/>
              </a:lnSpc>
              <a:spcAft>
                <a:spcPct val="50000"/>
              </a:spcAft>
            </a:pPr>
            <a:r>
              <a:rPr lang="en-US"/>
              <a:t>Si detector (500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m)</a:t>
            </a:r>
          </a:p>
          <a:p>
            <a:pPr>
              <a:lnSpc>
                <a:spcPct val="50000"/>
              </a:lnSpc>
              <a:spcAft>
                <a:spcPct val="50000"/>
              </a:spcAft>
            </a:pPr>
            <a:r>
              <a:rPr lang="en-US"/>
              <a:t>on magentic field axis</a:t>
            </a:r>
          </a:p>
          <a:p>
            <a:pPr>
              <a:lnSpc>
                <a:spcPct val="50000"/>
              </a:lnSpc>
              <a:spcAft>
                <a:spcPct val="50000"/>
              </a:spcAft>
            </a:pPr>
            <a:r>
              <a:rPr lang="en-US"/>
              <a:t>at exit of Penning trap</a:t>
            </a:r>
          </a:p>
        </p:txBody>
      </p:sp>
      <p:pic>
        <p:nvPicPr>
          <p:cNvPr id="418819" name="Picture 20" descr="run00794_511keV-spe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81500" y="914400"/>
            <a:ext cx="4762500" cy="3198813"/>
          </a:xfrm>
        </p:spPr>
      </p:pic>
      <p:sp>
        <p:nvSpPr>
          <p:cNvPr id="418820" name="Rectangle 2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49313"/>
          </a:xfrm>
        </p:spPr>
        <p:txBody>
          <a:bodyPr/>
          <a:lstStyle/>
          <a:p>
            <a:r>
              <a:rPr lang="en-US" sz="3400" smtClean="0">
                <a:latin typeface="Symbol" pitchFamily="18" charset="2"/>
              </a:rPr>
              <a:t>g </a:t>
            </a:r>
            <a:r>
              <a:rPr lang="en-US" sz="3400" smtClean="0"/>
              <a:t>–</a:t>
            </a:r>
            <a:r>
              <a:rPr lang="en-US" sz="3400" smtClean="0">
                <a:latin typeface="Symbol" pitchFamily="18" charset="2"/>
              </a:rPr>
              <a:t> b</a:t>
            </a:r>
            <a:r>
              <a:rPr lang="en-US" sz="3400" baseline="30000" smtClean="0"/>
              <a:t>+</a:t>
            </a:r>
            <a:r>
              <a:rPr lang="en-US" sz="3400" smtClean="0"/>
              <a:t> time correlation</a:t>
            </a:r>
          </a:p>
        </p:txBody>
      </p:sp>
      <p:sp>
        <p:nvSpPr>
          <p:cNvPr id="418821" name="Text Box 22"/>
          <p:cNvSpPr txBox="1">
            <a:spLocks noChangeArrowheads="1"/>
          </p:cNvSpPr>
          <p:nvPr/>
        </p:nvSpPr>
        <p:spPr bwMode="auto">
          <a:xfrm>
            <a:off x="6858000" y="12954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3300"/>
                </a:solidFill>
              </a:rPr>
              <a:t>511 keV</a:t>
            </a:r>
          </a:p>
        </p:txBody>
      </p:sp>
      <p:sp>
        <p:nvSpPr>
          <p:cNvPr id="418822" name="Text Box 23"/>
          <p:cNvSpPr txBox="1">
            <a:spLocks noChangeArrowheads="1"/>
          </p:cNvSpPr>
          <p:nvPr/>
        </p:nvSpPr>
        <p:spPr bwMode="auto">
          <a:xfrm>
            <a:off x="5562600" y="1447800"/>
            <a:ext cx="1371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solidFill>
                  <a:srgbClr val="FF3300"/>
                </a:solidFill>
              </a:rPr>
              <a:t>491 keV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baseline="30000">
                <a:solidFill>
                  <a:srgbClr val="FF3300"/>
                </a:solidFill>
              </a:rPr>
              <a:t>126</a:t>
            </a:r>
            <a:r>
              <a:rPr lang="en-US" sz="1400" b="1">
                <a:solidFill>
                  <a:srgbClr val="FF3300"/>
                </a:solidFill>
              </a:rPr>
              <a:t>Cs</a:t>
            </a:r>
          </a:p>
        </p:txBody>
      </p:sp>
      <p:sp>
        <p:nvSpPr>
          <p:cNvPr id="418823" name="Text Box 24"/>
          <p:cNvSpPr txBox="1">
            <a:spLocks noChangeArrowheads="1"/>
          </p:cNvSpPr>
          <p:nvPr/>
        </p:nvSpPr>
        <p:spPr bwMode="auto">
          <a:xfrm>
            <a:off x="5105400" y="1905000"/>
            <a:ext cx="1371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solidFill>
                  <a:srgbClr val="FF3300"/>
                </a:solidFill>
              </a:rPr>
              <a:t>388 keV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baseline="30000">
                <a:solidFill>
                  <a:srgbClr val="FF3300"/>
                </a:solidFill>
              </a:rPr>
              <a:t>126</a:t>
            </a:r>
            <a:r>
              <a:rPr lang="en-US" sz="1400" b="1">
                <a:solidFill>
                  <a:srgbClr val="FF3300"/>
                </a:solidFill>
              </a:rPr>
              <a:t>Cs</a:t>
            </a:r>
          </a:p>
        </p:txBody>
      </p:sp>
      <p:sp>
        <p:nvSpPr>
          <p:cNvPr id="418824" name="Line 25"/>
          <p:cNvSpPr>
            <a:spLocks noChangeShapeType="1"/>
          </p:cNvSpPr>
          <p:nvPr/>
        </p:nvSpPr>
        <p:spPr bwMode="auto">
          <a:xfrm>
            <a:off x="6400800" y="1905000"/>
            <a:ext cx="152400" cy="1600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8825" name="Line 26"/>
          <p:cNvSpPr>
            <a:spLocks noChangeShapeType="1"/>
          </p:cNvSpPr>
          <p:nvPr/>
        </p:nvSpPr>
        <p:spPr bwMode="auto">
          <a:xfrm>
            <a:off x="5867400" y="2362200"/>
            <a:ext cx="3048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8826" name="Line 27"/>
          <p:cNvSpPr>
            <a:spLocks noChangeShapeType="1"/>
          </p:cNvSpPr>
          <p:nvPr/>
        </p:nvSpPr>
        <p:spPr bwMode="auto">
          <a:xfrm flipH="1">
            <a:off x="6705600" y="1600200"/>
            <a:ext cx="3810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8444" name="Picture 28" descr="run00794_PI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657600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45" name="Text Box 29"/>
          <p:cNvSpPr txBox="1">
            <a:spLocks noChangeArrowheads="1"/>
          </p:cNvSpPr>
          <p:nvPr/>
        </p:nvSpPr>
        <p:spPr bwMode="auto">
          <a:xfrm>
            <a:off x="6477000" y="4265613"/>
            <a:ext cx="19812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First time: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b</a:t>
            </a:r>
            <a:r>
              <a:rPr lang="en-US" baseline="30000"/>
              <a:t>+</a:t>
            </a:r>
            <a:r>
              <a:rPr lang="en-US"/>
              <a:t> spectrum from </a:t>
            </a:r>
            <a:r>
              <a:rPr lang="en-US" baseline="30000"/>
              <a:t>126</a:t>
            </a:r>
            <a:r>
              <a:rPr lang="en-US"/>
              <a:t>Cs ions stored inside the trap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897313" y="3384550"/>
            <a:ext cx="4762500" cy="3200400"/>
            <a:chOff x="2688" y="4963"/>
            <a:chExt cx="3000" cy="2016"/>
          </a:xfrm>
        </p:grpSpPr>
        <p:pic>
          <p:nvPicPr>
            <p:cNvPr id="418833" name="Picture 53" descr="run00794_PIPS-coi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88" y="4963"/>
              <a:ext cx="300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834" name="Text Box 54"/>
            <p:cNvSpPr txBox="1">
              <a:spLocks noChangeArrowheads="1"/>
            </p:cNvSpPr>
            <p:nvPr/>
          </p:nvSpPr>
          <p:spPr bwMode="auto">
            <a:xfrm>
              <a:off x="4128" y="5251"/>
              <a:ext cx="110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PIPS spectrum in coincidence with </a:t>
              </a:r>
              <a:r>
                <a:rPr lang="en-US">
                  <a:latin typeface="Symbol" pitchFamily="18" charset="2"/>
                </a:rPr>
                <a:t>g</a:t>
              </a:r>
              <a:r>
                <a:rPr lang="en-US"/>
                <a:t> event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76250" y="2663825"/>
            <a:ext cx="4762500" cy="3200400"/>
            <a:chOff x="912" y="4675"/>
            <a:chExt cx="3000" cy="2016"/>
          </a:xfrm>
        </p:grpSpPr>
        <p:pic>
          <p:nvPicPr>
            <p:cNvPr id="418831" name="Picture 55" descr="run00794_511keV-coi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2" y="4675"/>
              <a:ext cx="300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832" name="Text Box 56"/>
            <p:cNvSpPr txBox="1">
              <a:spLocks noChangeArrowheads="1"/>
            </p:cNvSpPr>
            <p:nvPr/>
          </p:nvSpPr>
          <p:spPr bwMode="auto">
            <a:xfrm>
              <a:off x="2592" y="5155"/>
              <a:ext cx="110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g</a:t>
              </a:r>
              <a:r>
                <a:rPr lang="en-US"/>
                <a:t> spectrum in coincidence with </a:t>
              </a:r>
              <a:r>
                <a:rPr lang="en-US">
                  <a:latin typeface="Symbol" pitchFamily="18" charset="2"/>
                </a:rPr>
                <a:t>b</a:t>
              </a:r>
              <a:r>
                <a:rPr lang="en-US" baseline="30000"/>
                <a:t>+</a:t>
              </a:r>
              <a:r>
                <a:rPr lang="en-US"/>
                <a:t> event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4088"/>
          </a:xfrm>
        </p:spPr>
        <p:txBody>
          <a:bodyPr/>
          <a:lstStyle/>
          <a:p>
            <a:r>
              <a:rPr lang="en-US" sz="3600" smtClean="0"/>
              <a:t>Summary</a:t>
            </a:r>
          </a:p>
        </p:txBody>
      </p:sp>
      <p:sp>
        <p:nvSpPr>
          <p:cNvPr id="151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1800" y="882650"/>
            <a:ext cx="8528050" cy="4525963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Symbol" pitchFamily="18" charset="2"/>
              </a:rPr>
              <a:t>bb</a:t>
            </a:r>
            <a:r>
              <a:rPr lang="en-US" sz="1800" dirty="0" smtClean="0"/>
              <a:t> nuclear matrix elements needed for theoretical framework</a:t>
            </a:r>
          </a:p>
          <a:p>
            <a:pPr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EC-BR measurement as benchmark experiment for theoretical description</a:t>
            </a:r>
          </a:p>
          <a:p>
            <a:pPr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TITAN EBIT offers a novel approach for EC-BR measurements</a:t>
            </a:r>
          </a:p>
          <a:p>
            <a:pPr lvl="1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/>
              <a:t>Backing free method</a:t>
            </a:r>
          </a:p>
          <a:p>
            <a:pPr lvl="1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/>
              <a:t>Low background at X-ray detector – spatial separation of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 and X-ray detection</a:t>
            </a:r>
          </a:p>
          <a:p>
            <a:pPr lvl="1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/>
              <a:t>Isobaric sample</a:t>
            </a:r>
          </a:p>
          <a:p>
            <a:pPr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Successful storage of radioactive ions (long storage times: P &lt; 10</a:t>
            </a:r>
            <a:r>
              <a:rPr lang="en-US" sz="1800" baseline="30000" dirty="0" smtClean="0"/>
              <a:t>-11</a:t>
            </a:r>
            <a:r>
              <a:rPr lang="en-US" sz="1800" dirty="0" smtClean="0"/>
              <a:t> mbar) </a:t>
            </a:r>
          </a:p>
          <a:p>
            <a:pPr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First observation of an Electron Capture decay in a Penning trap</a:t>
            </a:r>
          </a:p>
          <a:p>
            <a:pPr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7875" y="4933950"/>
            <a:ext cx="3019425" cy="1600974"/>
            <a:chOff x="5857875" y="4933950"/>
            <a:chExt cx="3019425" cy="1600974"/>
          </a:xfrm>
        </p:grpSpPr>
        <p:pic>
          <p:nvPicPr>
            <p:cNvPr id="13" name="Picture 12" descr="bigmac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6962" y="4933950"/>
              <a:ext cx="2381250" cy="13525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857875" y="6257925"/>
              <a:ext cx="3019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Seven Si(Li) have been ordered January 2010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771"/>
          </a:xfrm>
        </p:spPr>
        <p:txBody>
          <a:bodyPr/>
          <a:lstStyle/>
          <a:p>
            <a:r>
              <a:rPr lang="en-US" sz="3400" dirty="0" smtClean="0"/>
              <a:t>For the future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12" y="1022968"/>
            <a:ext cx="8394082" cy="3951288"/>
          </a:xfrm>
        </p:spPr>
        <p:txBody>
          <a:bodyPr/>
          <a:lstStyle/>
          <a:p>
            <a:r>
              <a:rPr lang="en-US" sz="1800" dirty="0" smtClean="0"/>
              <a:t>Analyze Cs beam time data</a:t>
            </a:r>
          </a:p>
          <a:p>
            <a:r>
              <a:rPr lang="en-US" sz="1800" dirty="0" smtClean="0"/>
              <a:t>Install MR-TOF-MS (Giessen) for sample purification</a:t>
            </a:r>
          </a:p>
          <a:p>
            <a:r>
              <a:rPr lang="en-US" sz="1800" dirty="0" smtClean="0"/>
              <a:t>Get ready for beam time with </a:t>
            </a:r>
            <a:r>
              <a:rPr lang="en-US" sz="1800" baseline="30000" dirty="0" smtClean="0"/>
              <a:t>100</a:t>
            </a:r>
            <a:r>
              <a:rPr lang="en-US" sz="1800" dirty="0" smtClean="0"/>
              <a:t>Tc end of 2010</a:t>
            </a:r>
          </a:p>
          <a:p>
            <a:endParaRPr lang="en-US" sz="1800" dirty="0"/>
          </a:p>
        </p:txBody>
      </p:sp>
      <p:sp>
        <p:nvSpPr>
          <p:cNvPr id="7" name="Rectangle 97"/>
          <p:cNvSpPr>
            <a:spLocks noChangeArrowheads="1"/>
          </p:cNvSpPr>
          <p:nvPr/>
        </p:nvSpPr>
        <p:spPr bwMode="auto">
          <a:xfrm>
            <a:off x="882650" y="4050268"/>
            <a:ext cx="5470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8261" rIns="1221990" anchor="ctr">
            <a:spAutoFit/>
          </a:bodyPr>
          <a:lstStyle/>
          <a:p>
            <a:pPr algn="ctr">
              <a:tabLst>
                <a:tab pos="5029200" algn="l"/>
              </a:tabLst>
            </a:pPr>
            <a:r>
              <a:rPr lang="en-US" sz="1200" dirty="0">
                <a:latin typeface="Calibri" pitchFamily="34" charset="0"/>
              </a:rPr>
              <a:t>CANDIDATES FOR BRANCHING </a:t>
            </a:r>
            <a:r>
              <a:rPr lang="en-US" sz="1200" dirty="0" smtClean="0">
                <a:latin typeface="Calibri" pitchFamily="34" charset="0"/>
              </a:rPr>
              <a:t>RATIO MEASUREMENTS</a:t>
            </a:r>
            <a:endParaRPr lang="en-US" sz="12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23950" y="4305935"/>
          <a:ext cx="4356100" cy="19202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6750"/>
                <a:gridCol w="800100"/>
                <a:gridCol w="1847040"/>
                <a:gridCol w="1042210"/>
              </a:tblGrid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 smtClean="0">
                          <a:latin typeface="Calibri" pitchFamily="34" charset="0"/>
                        </a:rPr>
                        <a:t>100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Mo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 smtClean="0">
                          <a:latin typeface="Calibri" pitchFamily="34" charset="0"/>
                        </a:rPr>
                        <a:t>100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Tc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</a:rPr>
                        <a:t>[1+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+, T1/2 = 15.8 s]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 17.5 </a:t>
                      </a:r>
                      <a:r>
                        <a:rPr lang="en-US" sz="120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Pd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Ag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[1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+</a:t>
                      </a:r>
                      <a:r>
                        <a:rPr lang="de-DE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+, T1/2 = 24.6 s]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21.2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114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Cd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114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In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[1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+</a:t>
                      </a:r>
                      <a:r>
                        <a:rPr lang="de-DE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+, T1/2 = 71.9 s]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25.3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116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Cd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116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In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[1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+</a:t>
                      </a:r>
                      <a:r>
                        <a:rPr lang="de-DE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+, T1/2 = 14.1 s]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25.3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fr-FR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82</a:t>
                      </a:r>
                      <a:r>
                        <a:rPr lang="fr-FR" sz="1200" dirty="0" smtClean="0">
                          <a:latin typeface="Calibri" pitchFamily="34" charset="0"/>
                          <a:sym typeface="Symbol" pitchFamily="18" charset="2"/>
                        </a:rPr>
                        <a:t>Se :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82m</a:t>
                      </a:r>
                      <a:r>
                        <a:rPr lang="fr-FR" sz="1200" dirty="0" smtClean="0">
                          <a:latin typeface="Calibri" pitchFamily="34" charset="0"/>
                          <a:sym typeface="Symbol" pitchFamily="18" charset="2"/>
                        </a:rPr>
                        <a:t>Br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Calibri" pitchFamily="34" charset="0"/>
                          <a:sym typeface="Symbol" pitchFamily="18" charset="2"/>
                        </a:rPr>
                        <a:t>[2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-</a:t>
                      </a:r>
                      <a:r>
                        <a:rPr lang="fr-FR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fr-FR" sz="1200" dirty="0" smtClean="0">
                          <a:latin typeface="Calibri" pitchFamily="34" charset="0"/>
                          <a:sym typeface="Symbol" pitchFamily="18" charset="2"/>
                        </a:rPr>
                        <a:t>+, T1/2 = 6.1 min]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11.2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128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Te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128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I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[1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+</a:t>
                      </a:r>
                      <a:r>
                        <a:rPr lang="de-DE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+, T1/2 = 25.0 min]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27.5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76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Ge 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76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As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[2-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+, T1/2 = 26.2 h]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9.9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932487" y="647700"/>
            <a:ext cx="2468563" cy="2962275"/>
            <a:chOff x="6324600" y="1504950"/>
            <a:chExt cx="2468563" cy="2962275"/>
          </a:xfrm>
        </p:grpSpPr>
        <p:pic>
          <p:nvPicPr>
            <p:cNvPr id="5" name="Picture 33" descr="Beamline-schematic-LARGE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1504950"/>
              <a:ext cx="2468563" cy="29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ube 8"/>
            <p:cNvSpPr/>
            <p:nvPr/>
          </p:nvSpPr>
          <p:spPr>
            <a:xfrm>
              <a:off x="6581776" y="2543175"/>
              <a:ext cx="209550" cy="447675"/>
            </a:xfrm>
            <a:prstGeom prst="cube">
              <a:avLst>
                <a:gd name="adj" fmla="val 29000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8" descr="100Thom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63" y="2157413"/>
            <a:ext cx="2303462" cy="18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43275" y="2286000"/>
            <a:ext cx="278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baseline="30000" dirty="0" smtClean="0">
                <a:latin typeface="+mn-lt"/>
              </a:rPr>
              <a:t>100</a:t>
            </a:r>
            <a:r>
              <a:rPr lang="en-US" sz="1200" u="sng" dirty="0" smtClean="0">
                <a:latin typeface="+mn-lt"/>
              </a:rPr>
              <a:t>Tc measurement cycle with</a:t>
            </a:r>
            <a:r>
              <a:rPr lang="en-US" sz="1200" dirty="0" smtClean="0"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 25 ms background / 2 ms transfer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 50 ms decay spectroscopy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 2.1% EC detection efficiency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Symbol" pitchFamily="18" charset="2"/>
              </a:rPr>
              <a:t>®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+mn-lt"/>
              </a:rPr>
              <a:t>1.28 detected EC in 1 h</a:t>
            </a:r>
          </a:p>
          <a:p>
            <a:r>
              <a:rPr lang="en-US" sz="1200" dirty="0" smtClean="0">
                <a:latin typeface="Symbol" pitchFamily="18" charset="2"/>
              </a:rPr>
              <a:t>® </a:t>
            </a:r>
            <a:r>
              <a:rPr lang="en-US" sz="1200" dirty="0" smtClean="0">
                <a:latin typeface="+mn-lt"/>
              </a:rPr>
              <a:t>100 EC after 78 h</a:t>
            </a:r>
          </a:p>
          <a:p>
            <a:r>
              <a:rPr lang="en-US" sz="1200" dirty="0" smtClean="0">
                <a:latin typeface="Symbol" pitchFamily="18" charset="2"/>
              </a:rPr>
              <a:t>® </a:t>
            </a:r>
            <a:r>
              <a:rPr lang="en-US" sz="1200" dirty="0" smtClean="0">
                <a:latin typeface="+mn-lt"/>
              </a:rPr>
              <a:t>94 h of beam time with 20% overhead</a:t>
            </a:r>
            <a:endParaRPr lang="en-US" sz="12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467475" y="2143126"/>
            <a:ext cx="685800" cy="466725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0850" y="2486024"/>
            <a:ext cx="2190750" cy="1947333"/>
          </a:xfrm>
          <a:prstGeom prst="rect">
            <a:avLst/>
          </a:prstGeom>
          <a:noFill/>
          <a:ln w="4127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2663"/>
          </a:xfrm>
        </p:spPr>
        <p:txBody>
          <a:bodyPr/>
          <a:lstStyle/>
          <a:p>
            <a:r>
              <a:rPr lang="en-US" sz="3400" b="0" smtClean="0">
                <a:solidFill>
                  <a:schemeClr val="tx1"/>
                </a:solidFill>
              </a:rPr>
              <a:t>People/Collaborations</a:t>
            </a:r>
          </a:p>
        </p:txBody>
      </p:sp>
      <p:sp>
        <p:nvSpPr>
          <p:cNvPr id="421890" name="Text Box 17"/>
          <p:cNvSpPr txBox="1">
            <a:spLocks noChangeArrowheads="1"/>
          </p:cNvSpPr>
          <p:nvPr/>
        </p:nvSpPr>
        <p:spPr bwMode="auto">
          <a:xfrm>
            <a:off x="881063" y="3171825"/>
            <a:ext cx="443547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i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U. of Manitoba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McGill U.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Muenster U.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MPI-K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GANIL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Colorado School of Mines</a:t>
            </a:r>
          </a:p>
        </p:txBody>
      </p:sp>
      <p:sp>
        <p:nvSpPr>
          <p:cNvPr id="421891" name="Text Box 18"/>
          <p:cNvSpPr txBox="1">
            <a:spLocks noChangeArrowheads="1"/>
          </p:cNvSpPr>
          <p:nvPr/>
        </p:nvSpPr>
        <p:spPr bwMode="auto">
          <a:xfrm>
            <a:off x="5110163" y="3478213"/>
            <a:ext cx="3222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U. of Calgary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U. of Windsor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SFU</a:t>
            </a:r>
          </a:p>
          <a:p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>UBC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TU München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Yale</a:t>
            </a:r>
          </a:p>
        </p:txBody>
      </p:sp>
      <p:pic>
        <p:nvPicPr>
          <p:cNvPr id="421892" name="Picture 19" descr="UManito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763" y="3338513"/>
            <a:ext cx="569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3" name="Picture 20" descr="ucalgaryc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352800"/>
            <a:ext cx="666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4" name="Picture 21" descr="logo_windsor_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125" y="3924300"/>
            <a:ext cx="8461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5" name="Picture 22" descr="Mcgi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6963" y="3833813"/>
            <a:ext cx="54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6" name="Picture 23" descr="UB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9675" y="5003800"/>
            <a:ext cx="44291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7" name="Picture 25" descr="Muens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6925" y="4373563"/>
            <a:ext cx="1325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8" name="Picture 27" descr="M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16113" y="5049838"/>
            <a:ext cx="7620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9" name="Picture 28" descr="GANI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1650" y="5678488"/>
            <a:ext cx="12922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900" name="Text Box 30"/>
          <p:cNvSpPr txBox="1">
            <a:spLocks noChangeArrowheads="1"/>
          </p:cNvSpPr>
          <p:nvPr/>
        </p:nvSpPr>
        <p:spPr bwMode="auto">
          <a:xfrm>
            <a:off x="127000" y="1162050"/>
            <a:ext cx="37782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sz="1600" b="1" dirty="0">
                <a:latin typeface="Calibri" pitchFamily="34" charset="0"/>
              </a:rPr>
              <a:t>M. </a:t>
            </a:r>
            <a:r>
              <a:rPr lang="en-US" sz="1600" b="1" dirty="0" err="1">
                <a:latin typeface="Calibri" pitchFamily="34" charset="0"/>
              </a:rPr>
              <a:t>Brodeur</a:t>
            </a:r>
            <a:r>
              <a:rPr lang="en-US" sz="1600" b="1" dirty="0">
                <a:latin typeface="Calibri" pitchFamily="34" charset="0"/>
              </a:rPr>
              <a:t>, T. Brunner, J. </a:t>
            </a:r>
            <a:r>
              <a:rPr lang="en-US" sz="1600" b="1" dirty="0" err="1">
                <a:latin typeface="Calibri" pitchFamily="34" charset="0"/>
              </a:rPr>
              <a:t>Dilling</a:t>
            </a:r>
            <a:r>
              <a:rPr lang="en-US" sz="1600" b="1" dirty="0">
                <a:latin typeface="Calibri" pitchFamily="34" charset="0"/>
              </a:rPr>
              <a:t>, P. </a:t>
            </a:r>
            <a:r>
              <a:rPr lang="en-US" sz="1600" b="1" dirty="0" err="1">
                <a:latin typeface="Calibri" pitchFamily="34" charset="0"/>
              </a:rPr>
              <a:t>Delheij</a:t>
            </a:r>
            <a:r>
              <a:rPr lang="en-US" sz="1600" b="1" dirty="0">
                <a:latin typeface="Calibri" pitchFamily="34" charset="0"/>
              </a:rPr>
              <a:t>, S. </a:t>
            </a:r>
            <a:r>
              <a:rPr lang="en-US" sz="1600" b="1" dirty="0" err="1">
                <a:latin typeface="Calibri" pitchFamily="34" charset="0"/>
              </a:rPr>
              <a:t>Ettenauer</a:t>
            </a:r>
            <a:r>
              <a:rPr lang="en-US" sz="1600" b="1" dirty="0">
                <a:latin typeface="Calibri" pitchFamily="34" charset="0"/>
              </a:rPr>
              <a:t>, A. Gallant, M. Good, E. Mane, M. Pearson, V. Simon… </a:t>
            </a:r>
          </a:p>
          <a:p>
            <a:pPr>
              <a:spcBef>
                <a:spcPct val="40000"/>
              </a:spcBef>
            </a:pPr>
            <a:r>
              <a:rPr lang="en-US" sz="1600" b="1" dirty="0">
                <a:latin typeface="Calibri" pitchFamily="34" charset="0"/>
              </a:rPr>
              <a:t>… and the TITAN collaboration</a:t>
            </a:r>
          </a:p>
          <a:p>
            <a:pPr>
              <a:spcBef>
                <a:spcPct val="40000"/>
              </a:spcBef>
            </a:pPr>
            <a:r>
              <a:rPr lang="en-US" sz="1600" b="1" dirty="0">
                <a:latin typeface="Calibri" pitchFamily="34" charset="0"/>
              </a:rPr>
              <a:t>as well as A. </a:t>
            </a:r>
            <a:r>
              <a:rPr lang="en-US" sz="1600" b="1" dirty="0" err="1">
                <a:latin typeface="Calibri" pitchFamily="34" charset="0"/>
              </a:rPr>
              <a:t>Lapierre</a:t>
            </a:r>
            <a:r>
              <a:rPr lang="en-US" sz="1600" b="1" dirty="0" smtClean="0">
                <a:latin typeface="Calibri" pitchFamily="34" charset="0"/>
              </a:rPr>
              <a:t>, D. </a:t>
            </a:r>
            <a:r>
              <a:rPr lang="en-US" sz="1600" b="1" dirty="0" err="1" smtClean="0">
                <a:latin typeface="Calibri" pitchFamily="34" charset="0"/>
              </a:rPr>
              <a:t>Lunney</a:t>
            </a:r>
            <a:r>
              <a:rPr lang="en-US" sz="1600" b="1" dirty="0" smtClean="0">
                <a:latin typeface="Calibri" pitchFamily="34" charset="0"/>
              </a:rPr>
              <a:t>, </a:t>
            </a:r>
            <a:r>
              <a:rPr lang="en-US" sz="1600" b="1" dirty="0">
                <a:latin typeface="Calibri" pitchFamily="34" charset="0"/>
              </a:rPr>
              <a:t>R. </a:t>
            </a:r>
            <a:r>
              <a:rPr lang="en-US" sz="1600" b="1" dirty="0" err="1">
                <a:latin typeface="Calibri" pitchFamily="34" charset="0"/>
              </a:rPr>
              <a:t>Ringle</a:t>
            </a:r>
            <a:r>
              <a:rPr lang="en-US" sz="1600" b="1" dirty="0">
                <a:latin typeface="Calibri" pitchFamily="34" charset="0"/>
              </a:rPr>
              <a:t>, V. </a:t>
            </a:r>
            <a:r>
              <a:rPr lang="en-US" sz="1600" b="1" dirty="0" err="1">
                <a:latin typeface="Calibri" pitchFamily="34" charset="0"/>
              </a:rPr>
              <a:t>Ryjkov</a:t>
            </a:r>
            <a:r>
              <a:rPr lang="en-US" sz="1600" b="1" dirty="0">
                <a:latin typeface="Calibri" pitchFamily="34" charset="0"/>
              </a:rPr>
              <a:t>, M. Smith and TRIUMF staff.</a:t>
            </a:r>
          </a:p>
        </p:txBody>
      </p:sp>
      <p:pic>
        <p:nvPicPr>
          <p:cNvPr id="42190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200" y="5711825"/>
            <a:ext cx="533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02" name="Picture 4" descr="DSCN7089"/>
          <p:cNvPicPr>
            <a:picLocks noChangeAspect="1" noChangeArrowheads="1"/>
          </p:cNvPicPr>
          <p:nvPr/>
        </p:nvPicPr>
        <p:blipFill>
          <a:blip r:embed="rId12" cstate="print"/>
          <a:srcRect l="18352" t="7864" r="7584" b="44070"/>
          <a:stretch>
            <a:fillRect/>
          </a:stretch>
        </p:blipFill>
        <p:spPr bwMode="auto">
          <a:xfrm>
            <a:off x="3994150" y="806450"/>
            <a:ext cx="50228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03" name="Picture 19" descr="190px-SFU_cres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950" y="4373563"/>
            <a:ext cx="5365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04" name="Picture 20" descr="csM_Se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7188" y="6140450"/>
            <a:ext cx="539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05" name="Picture 21" descr="ya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62713" y="6129338"/>
            <a:ext cx="585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647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tx1"/>
                </a:solidFill>
              </a:rPr>
              <a:t>Neutrino experiments</a:t>
            </a:r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1627188"/>
            <a:ext cx="28448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8" descr="KATRIN_SCHEMATI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2450" y="2605088"/>
            <a:ext cx="4781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Box 10"/>
          <p:cNvSpPr txBox="1">
            <a:spLocks noChangeArrowheads="1"/>
          </p:cNvSpPr>
          <p:nvPr/>
        </p:nvSpPr>
        <p:spPr bwMode="auto">
          <a:xfrm>
            <a:off x="615950" y="4160838"/>
            <a:ext cx="2889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SNO, picture taken from http://www.oit.on.ca</a:t>
            </a:r>
          </a:p>
        </p:txBody>
      </p:sp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671638"/>
            <a:ext cx="279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2"/>
          <p:cNvSpPr txBox="1">
            <a:spLocks noChangeArrowheads="1"/>
          </p:cNvSpPr>
          <p:nvPr/>
        </p:nvSpPr>
        <p:spPr bwMode="auto">
          <a:xfrm>
            <a:off x="4527550" y="3849688"/>
            <a:ext cx="39560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KATRIN, picture taken from  http://students.washington.edu</a:t>
            </a:r>
          </a:p>
        </p:txBody>
      </p:sp>
      <p:sp>
        <p:nvSpPr>
          <p:cNvPr id="101385" name="TextBox 13"/>
          <p:cNvSpPr txBox="1">
            <a:spLocks noChangeArrowheads="1"/>
          </p:cNvSpPr>
          <p:nvPr/>
        </p:nvSpPr>
        <p:spPr bwMode="auto">
          <a:xfrm>
            <a:off x="927100" y="1192213"/>
            <a:ext cx="244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Calibri" pitchFamily="34" charset="0"/>
              </a:rPr>
              <a:t>Neutrino oscillation</a:t>
            </a:r>
          </a:p>
        </p:txBody>
      </p:sp>
      <p:sp>
        <p:nvSpPr>
          <p:cNvPr id="101386" name="TextBox 14"/>
          <p:cNvSpPr txBox="1">
            <a:spLocks noChangeArrowheads="1"/>
          </p:cNvSpPr>
          <p:nvPr/>
        </p:nvSpPr>
        <p:spPr bwMode="auto">
          <a:xfrm>
            <a:off x="5683250" y="1192213"/>
            <a:ext cx="164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Calibri" pitchFamily="34" charset="0"/>
              </a:rPr>
              <a:t>Tritium decay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150" y="4816475"/>
            <a:ext cx="3422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Indicate a neutrino mass [1]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Determination of mixing angle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baseline="-25000" dirty="0">
                <a:latin typeface="+mj-lt"/>
              </a:rPr>
              <a:t>ij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Indicate mass hierarchy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Symbol" pitchFamily="18" charset="2"/>
              </a:rPr>
              <a:t> </a:t>
            </a:r>
            <a:r>
              <a:rPr lang="en-US" dirty="0">
                <a:latin typeface="+mn-lt"/>
              </a:rPr>
              <a:t>Determination of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>
                <a:latin typeface="+mn-lt"/>
              </a:rPr>
              <a:t>m²</a:t>
            </a:r>
          </a:p>
        </p:txBody>
      </p:sp>
      <p:sp>
        <p:nvSpPr>
          <p:cNvPr id="101388" name="TextBox 17"/>
          <p:cNvSpPr txBox="1">
            <a:spLocks noChangeArrowheads="1"/>
          </p:cNvSpPr>
          <p:nvPr/>
        </p:nvSpPr>
        <p:spPr bwMode="auto">
          <a:xfrm>
            <a:off x="4483100" y="4806950"/>
            <a:ext cx="422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Endpoint energy of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H decay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Effective mass for degenerated neutrinos: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5659438" y="5518150"/>
          <a:ext cx="1846262" cy="622300"/>
        </p:xfrm>
        <a:graphic>
          <a:graphicData uri="http://schemas.openxmlformats.org/presentationml/2006/ole">
            <p:oleObj spid="_x0000_s101378" name="Equation" r:id="rId7" imgW="1091880" imgH="368280" progId="">
              <p:embed/>
            </p:oleObj>
          </a:graphicData>
        </a:graphic>
      </p:graphicFrame>
      <p:sp>
        <p:nvSpPr>
          <p:cNvPr id="101389" name="TextBox 19"/>
          <p:cNvSpPr txBox="1">
            <a:spLocks noChangeArrowheads="1"/>
          </p:cNvSpPr>
          <p:nvPr/>
        </p:nvSpPr>
        <p:spPr bwMode="auto">
          <a:xfrm>
            <a:off x="971550" y="4362450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Relative mass scale</a:t>
            </a:r>
          </a:p>
        </p:txBody>
      </p:sp>
      <p:sp>
        <p:nvSpPr>
          <p:cNvPr id="101390" name="TextBox 20"/>
          <p:cNvSpPr txBox="1">
            <a:spLocks noChangeArrowheads="1"/>
          </p:cNvSpPr>
          <p:nvPr/>
        </p:nvSpPr>
        <p:spPr bwMode="auto">
          <a:xfrm>
            <a:off x="5372100" y="4362450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Absolute mass scale</a:t>
            </a:r>
          </a:p>
        </p:txBody>
      </p:sp>
      <p:sp>
        <p:nvSpPr>
          <p:cNvPr id="101391" name="TextBox 16"/>
          <p:cNvSpPr txBox="1">
            <a:spLocks noChangeArrowheads="1"/>
          </p:cNvSpPr>
          <p:nvPr/>
        </p:nvSpPr>
        <p:spPr bwMode="auto">
          <a:xfrm>
            <a:off x="438150" y="6072188"/>
            <a:ext cx="3422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[1] T. Kajita and Y. Totsuka, Rev. Mod. Phys. 73(2001)85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5" descr="Nuc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2037013"/>
            <a:ext cx="676275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Line 5"/>
          <p:cNvSpPr>
            <a:spLocks noChangeShapeType="1"/>
          </p:cNvSpPr>
          <p:nvPr/>
        </p:nvSpPr>
        <p:spPr bwMode="auto">
          <a:xfrm>
            <a:off x="5160963" y="1516313"/>
            <a:ext cx="1755775" cy="12700"/>
          </a:xfrm>
          <a:prstGeom prst="line">
            <a:avLst/>
          </a:prstGeom>
          <a:noFill/>
          <a:ln w="101600">
            <a:solidFill>
              <a:srgbClr val="FF0000">
                <a:alpha val="50195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83771"/>
          </a:xfrm>
        </p:spPr>
        <p:txBody>
          <a:bodyPr/>
          <a:lstStyle/>
          <a:p>
            <a:r>
              <a:rPr lang="en-US" sz="3600" dirty="0" smtClean="0"/>
              <a:t>Isotope Production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38200" y="1046413"/>
            <a:ext cx="229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500-MeV proton beam</a:t>
            </a:r>
          </a:p>
        </p:txBody>
      </p:sp>
      <p:grpSp>
        <p:nvGrpSpPr>
          <p:cNvPr id="24581" name="Group 9"/>
          <p:cNvGrpSpPr>
            <a:grpSpLocks/>
          </p:cNvGrpSpPr>
          <p:nvPr/>
        </p:nvGrpSpPr>
        <p:grpSpPr bwMode="auto">
          <a:xfrm rot="5400000">
            <a:off x="4533900" y="1575050"/>
            <a:ext cx="457200" cy="304800"/>
            <a:chOff x="624" y="2160"/>
            <a:chExt cx="288" cy="192"/>
          </a:xfrm>
        </p:grpSpPr>
        <p:sp>
          <p:nvSpPr>
            <p:cNvPr id="24620" name="Oval 10"/>
            <p:cNvSpPr>
              <a:spLocks noChangeArrowheads="1"/>
            </p:cNvSpPr>
            <p:nvPr/>
          </p:nvSpPr>
          <p:spPr bwMode="auto">
            <a:xfrm>
              <a:off x="816" y="2160"/>
              <a:ext cx="96" cy="96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621" name="Line 11"/>
            <p:cNvSpPr>
              <a:spLocks noChangeShapeType="1"/>
            </p:cNvSpPr>
            <p:nvPr/>
          </p:nvSpPr>
          <p:spPr bwMode="auto">
            <a:xfrm flipH="1">
              <a:off x="672" y="220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12"/>
            <p:cNvSpPr>
              <a:spLocks noChangeShapeType="1"/>
            </p:cNvSpPr>
            <p:nvPr/>
          </p:nvSpPr>
          <p:spPr bwMode="auto">
            <a:xfrm flipH="1">
              <a:off x="624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2" name="Group 13"/>
          <p:cNvGrpSpPr>
            <a:grpSpLocks/>
          </p:cNvGrpSpPr>
          <p:nvPr/>
        </p:nvGrpSpPr>
        <p:grpSpPr bwMode="auto">
          <a:xfrm rot="8100000">
            <a:off x="3649663" y="1635375"/>
            <a:ext cx="457200" cy="304800"/>
            <a:chOff x="624" y="2160"/>
            <a:chExt cx="288" cy="192"/>
          </a:xfrm>
        </p:grpSpPr>
        <p:sp>
          <p:nvSpPr>
            <p:cNvPr id="24617" name="Oval 14"/>
            <p:cNvSpPr>
              <a:spLocks noChangeArrowheads="1"/>
            </p:cNvSpPr>
            <p:nvPr/>
          </p:nvSpPr>
          <p:spPr bwMode="auto">
            <a:xfrm>
              <a:off x="816" y="2160"/>
              <a:ext cx="96" cy="96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618" name="Line 15"/>
            <p:cNvSpPr>
              <a:spLocks noChangeShapeType="1"/>
            </p:cNvSpPr>
            <p:nvPr/>
          </p:nvSpPr>
          <p:spPr bwMode="auto">
            <a:xfrm flipH="1">
              <a:off x="672" y="220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6"/>
            <p:cNvSpPr>
              <a:spLocks noChangeShapeType="1"/>
            </p:cNvSpPr>
            <p:nvPr/>
          </p:nvSpPr>
          <p:spPr bwMode="auto">
            <a:xfrm flipH="1">
              <a:off x="624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3" name="Group 17"/>
          <p:cNvGrpSpPr>
            <a:grpSpLocks/>
          </p:cNvGrpSpPr>
          <p:nvPr/>
        </p:nvGrpSpPr>
        <p:grpSpPr bwMode="auto">
          <a:xfrm rot="8100000">
            <a:off x="4124325" y="1679825"/>
            <a:ext cx="457200" cy="304800"/>
            <a:chOff x="624" y="2160"/>
            <a:chExt cx="288" cy="192"/>
          </a:xfrm>
        </p:grpSpPr>
        <p:sp>
          <p:nvSpPr>
            <p:cNvPr id="24614" name="Oval 18"/>
            <p:cNvSpPr>
              <a:spLocks noChangeArrowheads="1"/>
            </p:cNvSpPr>
            <p:nvPr/>
          </p:nvSpPr>
          <p:spPr bwMode="auto">
            <a:xfrm>
              <a:off x="816" y="2160"/>
              <a:ext cx="96" cy="96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672" y="220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20"/>
            <p:cNvSpPr>
              <a:spLocks noChangeShapeType="1"/>
            </p:cNvSpPr>
            <p:nvPr/>
          </p:nvSpPr>
          <p:spPr bwMode="auto">
            <a:xfrm flipH="1">
              <a:off x="624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4" name="Group 21"/>
          <p:cNvGrpSpPr>
            <a:grpSpLocks/>
          </p:cNvGrpSpPr>
          <p:nvPr/>
        </p:nvGrpSpPr>
        <p:grpSpPr bwMode="auto">
          <a:xfrm rot="5909336">
            <a:off x="4394200" y="1881438"/>
            <a:ext cx="457200" cy="304800"/>
            <a:chOff x="624" y="2160"/>
            <a:chExt cx="288" cy="192"/>
          </a:xfrm>
        </p:grpSpPr>
        <p:sp>
          <p:nvSpPr>
            <p:cNvPr id="24611" name="Oval 22"/>
            <p:cNvSpPr>
              <a:spLocks noChangeArrowheads="1"/>
            </p:cNvSpPr>
            <p:nvPr/>
          </p:nvSpPr>
          <p:spPr bwMode="auto">
            <a:xfrm>
              <a:off x="816" y="2160"/>
              <a:ext cx="96" cy="96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612" name="Line 23"/>
            <p:cNvSpPr>
              <a:spLocks noChangeShapeType="1"/>
            </p:cNvSpPr>
            <p:nvPr/>
          </p:nvSpPr>
          <p:spPr bwMode="auto">
            <a:xfrm flipH="1">
              <a:off x="672" y="220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24"/>
            <p:cNvSpPr>
              <a:spLocks noChangeShapeType="1"/>
            </p:cNvSpPr>
            <p:nvPr/>
          </p:nvSpPr>
          <p:spPr bwMode="auto">
            <a:xfrm flipH="1">
              <a:off x="624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5" name="Group 25"/>
          <p:cNvGrpSpPr>
            <a:grpSpLocks/>
          </p:cNvGrpSpPr>
          <p:nvPr/>
        </p:nvGrpSpPr>
        <p:grpSpPr bwMode="auto">
          <a:xfrm rot="7038050">
            <a:off x="3859213" y="1859213"/>
            <a:ext cx="457200" cy="304800"/>
            <a:chOff x="624" y="2160"/>
            <a:chExt cx="288" cy="192"/>
          </a:xfrm>
        </p:grpSpPr>
        <p:sp>
          <p:nvSpPr>
            <p:cNvPr id="24608" name="Oval 26"/>
            <p:cNvSpPr>
              <a:spLocks noChangeArrowheads="1"/>
            </p:cNvSpPr>
            <p:nvPr/>
          </p:nvSpPr>
          <p:spPr bwMode="auto">
            <a:xfrm>
              <a:off x="816" y="2160"/>
              <a:ext cx="96" cy="96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609" name="Line 27"/>
            <p:cNvSpPr>
              <a:spLocks noChangeShapeType="1"/>
            </p:cNvSpPr>
            <p:nvPr/>
          </p:nvSpPr>
          <p:spPr bwMode="auto">
            <a:xfrm flipH="1">
              <a:off x="672" y="220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28"/>
            <p:cNvSpPr>
              <a:spLocks noChangeShapeType="1"/>
            </p:cNvSpPr>
            <p:nvPr/>
          </p:nvSpPr>
          <p:spPr bwMode="auto">
            <a:xfrm flipH="1">
              <a:off x="624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2597150" y="5826375"/>
            <a:ext cx="8715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A&lt;170</a:t>
            </a:r>
          </a:p>
        </p:txBody>
      </p:sp>
      <p:sp>
        <p:nvSpPr>
          <p:cNvPr id="24587" name="Text Box 34"/>
          <p:cNvSpPr txBox="1">
            <a:spLocks noChangeArrowheads="1"/>
          </p:cNvSpPr>
          <p:nvPr/>
        </p:nvSpPr>
        <p:spPr bwMode="auto">
          <a:xfrm>
            <a:off x="4919663" y="1727450"/>
            <a:ext cx="172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libri" pitchFamily="34" charset="0"/>
              </a:rPr>
              <a:t>Exotic isotopes</a:t>
            </a:r>
          </a:p>
        </p:txBody>
      </p:sp>
      <p:sp>
        <p:nvSpPr>
          <p:cNvPr id="24588" name="Text Box 36"/>
          <p:cNvSpPr txBox="1">
            <a:spLocks noChangeArrowheads="1"/>
          </p:cNvSpPr>
          <p:nvPr/>
        </p:nvSpPr>
        <p:spPr bwMode="auto">
          <a:xfrm>
            <a:off x="1495425" y="2471988"/>
            <a:ext cx="30638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A&gt;170 under development</a:t>
            </a:r>
          </a:p>
        </p:txBody>
      </p:sp>
      <p:sp>
        <p:nvSpPr>
          <p:cNvPr id="24589" name="Text Box 36"/>
          <p:cNvSpPr txBox="1">
            <a:spLocks noChangeArrowheads="1"/>
          </p:cNvSpPr>
          <p:nvPr/>
        </p:nvSpPr>
        <p:spPr bwMode="auto">
          <a:xfrm>
            <a:off x="1509713" y="2872038"/>
            <a:ext cx="2673350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Some heavy masses may be produced presently from test actinide targets </a:t>
            </a:r>
            <a:r>
              <a:rPr lang="en-US" sz="1400" b="1" i="1">
                <a:solidFill>
                  <a:srgbClr val="FF0000"/>
                </a:solidFill>
                <a:latin typeface="Calibri" pitchFamily="34" charset="0"/>
              </a:rPr>
              <a:t>(e.g., UO</a:t>
            </a:r>
            <a:r>
              <a:rPr lang="en-US" sz="1400" b="1" i="1" baseline="-2500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1400" b="1" i="1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sz="1400" i="1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4590" name="AutoShape 39"/>
          <p:cNvSpPr>
            <a:spLocks noChangeArrowheads="1"/>
          </p:cNvSpPr>
          <p:nvPr/>
        </p:nvSpPr>
        <p:spPr bwMode="auto">
          <a:xfrm rot="-5400000">
            <a:off x="4143375" y="855913"/>
            <a:ext cx="327025" cy="1295400"/>
          </a:xfrm>
          <a:prstGeom prst="can">
            <a:avLst>
              <a:gd name="adj" fmla="val 52412"/>
            </a:avLst>
          </a:prstGeom>
          <a:solidFill>
            <a:srgbClr val="3333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91" name="Text Box 8"/>
          <p:cNvSpPr txBox="1">
            <a:spLocks noChangeArrowheads="1"/>
          </p:cNvSpPr>
          <p:nvPr/>
        </p:nvSpPr>
        <p:spPr bwMode="auto">
          <a:xfrm>
            <a:off x="5168900" y="917825"/>
            <a:ext cx="1414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Residual</a:t>
            </a:r>
          </a:p>
          <a:p>
            <a:r>
              <a:rPr lang="en-US" sz="1600" b="1">
                <a:latin typeface="Calibri" pitchFamily="34" charset="0"/>
              </a:rPr>
              <a:t>proton beam</a:t>
            </a:r>
          </a:p>
        </p:txBody>
      </p:sp>
      <p:pic>
        <p:nvPicPr>
          <p:cNvPr id="24592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4038" y="854325"/>
            <a:ext cx="1701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Rectangle 50"/>
          <p:cNvSpPr>
            <a:spLocks noChangeArrowheads="1"/>
          </p:cNvSpPr>
          <p:nvPr/>
        </p:nvSpPr>
        <p:spPr bwMode="auto">
          <a:xfrm>
            <a:off x="8332788" y="1298825"/>
            <a:ext cx="454025" cy="113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94" name="Oval 56"/>
          <p:cNvSpPr>
            <a:spLocks noChangeArrowheads="1"/>
          </p:cNvSpPr>
          <p:nvPr/>
        </p:nvSpPr>
        <p:spPr bwMode="auto">
          <a:xfrm rot="-2232669">
            <a:off x="750888" y="4927850"/>
            <a:ext cx="3216275" cy="8239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95" name="Oval 57"/>
          <p:cNvSpPr>
            <a:spLocks noChangeArrowheads="1"/>
          </p:cNvSpPr>
          <p:nvPr/>
        </p:nvSpPr>
        <p:spPr bwMode="auto">
          <a:xfrm rot="-1816719">
            <a:off x="2562225" y="3291138"/>
            <a:ext cx="4438650" cy="8556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4596" name="Group 17"/>
          <p:cNvGrpSpPr>
            <a:grpSpLocks/>
          </p:cNvGrpSpPr>
          <p:nvPr/>
        </p:nvGrpSpPr>
        <p:grpSpPr bwMode="auto">
          <a:xfrm rot="6198818">
            <a:off x="4238625" y="2175125"/>
            <a:ext cx="457200" cy="304800"/>
            <a:chOff x="624" y="2160"/>
            <a:chExt cx="288" cy="192"/>
          </a:xfrm>
        </p:grpSpPr>
        <p:sp>
          <p:nvSpPr>
            <p:cNvPr id="24605" name="Oval 18"/>
            <p:cNvSpPr>
              <a:spLocks noChangeArrowheads="1"/>
            </p:cNvSpPr>
            <p:nvPr/>
          </p:nvSpPr>
          <p:spPr bwMode="auto">
            <a:xfrm>
              <a:off x="816" y="2160"/>
              <a:ext cx="96" cy="96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606" name="Line 19"/>
            <p:cNvSpPr>
              <a:spLocks noChangeShapeType="1"/>
            </p:cNvSpPr>
            <p:nvPr/>
          </p:nvSpPr>
          <p:spPr bwMode="auto">
            <a:xfrm flipH="1">
              <a:off x="672" y="220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0"/>
            <p:cNvSpPr>
              <a:spLocks noChangeShapeType="1"/>
            </p:cNvSpPr>
            <p:nvPr/>
          </p:nvSpPr>
          <p:spPr bwMode="auto">
            <a:xfrm flipH="1">
              <a:off x="624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7" name="Group 17"/>
          <p:cNvGrpSpPr>
            <a:grpSpLocks/>
          </p:cNvGrpSpPr>
          <p:nvPr/>
        </p:nvGrpSpPr>
        <p:grpSpPr bwMode="auto">
          <a:xfrm rot="8100000">
            <a:off x="3654425" y="2200525"/>
            <a:ext cx="457200" cy="304800"/>
            <a:chOff x="624" y="2160"/>
            <a:chExt cx="288" cy="192"/>
          </a:xfrm>
        </p:grpSpPr>
        <p:sp>
          <p:nvSpPr>
            <p:cNvPr id="24602" name="Oval 18"/>
            <p:cNvSpPr>
              <a:spLocks noChangeArrowheads="1"/>
            </p:cNvSpPr>
            <p:nvPr/>
          </p:nvSpPr>
          <p:spPr bwMode="auto">
            <a:xfrm>
              <a:off x="816" y="2160"/>
              <a:ext cx="96" cy="96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603" name="Line 19"/>
            <p:cNvSpPr>
              <a:spLocks noChangeShapeType="1"/>
            </p:cNvSpPr>
            <p:nvPr/>
          </p:nvSpPr>
          <p:spPr bwMode="auto">
            <a:xfrm flipH="1">
              <a:off x="672" y="220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0"/>
            <p:cNvSpPr>
              <a:spLocks noChangeShapeType="1"/>
            </p:cNvSpPr>
            <p:nvPr/>
          </p:nvSpPr>
          <p:spPr bwMode="auto">
            <a:xfrm flipH="1">
              <a:off x="624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8" name="Text Box 29"/>
          <p:cNvSpPr txBox="1">
            <a:spLocks noChangeArrowheads="1"/>
          </p:cNvSpPr>
          <p:nvPr/>
        </p:nvSpPr>
        <p:spPr bwMode="auto">
          <a:xfrm>
            <a:off x="3814763" y="844800"/>
            <a:ext cx="98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Targets:</a:t>
            </a:r>
          </a:p>
          <a:p>
            <a:pPr algn="ctr"/>
            <a:r>
              <a:rPr lang="en-US" sz="1400">
                <a:latin typeface="Calibri" pitchFamily="34" charset="0"/>
              </a:rPr>
              <a:t>Si, Ta, W, …</a:t>
            </a:r>
          </a:p>
        </p:txBody>
      </p:sp>
      <p:sp>
        <p:nvSpPr>
          <p:cNvPr id="24599" name="Text Box 29"/>
          <p:cNvSpPr txBox="1">
            <a:spLocks noChangeArrowheads="1"/>
          </p:cNvSpPr>
          <p:nvPr/>
        </p:nvSpPr>
        <p:spPr bwMode="auto">
          <a:xfrm>
            <a:off x="7061200" y="2784725"/>
            <a:ext cx="11684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Proton</a:t>
            </a:r>
          </a:p>
          <a:p>
            <a:pPr algn="ctr"/>
            <a:r>
              <a:rPr lang="en-US" sz="1400" b="1">
                <a:latin typeface="Calibri" pitchFamily="34" charset="0"/>
              </a:rPr>
              <a:t>target ass’y</a:t>
            </a:r>
          </a:p>
        </p:txBody>
      </p:sp>
      <p:sp>
        <p:nvSpPr>
          <p:cNvPr id="24600" name="Line 5"/>
          <p:cNvSpPr>
            <a:spLocks noChangeShapeType="1"/>
          </p:cNvSpPr>
          <p:nvPr/>
        </p:nvSpPr>
        <p:spPr bwMode="auto">
          <a:xfrm>
            <a:off x="663575" y="1502025"/>
            <a:ext cx="2879725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TextBox 46"/>
          <p:cNvSpPr txBox="1">
            <a:spLocks noChangeArrowheads="1"/>
          </p:cNvSpPr>
          <p:nvPr/>
        </p:nvSpPr>
        <p:spPr bwMode="auto">
          <a:xfrm>
            <a:off x="3989388" y="5581900"/>
            <a:ext cx="193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Beam extraction at 20 kV – 60 kV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82550"/>
            <a:ext cx="6000792" cy="1154098"/>
          </a:xfrm>
        </p:spPr>
        <p:txBody>
          <a:bodyPr>
            <a:normAutofit/>
          </a:bodyPr>
          <a:lstStyle/>
          <a:p>
            <a:r>
              <a:rPr lang="en-US" sz="3600" baseline="30000" dirty="0" smtClean="0"/>
              <a:t>100</a:t>
            </a:r>
            <a:r>
              <a:rPr lang="en-US" sz="3600" dirty="0" smtClean="0"/>
              <a:t>Tc production rate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Hirschegg</a:t>
            </a:r>
            <a:endParaRPr lang="en-US" dirty="0" smtClean="0"/>
          </a:p>
          <a:p>
            <a:r>
              <a:rPr lang="en-US" dirty="0" smtClean="0"/>
              <a:t>18. Jan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1FED-6867-4558-ACF2-4A46A354014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49300" y="939800"/>
          <a:ext cx="528637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83300" y="1651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</a:t>
            </a:r>
            <a:r>
              <a:rPr lang="en-US" baseline="-25000" dirty="0" smtClean="0"/>
              <a:t>2</a:t>
            </a:r>
            <a:r>
              <a:rPr lang="en-US" dirty="0" smtClean="0"/>
              <a:t> target with 50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A p beam</a:t>
            </a:r>
          </a:p>
          <a:p>
            <a:endParaRPr lang="en-US" dirty="0" smtClean="0"/>
          </a:p>
          <a:p>
            <a:r>
              <a:rPr lang="en-US" dirty="0" smtClean="0"/>
              <a:t>Ta target with 70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A p beam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1100" y="5607050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</a:t>
            </a:r>
          </a:p>
          <a:p>
            <a:r>
              <a:rPr lang="en-US" b="1" dirty="0" err="1" smtClean="0"/>
              <a:t>Marik</a:t>
            </a:r>
            <a:r>
              <a:rPr lang="en-US" b="1" dirty="0" smtClean="0"/>
              <a:t> </a:t>
            </a:r>
            <a:r>
              <a:rPr lang="en-US" b="1" dirty="0" err="1" smtClean="0"/>
              <a:t>Dombsky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tx1"/>
                </a:solidFill>
              </a:rPr>
              <a:t>ECBR Measurements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 Jan 2008</a:t>
            </a:r>
            <a:endParaRPr lang="en-US"/>
          </a:p>
        </p:txBody>
      </p:sp>
      <p:pic>
        <p:nvPicPr>
          <p:cNvPr id="14" name="Picture 13" descr="DSC04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1936" y="3452812"/>
            <a:ext cx="3746498" cy="2809874"/>
          </a:xfrm>
          <a:prstGeom prst="rect">
            <a:avLst/>
          </a:prstGeom>
        </p:spPr>
      </p:pic>
      <p:pic>
        <p:nvPicPr>
          <p:cNvPr id="13" name="Picture 12" descr="IMG_4403.jpg"/>
          <p:cNvPicPr>
            <a:picLocks noChangeAspect="1"/>
          </p:cNvPicPr>
          <p:nvPr/>
        </p:nvPicPr>
        <p:blipFill>
          <a:blip r:embed="rId4" cstate="print"/>
          <a:srcRect l="24609" r="27813"/>
          <a:stretch>
            <a:fillRect/>
          </a:stretch>
        </p:blipFill>
        <p:spPr>
          <a:xfrm rot="5400000">
            <a:off x="727839" y="561211"/>
            <a:ext cx="1776472" cy="2800350"/>
          </a:xfrm>
          <a:prstGeom prst="rect">
            <a:avLst/>
          </a:prstGeom>
        </p:spPr>
      </p:pic>
      <p:sp>
        <p:nvSpPr>
          <p:cNvPr id="15" name="Rectangle 97"/>
          <p:cNvSpPr>
            <a:spLocks noChangeArrowheads="1"/>
          </p:cNvSpPr>
          <p:nvPr/>
        </p:nvSpPr>
        <p:spPr bwMode="auto">
          <a:xfrm>
            <a:off x="3416300" y="833735"/>
            <a:ext cx="5265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8261" rIns="1221990" anchor="ctr">
            <a:spAutoFit/>
          </a:bodyPr>
          <a:lstStyle/>
          <a:p>
            <a:pPr algn="ctr">
              <a:tabLst>
                <a:tab pos="5029200" algn="l"/>
              </a:tabLst>
            </a:pPr>
            <a:r>
              <a:rPr lang="en-US" sz="1200" dirty="0">
                <a:latin typeface="Calibri" pitchFamily="34" charset="0"/>
              </a:rPr>
              <a:t>CANDIDATES FOR BRANCHING RATIO </a:t>
            </a:r>
            <a:r>
              <a:rPr lang="en-US" sz="1200" dirty="0" smtClean="0">
                <a:latin typeface="Calibri" pitchFamily="34" charset="0"/>
              </a:rPr>
              <a:t>MEASUREMENTS</a:t>
            </a:r>
            <a:endParaRPr lang="en-US" sz="1200" dirty="0">
              <a:latin typeface="Calibri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771900" y="1286510"/>
          <a:ext cx="4356100" cy="19202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6750"/>
                <a:gridCol w="800100"/>
                <a:gridCol w="1847040"/>
                <a:gridCol w="1042210"/>
              </a:tblGrid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 smtClean="0">
                          <a:latin typeface="Calibri" pitchFamily="34" charset="0"/>
                        </a:rPr>
                        <a:t>100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Mo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 smtClean="0">
                          <a:latin typeface="Calibri" pitchFamily="34" charset="0"/>
                        </a:rPr>
                        <a:t>100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Tc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</a:rPr>
                        <a:t>[1+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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+, T1/2 = 15.8 s]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 17.5 </a:t>
                      </a:r>
                      <a:r>
                        <a:rPr lang="en-US" sz="120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Pd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Ag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[1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+</a:t>
                      </a:r>
                      <a:r>
                        <a:rPr lang="de-DE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+, T1/2 = 24.6 s]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21.2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114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Cd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114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In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[1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+</a:t>
                      </a:r>
                      <a:r>
                        <a:rPr lang="de-DE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+, T1/2 = 71.9 s]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25.3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116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Cd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116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In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[1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+</a:t>
                      </a:r>
                      <a:r>
                        <a:rPr lang="de-DE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+, T1/2 = 14.1 s]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25.3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fr-FR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82</a:t>
                      </a:r>
                      <a:r>
                        <a:rPr lang="fr-FR" sz="1200" dirty="0" smtClean="0">
                          <a:latin typeface="Calibri" pitchFamily="34" charset="0"/>
                          <a:sym typeface="Symbol" pitchFamily="18" charset="2"/>
                        </a:rPr>
                        <a:t>Se :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82m</a:t>
                      </a:r>
                      <a:r>
                        <a:rPr lang="fr-FR" sz="1200" dirty="0" smtClean="0">
                          <a:latin typeface="Calibri" pitchFamily="34" charset="0"/>
                          <a:sym typeface="Symbol" pitchFamily="18" charset="2"/>
                        </a:rPr>
                        <a:t>Br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Calibri" pitchFamily="34" charset="0"/>
                          <a:sym typeface="Symbol" pitchFamily="18" charset="2"/>
                        </a:rPr>
                        <a:t>[2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-</a:t>
                      </a:r>
                      <a:r>
                        <a:rPr lang="fr-FR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fr-FR" sz="1200" dirty="0" smtClean="0">
                          <a:latin typeface="Calibri" pitchFamily="34" charset="0"/>
                          <a:sym typeface="Symbol" pitchFamily="18" charset="2"/>
                        </a:rPr>
                        <a:t>+, T1/2 = 6.1 min]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11.2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128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Te 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128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I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[1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+</a:t>
                      </a:r>
                      <a:r>
                        <a:rPr lang="de-DE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de-DE" sz="1200" dirty="0" smtClean="0">
                          <a:latin typeface="Calibri" pitchFamily="34" charset="0"/>
                          <a:sym typeface="Symbol" pitchFamily="18" charset="2"/>
                        </a:rPr>
                        <a:t>+, T1/2 = 25.0 min]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27.5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76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Ge :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30000" dirty="0" smtClean="0">
                          <a:latin typeface="Calibri" pitchFamily="34" charset="0"/>
                          <a:sym typeface="Symbol" pitchFamily="18" charset="2"/>
                        </a:rPr>
                        <a:t>76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As (EC)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[2-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 0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+, T1/2 = 26.2 h]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K</a:t>
                      </a:r>
                      <a:r>
                        <a:rPr lang="en-US" sz="1200" baseline="-25000" dirty="0" smtClean="0">
                          <a:latin typeface="Symbol" pitchFamily="18" charset="2"/>
                          <a:sym typeface="Symbol" pitchFamily="18" charset="2"/>
                        </a:rPr>
                        <a:t>a</a:t>
                      </a:r>
                      <a:r>
                        <a:rPr lang="en-US" sz="1200" dirty="0" smtClean="0">
                          <a:latin typeface="Calibri" pitchFamily="34" charset="0"/>
                          <a:sym typeface="Symbol" pitchFamily="18" charset="2"/>
                        </a:rPr>
                        <a:t> =</a:t>
                      </a:r>
                      <a:r>
                        <a:rPr lang="en-US" sz="1200" baseline="0" dirty="0" smtClean="0">
                          <a:latin typeface="Calibri" pitchFamily="34" charset="0"/>
                          <a:sym typeface="Symbol" pitchFamily="18" charset="2"/>
                        </a:rPr>
                        <a:t> 9.9 </a:t>
                      </a:r>
                      <a:r>
                        <a:rPr lang="en-US" sz="1200" baseline="0" dirty="0" err="1" smtClean="0">
                          <a:latin typeface="Calibri" pitchFamily="34" charset="0"/>
                          <a:sym typeface="Symbol" pitchFamily="18" charset="2"/>
                        </a:rPr>
                        <a:t>keV</a:t>
                      </a:r>
                      <a:endParaRPr lang="en-US" sz="1200" dirty="0" smtClean="0"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49650" y="4974332"/>
            <a:ext cx="4845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10</a:t>
            </a:r>
            <a:r>
              <a:rPr lang="en-US" sz="1600" b="1" baseline="30000" dirty="0" smtClean="0"/>
              <a:t>5</a:t>
            </a:r>
            <a:r>
              <a:rPr lang="en-US" sz="1600" b="1" dirty="0" smtClean="0"/>
              <a:t> ions in trap with one half-life measurement cycle: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solid angle: 2.1%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detection efficiency: 30%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19" name="Right Brace 18"/>
          <p:cNvSpPr/>
          <p:nvPr/>
        </p:nvSpPr>
        <p:spPr>
          <a:xfrm>
            <a:off x="6038850" y="5285482"/>
            <a:ext cx="88900" cy="4445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72200" y="5329932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5.7 x 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EC counts/cycle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6350" y="5873750"/>
            <a:ext cx="382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 EC counts </a:t>
            </a:r>
            <a:r>
              <a:rPr lang="en-US" sz="1600" dirty="0" smtClean="0">
                <a:sym typeface="Wingdings" pitchFamily="2" charset="2"/>
              </a:rPr>
              <a:t> 17636 EBIT fills  74h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438650" y="622935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88h proposed for </a:t>
            </a:r>
            <a:r>
              <a:rPr lang="en-US" b="1" baseline="30000" dirty="0" smtClean="0"/>
              <a:t>100</a:t>
            </a:r>
            <a:r>
              <a:rPr lang="en-US" b="1" dirty="0" smtClean="0"/>
              <a:t>Tc</a:t>
            </a:r>
            <a:endParaRPr lang="en-US" b="1" dirty="0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>
          <a:xfrm>
            <a:off x="3549650" y="3240842"/>
            <a:ext cx="5156200" cy="1613285"/>
            <a:chOff x="2082800" y="4557296"/>
            <a:chExt cx="5289550" cy="1655008"/>
          </a:xfrm>
        </p:grpSpPr>
        <p:sp>
          <p:nvSpPr>
            <p:cNvPr id="23" name="TextBox 22"/>
            <p:cNvSpPr txBox="1"/>
            <p:nvPr/>
          </p:nvSpPr>
          <p:spPr>
            <a:xfrm>
              <a:off x="4305300" y="4735096"/>
              <a:ext cx="8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/>
                <a:t>100</a:t>
              </a:r>
              <a:r>
                <a:rPr lang="en-US" sz="1600" b="1" dirty="0" smtClean="0"/>
                <a:t>Tc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82800" y="5873750"/>
              <a:ext cx="8001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/>
                <a:t>100</a:t>
              </a:r>
              <a:r>
                <a:rPr lang="en-US" sz="1600" b="1" dirty="0" smtClean="0"/>
                <a:t>Mo</a:t>
              </a:r>
              <a:endParaRPr 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27750" y="5873750"/>
              <a:ext cx="8001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/>
                <a:t>100</a:t>
              </a:r>
              <a:r>
                <a:rPr lang="en-US" sz="1600" b="1" dirty="0" smtClean="0"/>
                <a:t>Ru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0700" y="5162550"/>
              <a:ext cx="146685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Q</a:t>
              </a:r>
              <a:r>
                <a:rPr lang="en-US" sz="1600" b="1" baseline="-25000" dirty="0" smtClean="0"/>
                <a:t>EC</a:t>
              </a:r>
              <a:r>
                <a:rPr lang="en-US" sz="1600" b="1" dirty="0" smtClean="0"/>
                <a:t> = 0.168</a:t>
              </a:r>
            </a:p>
            <a:p>
              <a:r>
                <a:rPr lang="en-US" sz="1600" b="1" dirty="0" smtClean="0">
                  <a:latin typeface="Symbol" pitchFamily="18" charset="2"/>
                </a:rPr>
                <a:t>  e  </a:t>
              </a:r>
              <a:r>
                <a:rPr lang="en-US" sz="1600" dirty="0" smtClean="0">
                  <a:latin typeface="Symbol" pitchFamily="18" charset="2"/>
                </a:rPr>
                <a:t>»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0.0018%</a:t>
              </a:r>
              <a:endParaRPr lang="en-US" sz="1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05500" y="5135146"/>
              <a:ext cx="14668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Q</a:t>
              </a:r>
              <a:r>
                <a:rPr lang="en-US" sz="1600" b="1" baseline="-25000" dirty="0" err="1" smtClean="0">
                  <a:latin typeface="Symbol" pitchFamily="18" charset="2"/>
                </a:rPr>
                <a:t>b</a:t>
              </a:r>
              <a:r>
                <a:rPr lang="en-US" sz="1600" b="1" dirty="0" smtClean="0"/>
                <a:t> = 3.202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838450" y="4718050"/>
              <a:ext cx="32893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593975" y="5140325"/>
              <a:ext cx="711200" cy="577850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994025" y="6049962"/>
              <a:ext cx="2978150" cy="1588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840000">
              <a:off x="5505450" y="5118100"/>
              <a:ext cx="711200" cy="577850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482850" y="4557296"/>
              <a:ext cx="8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1+</a:t>
              </a:r>
              <a:endParaRPr lang="en-US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2200" y="4557296"/>
              <a:ext cx="8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15.8 s</a:t>
              </a:r>
              <a:endParaRPr lang="en-US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9750" y="5740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Symbol" pitchFamily="18" charset="2"/>
                </a:rPr>
                <a:t>b</a:t>
              </a:r>
              <a:r>
                <a:rPr lang="en-US" sz="1600" b="1" baseline="30000" dirty="0" smtClean="0">
                  <a:latin typeface="+mj-lt"/>
                </a:rPr>
                <a:t>-</a:t>
              </a:r>
              <a:r>
                <a:rPr lang="en-US" sz="1600" b="1" dirty="0" smtClean="0">
                  <a:latin typeface="Symbol" pitchFamily="18" charset="2"/>
                </a:rPr>
                <a:t>b</a:t>
              </a:r>
              <a:r>
                <a:rPr lang="en-US" sz="1600" b="1" baseline="30000" dirty="0" smtClean="0">
                  <a:latin typeface="Calibri" pitchFamily="34" charset="0"/>
                </a:rPr>
                <a:t>-</a:t>
              </a:r>
              <a:endParaRPr lang="en-US" sz="1600" b="1" baseline="300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itle 1"/>
          <p:cNvSpPr>
            <a:spLocks noGrp="1"/>
          </p:cNvSpPr>
          <p:nvPr>
            <p:ph type="title"/>
          </p:nvPr>
        </p:nvSpPr>
        <p:spPr>
          <a:xfrm>
            <a:off x="1327150" y="-127000"/>
            <a:ext cx="6000750" cy="1154113"/>
          </a:xfrm>
        </p:spPr>
        <p:txBody>
          <a:bodyPr/>
          <a:lstStyle/>
          <a:p>
            <a:r>
              <a:rPr lang="en-US" sz="3600" smtClean="0"/>
              <a:t>Simulations</a:t>
            </a:r>
          </a:p>
        </p:txBody>
      </p:sp>
      <p:pic>
        <p:nvPicPr>
          <p:cNvPr id="17" name="Picture 16" descr="extrema-3E6-40+2'5-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888" y="3884613"/>
            <a:ext cx="37560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7941" name="Group 23"/>
          <p:cNvGrpSpPr>
            <a:grpSpLocks noChangeAspect="1"/>
          </p:cNvGrpSpPr>
          <p:nvPr/>
        </p:nvGrpSpPr>
        <p:grpSpPr bwMode="auto">
          <a:xfrm>
            <a:off x="171450" y="1162050"/>
            <a:ext cx="3854450" cy="1257300"/>
            <a:chOff x="171450" y="1162050"/>
            <a:chExt cx="4496800" cy="1466850"/>
          </a:xfrm>
        </p:grpSpPr>
        <p:pic>
          <p:nvPicPr>
            <p:cNvPr id="167958" name="Picture 20" descr="central740_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450" y="1162050"/>
              <a:ext cx="449680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3460707" y="1826949"/>
              <a:ext cx="577843" cy="18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60707" y="1962150"/>
              <a:ext cx="577843" cy="1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961" name="TextBox 27"/>
            <p:cNvSpPr txBox="1">
              <a:spLocks noChangeArrowheads="1"/>
            </p:cNvSpPr>
            <p:nvPr/>
          </p:nvSpPr>
          <p:spPr bwMode="auto">
            <a:xfrm>
              <a:off x="3371850" y="1517650"/>
              <a:ext cx="666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Ø5 mm</a:t>
              </a:r>
            </a:p>
          </p:txBody>
        </p:sp>
        <p:sp>
          <p:nvSpPr>
            <p:cNvPr id="167962" name="TextBox 28"/>
            <p:cNvSpPr txBox="1">
              <a:spLocks noChangeArrowheads="1"/>
            </p:cNvSpPr>
            <p:nvPr/>
          </p:nvSpPr>
          <p:spPr bwMode="auto">
            <a:xfrm>
              <a:off x="482600" y="2273300"/>
              <a:ext cx="533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5 kV</a:t>
              </a:r>
            </a:p>
          </p:txBody>
        </p:sp>
        <p:sp>
          <p:nvSpPr>
            <p:cNvPr id="167963" name="TextBox 29"/>
            <p:cNvSpPr txBox="1">
              <a:spLocks noChangeArrowheads="1"/>
            </p:cNvSpPr>
            <p:nvPr/>
          </p:nvSpPr>
          <p:spPr bwMode="auto">
            <a:xfrm>
              <a:off x="1727200" y="2273300"/>
              <a:ext cx="8001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4.7 kV</a:t>
              </a:r>
            </a:p>
          </p:txBody>
        </p:sp>
        <p:sp>
          <p:nvSpPr>
            <p:cNvPr id="167964" name="TextBox 30"/>
            <p:cNvSpPr txBox="1">
              <a:spLocks noChangeArrowheads="1"/>
            </p:cNvSpPr>
            <p:nvPr/>
          </p:nvSpPr>
          <p:spPr bwMode="auto">
            <a:xfrm>
              <a:off x="3416300" y="2273300"/>
              <a:ext cx="533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5 kV</a:t>
              </a:r>
            </a:p>
          </p:txBody>
        </p:sp>
      </p:grp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6192838" y="3001963"/>
          <a:ext cx="1644650" cy="641350"/>
        </p:xfrm>
        <a:graphic>
          <a:graphicData uri="http://schemas.openxmlformats.org/presentationml/2006/ole">
            <p:oleObj spid="_x0000_s167938" name="Equation" r:id="rId6" imgW="1269720" imgH="495000" progId="">
              <p:embed/>
            </p:oleObj>
          </a:graphicData>
        </a:graphic>
      </p:graphicFrame>
      <p:grpSp>
        <p:nvGrpSpPr>
          <p:cNvPr id="167942" name="Group 24"/>
          <p:cNvGrpSpPr>
            <a:grpSpLocks noChangeAspect="1"/>
          </p:cNvGrpSpPr>
          <p:nvPr/>
        </p:nvGrpSpPr>
        <p:grpSpPr bwMode="auto">
          <a:xfrm>
            <a:off x="5319713" y="1060450"/>
            <a:ext cx="3292475" cy="1795463"/>
            <a:chOff x="5060950" y="1250950"/>
            <a:chExt cx="3867079" cy="2110316"/>
          </a:xfrm>
        </p:grpSpPr>
        <p:pic>
          <p:nvPicPr>
            <p:cNvPr id="167956" name="Picture 19" descr="gyration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0950" y="1250950"/>
              <a:ext cx="3867079" cy="208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7" name="TextBox 49"/>
            <p:cNvSpPr txBox="1">
              <a:spLocks noChangeArrowheads="1"/>
            </p:cNvSpPr>
            <p:nvPr/>
          </p:nvSpPr>
          <p:spPr bwMode="auto">
            <a:xfrm>
              <a:off x="5640972" y="2601907"/>
              <a:ext cx="3094643" cy="75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Loss through magnetic bottle for </a:t>
              </a:r>
              <a:r>
                <a:rPr lang="en-US">
                  <a:latin typeface="Symbol" pitchFamily="18" charset="2"/>
                </a:rPr>
                <a:t>q</a:t>
              </a:r>
              <a:r>
                <a:rPr lang="en-US">
                  <a:latin typeface="Calibri" pitchFamily="34" charset="0"/>
                </a:rPr>
                <a:t> &gt; 79deg:</a:t>
              </a:r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272088" y="5934075"/>
            <a:ext cx="298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Loss through wall collisions</a:t>
            </a:r>
          </a:p>
          <a:p>
            <a:r>
              <a:rPr lang="en-US"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>
                <a:latin typeface="Calibri" pitchFamily="34" charset="0"/>
                <a:sym typeface="Wingdings" pitchFamily="2" charset="2"/>
              </a:rPr>
              <a:t>Rotating wall cooling or side-band cooling</a:t>
            </a:r>
            <a:endParaRPr lang="en-US" b="1">
              <a:latin typeface="Calibri" pitchFamily="34" charset="0"/>
            </a:endParaRPr>
          </a:p>
        </p:txBody>
      </p:sp>
      <p:grpSp>
        <p:nvGrpSpPr>
          <p:cNvPr id="167944" name="Group 31"/>
          <p:cNvGrpSpPr>
            <a:grpSpLocks noChangeAspect="1"/>
          </p:cNvGrpSpPr>
          <p:nvPr/>
        </p:nvGrpSpPr>
        <p:grpSpPr bwMode="auto">
          <a:xfrm>
            <a:off x="295275" y="3144838"/>
            <a:ext cx="4313238" cy="2368550"/>
            <a:chOff x="349250" y="3117850"/>
            <a:chExt cx="3966349" cy="2178050"/>
          </a:xfrm>
        </p:grpSpPr>
        <p:pic>
          <p:nvPicPr>
            <p:cNvPr id="167947" name="Picture 13" descr="extrema-3E6-0+2-01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250" y="3117850"/>
              <a:ext cx="3792980" cy="217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48" name="TextBox 21"/>
            <p:cNvSpPr txBox="1">
              <a:spLocks noChangeArrowheads="1"/>
            </p:cNvSpPr>
            <p:nvPr/>
          </p:nvSpPr>
          <p:spPr bwMode="auto">
            <a:xfrm>
              <a:off x="882650" y="3251200"/>
              <a:ext cx="1822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3 MeV electrons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1771121" y="4584968"/>
              <a:ext cx="2178061" cy="146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950" name="TextBox 34"/>
            <p:cNvSpPr txBox="1">
              <a:spLocks noChangeArrowheads="1"/>
            </p:cNvSpPr>
            <p:nvPr/>
          </p:nvSpPr>
          <p:spPr bwMode="auto">
            <a:xfrm>
              <a:off x="1993900" y="4362450"/>
              <a:ext cx="1822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284 mm to center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3616345" y="4161620"/>
              <a:ext cx="845235" cy="14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994437" y="3739733"/>
              <a:ext cx="89049" cy="14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994437" y="4584968"/>
              <a:ext cx="89049" cy="14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954" name="TextBox 47"/>
            <p:cNvSpPr txBox="1">
              <a:spLocks noChangeArrowheads="1"/>
            </p:cNvSpPr>
            <p:nvPr/>
          </p:nvSpPr>
          <p:spPr bwMode="auto">
            <a:xfrm rot="5400000">
              <a:off x="3821500" y="4046150"/>
              <a:ext cx="71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25 mm</a:t>
              </a:r>
            </a:p>
          </p:txBody>
        </p:sp>
        <p:sp>
          <p:nvSpPr>
            <p:cNvPr id="167955" name="TextBox 51"/>
            <p:cNvSpPr txBox="1">
              <a:spLocks noChangeArrowheads="1"/>
            </p:cNvSpPr>
            <p:nvPr/>
          </p:nvSpPr>
          <p:spPr bwMode="auto">
            <a:xfrm>
              <a:off x="2660650" y="3295650"/>
              <a:ext cx="1462571" cy="43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</a:t>
              </a:r>
              <a:r>
                <a:rPr lang="en-US" baseline="-25000">
                  <a:latin typeface="Calibri" pitchFamily="34" charset="0"/>
                </a:rPr>
                <a:t>max</a:t>
              </a:r>
              <a:r>
                <a:rPr lang="en-US">
                  <a:latin typeface="Calibri" pitchFamily="34" charset="0"/>
                </a:rPr>
                <a:t> = 6T</a:t>
              </a: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8475" y="1949450"/>
            <a:ext cx="294005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09750" y="5849938"/>
            <a:ext cx="2582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3 MeV electrons hitting a 500</a:t>
            </a:r>
            <a:r>
              <a:rPr lang="en-US" sz="1200">
                <a:latin typeface="Symbol" pitchFamily="18" charset="2"/>
              </a:rPr>
              <a:t>m</a:t>
            </a:r>
            <a:r>
              <a:rPr lang="en-US" sz="1200">
                <a:latin typeface="Calibri" pitchFamily="34" charset="0"/>
              </a:rPr>
              <a:t>m Si waver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647"/>
          </a:xfrm>
        </p:spPr>
        <p:txBody>
          <a:bodyPr/>
          <a:lstStyle/>
          <a:p>
            <a:r>
              <a:rPr lang="en-US" sz="3600" dirty="0" smtClean="0"/>
              <a:t>Storage time</a:t>
            </a:r>
            <a:endParaRPr lang="en-US" sz="3600" dirty="0"/>
          </a:p>
        </p:txBody>
      </p:sp>
      <p:pic>
        <p:nvPicPr>
          <p:cNvPr id="4" name="Content Placeholder 3" descr="StorageTime 6L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1353" y="875808"/>
            <a:ext cx="5062648" cy="4076202"/>
          </a:xfrm>
        </p:spPr>
      </p:pic>
      <p:sp>
        <p:nvSpPr>
          <p:cNvPr id="5" name="TextBox 4"/>
          <p:cNvSpPr txBox="1"/>
          <p:nvPr/>
        </p:nvSpPr>
        <p:spPr>
          <a:xfrm>
            <a:off x="748145" y="1698171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&lt; 10 % ion losses after 25 ms storage</a:t>
            </a:r>
            <a:endParaRPr lang="en-US" dirty="0">
              <a:latin typeface="+mn-lt"/>
            </a:endParaRPr>
          </a:p>
        </p:txBody>
      </p:sp>
      <p:pic>
        <p:nvPicPr>
          <p:cNvPr id="6" name="Picture 5" descr="StorageTime 6Li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0079"/>
            <a:ext cx="4413200" cy="3553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2570" y="349134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39</a:t>
            </a:r>
            <a:r>
              <a:rPr lang="en-US" dirty="0" smtClean="0"/>
              <a:t>K @ 4T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6971" y="161306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39</a:t>
            </a:r>
            <a:r>
              <a:rPr lang="en-US" dirty="0" smtClean="0"/>
              <a:t>K @ 4T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3" name="Title 1"/>
          <p:cNvSpPr>
            <a:spLocks noGrp="1"/>
          </p:cNvSpPr>
          <p:nvPr>
            <p:ph type="title"/>
          </p:nvPr>
        </p:nvSpPr>
        <p:spPr>
          <a:xfrm>
            <a:off x="629392" y="0"/>
            <a:ext cx="8514607" cy="783771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tx1"/>
                </a:solidFill>
              </a:rPr>
              <a:t>Double </a:t>
            </a:r>
            <a:r>
              <a:rPr lang="en-US" sz="3600" b="0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3600" b="0" dirty="0" smtClean="0">
                <a:solidFill>
                  <a:schemeClr val="tx1"/>
                </a:solidFill>
              </a:rPr>
              <a:t> decay and </a:t>
            </a:r>
            <a:r>
              <a:rPr lang="en-US" sz="3600" b="0" dirty="0" err="1" smtClean="0">
                <a:solidFill>
                  <a:schemeClr val="tx1"/>
                </a:solidFill>
              </a:rPr>
              <a:t>m</a:t>
            </a:r>
            <a:r>
              <a:rPr lang="en-US" sz="3600" b="0" baseline="-25000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endParaRPr lang="en-US" sz="3600" b="0" baseline="-25000" dirty="0" smtClean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FB568-46B2-4049-A792-FFB2D51504B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2600" y="3186113"/>
          <a:ext cx="2971800" cy="458787"/>
        </p:xfrm>
        <a:graphic>
          <a:graphicData uri="http://schemas.openxmlformats.org/presentationml/2006/ole">
            <p:oleObj spid="_x0000_s102402" name="Equation" r:id="rId4" imgW="1562040" imgH="241200" progId="Equation.3">
              <p:embed/>
            </p:oleObj>
          </a:graphicData>
        </a:graphic>
      </p:graphicFrame>
      <p:sp>
        <p:nvSpPr>
          <p:cNvPr id="7" name="AutoShape 6"/>
          <p:cNvSpPr>
            <a:spLocks noChangeArrowheads="1"/>
          </p:cNvSpPr>
          <p:nvPr/>
        </p:nvSpPr>
        <p:spPr bwMode="auto">
          <a:xfrm rot="9526211">
            <a:off x="3290888" y="2081213"/>
            <a:ext cx="849312" cy="558800"/>
          </a:xfrm>
          <a:prstGeom prst="rightArrow">
            <a:avLst>
              <a:gd name="adj1" fmla="val 29806"/>
              <a:gd name="adj2" fmla="val 44752"/>
            </a:avLst>
          </a:prstGeom>
          <a:solidFill>
            <a:srgbClr val="D1D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3413" y="5356225"/>
            <a:ext cx="267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Half life&gt; 10</a:t>
            </a:r>
            <a:r>
              <a:rPr lang="de-DE" sz="800">
                <a:latin typeface="Calibri" pitchFamily="34" charset="0"/>
              </a:rPr>
              <a:t> </a:t>
            </a:r>
            <a:r>
              <a:rPr lang="de-DE" baseline="30000">
                <a:latin typeface="Calibri" pitchFamily="34" charset="0"/>
              </a:rPr>
              <a:t>17</a:t>
            </a:r>
            <a:r>
              <a:rPr lang="de-DE">
                <a:latin typeface="Calibri" pitchFamily="34" charset="0"/>
              </a:rPr>
              <a:t> years (</a:t>
            </a:r>
            <a:r>
              <a:rPr lang="de-DE" baseline="30000">
                <a:latin typeface="Calibri" pitchFamily="34" charset="0"/>
              </a:rPr>
              <a:t>76</a:t>
            </a:r>
            <a:r>
              <a:rPr lang="de-DE">
                <a:latin typeface="Calibri" pitchFamily="34" charset="0"/>
              </a:rPr>
              <a:t>Ge)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44563" y="2809875"/>
            <a:ext cx="204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Calibri" pitchFamily="34" charset="0"/>
              </a:rPr>
              <a:t>2</a:t>
            </a:r>
            <a:r>
              <a:rPr lang="de-DE" b="1">
                <a:latin typeface="Symbol" pitchFamily="18" charset="2"/>
              </a:rPr>
              <a:t>n</a:t>
            </a:r>
            <a:r>
              <a:rPr lang="de-DE" b="1">
                <a:latin typeface="Calibri" pitchFamily="34" charset="0"/>
              </a:rPr>
              <a:t> double </a:t>
            </a:r>
            <a:r>
              <a:rPr lang="de-DE" b="1">
                <a:latin typeface="Symbol" pitchFamily="18" charset="2"/>
              </a:rPr>
              <a:t>b</a:t>
            </a:r>
            <a:r>
              <a:rPr lang="de-DE" b="1">
                <a:latin typeface="Calibri" pitchFamily="34" charset="0"/>
              </a:rPr>
              <a:t> - decay</a:t>
            </a:r>
            <a:endParaRPr lang="de-DE">
              <a:latin typeface="Calibri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068388" y="57880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i="1">
                <a:latin typeface="Calibri" pitchFamily="34" charset="0"/>
              </a:rPr>
              <a:t>Dirac</a:t>
            </a:r>
            <a:r>
              <a:rPr lang="de-DE" b="1">
                <a:latin typeface="Calibri" pitchFamily="34" charset="0"/>
              </a:rPr>
              <a:t> - Neutrino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823913" y="2271713"/>
            <a:ext cx="228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Calibri" pitchFamily="34" charset="0"/>
              </a:rPr>
              <a:t>Standard model 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294313" y="3189288"/>
          <a:ext cx="2946400" cy="458787"/>
        </p:xfrm>
        <a:graphic>
          <a:graphicData uri="http://schemas.openxmlformats.org/presentationml/2006/ole">
            <p:oleObj spid="_x0000_s102403" name="Equation" r:id="rId5" imgW="1549080" imgH="241200" progId="Equation.3">
              <p:embed/>
            </p:oleObj>
          </a:graphicData>
        </a:graphic>
      </p:graphicFrame>
      <p:sp>
        <p:nvSpPr>
          <p:cNvPr id="13" name="Text Box 15"/>
          <p:cNvSpPr txBox="1">
            <a:spLocks noChangeAspect="1" noChangeArrowheads="1"/>
          </p:cNvSpPr>
          <p:nvPr/>
        </p:nvSpPr>
        <p:spPr bwMode="auto">
          <a:xfrm>
            <a:off x="5727700" y="2820988"/>
            <a:ext cx="207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Calibri" pitchFamily="34" charset="0"/>
              </a:rPr>
              <a:t>0</a:t>
            </a:r>
            <a:r>
              <a:rPr lang="de-DE" b="1">
                <a:latin typeface="Symbol" pitchFamily="18" charset="2"/>
              </a:rPr>
              <a:t>n</a:t>
            </a:r>
            <a:r>
              <a:rPr lang="de-DE" b="1">
                <a:latin typeface="Calibri" pitchFamily="34" charset="0"/>
              </a:rPr>
              <a:t> double </a:t>
            </a:r>
            <a:r>
              <a:rPr lang="de-DE" b="1">
                <a:latin typeface="Symbol" pitchFamily="18" charset="2"/>
              </a:rPr>
              <a:t>b</a:t>
            </a:r>
            <a:r>
              <a:rPr lang="de-DE" b="1">
                <a:latin typeface="Calibri" pitchFamily="34" charset="0"/>
              </a:rPr>
              <a:t> - decay</a:t>
            </a:r>
            <a:endParaRPr lang="de-DE">
              <a:latin typeface="Calibri" pitchFamily="34" charset="0"/>
            </a:endParaRPr>
          </a:p>
        </p:txBody>
      </p:sp>
      <p:sp>
        <p:nvSpPr>
          <p:cNvPr id="14" name="Text Box 19"/>
          <p:cNvSpPr txBox="1">
            <a:spLocks noChangeAspect="1" noChangeArrowheads="1"/>
          </p:cNvSpPr>
          <p:nvPr/>
        </p:nvSpPr>
        <p:spPr bwMode="auto">
          <a:xfrm>
            <a:off x="4927600" y="4899025"/>
            <a:ext cx="3606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5050"/>
                </a:solidFill>
                <a:latin typeface="Calibri" pitchFamily="34" charset="0"/>
              </a:rPr>
              <a:t>Lepton number violation</a:t>
            </a:r>
          </a:p>
          <a:p>
            <a:pPr algn="ctr"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Half life&gt; 1.9x10</a:t>
            </a:r>
            <a:r>
              <a:rPr lang="de-DE" sz="800">
                <a:latin typeface="Calibri" pitchFamily="34" charset="0"/>
              </a:rPr>
              <a:t> </a:t>
            </a:r>
            <a:r>
              <a:rPr lang="de-DE" baseline="30000">
                <a:latin typeface="Calibri" pitchFamily="34" charset="0"/>
              </a:rPr>
              <a:t>25</a:t>
            </a:r>
            <a:r>
              <a:rPr lang="de-DE">
                <a:latin typeface="Calibri" pitchFamily="34" charset="0"/>
              </a:rPr>
              <a:t> years [1] (</a:t>
            </a:r>
            <a:r>
              <a:rPr lang="de-DE" baseline="30000">
                <a:latin typeface="Calibri" pitchFamily="34" charset="0"/>
              </a:rPr>
              <a:t>76</a:t>
            </a:r>
            <a:r>
              <a:rPr lang="de-DE">
                <a:latin typeface="Calibri" pitchFamily="34" charset="0"/>
              </a:rPr>
              <a:t>Ge)!!!</a:t>
            </a:r>
          </a:p>
        </p:txBody>
      </p:sp>
      <p:sp>
        <p:nvSpPr>
          <p:cNvPr id="15" name="Text Box 23"/>
          <p:cNvSpPr txBox="1">
            <a:spLocks noChangeAspect="1" noChangeArrowheads="1"/>
          </p:cNvSpPr>
          <p:nvPr/>
        </p:nvSpPr>
        <p:spPr bwMode="auto">
          <a:xfrm>
            <a:off x="5653088" y="5788025"/>
            <a:ext cx="222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i="1">
                <a:latin typeface="Calibri" pitchFamily="34" charset="0"/>
              </a:rPr>
              <a:t>Majorana</a:t>
            </a:r>
            <a:r>
              <a:rPr lang="de-DE" b="1">
                <a:latin typeface="Calibri" pitchFamily="34" charset="0"/>
              </a:rPr>
              <a:t> - Neutrino </a:t>
            </a:r>
          </a:p>
        </p:txBody>
      </p:sp>
      <p:sp>
        <p:nvSpPr>
          <p:cNvPr id="102423" name="Rectangle 28"/>
          <p:cNvSpPr>
            <a:spLocks noChangeArrowheads="1"/>
          </p:cNvSpPr>
          <p:nvPr/>
        </p:nvSpPr>
        <p:spPr bwMode="auto">
          <a:xfrm>
            <a:off x="323850" y="1117600"/>
            <a:ext cx="1554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1"/>
                </a:solidFill>
                <a:latin typeface="Calibri" pitchFamily="34" charset="0"/>
              </a:rPr>
              <a:t>Hot </a:t>
            </a:r>
            <a:r>
              <a:rPr lang="de-DE" sz="2800" b="1" dirty="0">
                <a:solidFill>
                  <a:schemeClr val="accent1"/>
                </a:solidFill>
                <a:latin typeface="Calibri" pitchFamily="34" charset="0"/>
              </a:rPr>
              <a:t>topic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 rot="1219290">
            <a:off x="4802188" y="2081213"/>
            <a:ext cx="849312" cy="558800"/>
          </a:xfrm>
          <a:prstGeom prst="rightArrow">
            <a:avLst>
              <a:gd name="adj1" fmla="val 29806"/>
              <a:gd name="adj2" fmla="val 44752"/>
            </a:avLst>
          </a:prstGeom>
          <a:solidFill>
            <a:srgbClr val="D1D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787400" y="3719513"/>
            <a:ext cx="2362200" cy="1495425"/>
            <a:chOff x="839" y="2115"/>
            <a:chExt cx="1488" cy="942"/>
          </a:xfrm>
        </p:grpSpPr>
        <p:graphicFrame>
          <p:nvGraphicFramePr>
            <p:cNvPr id="102409" name="Object 9"/>
            <p:cNvGraphicFramePr>
              <a:graphicFrameLocks noChangeAspect="1"/>
            </p:cNvGraphicFramePr>
            <p:nvPr/>
          </p:nvGraphicFramePr>
          <p:xfrm>
            <a:off x="2200" y="2341"/>
            <a:ext cx="127" cy="176"/>
          </p:xfrm>
          <a:graphic>
            <a:graphicData uri="http://schemas.openxmlformats.org/presentationml/2006/ole">
              <p:oleObj spid="_x0000_s102409" name="Equation" r:id="rId6" imgW="164880" imgH="228600" progId="Equation.3">
                <p:embed/>
              </p:oleObj>
            </a:graphicData>
          </a:graphic>
        </p:graphicFrame>
        <p:sp>
          <p:nvSpPr>
            <p:cNvPr id="102477" name="Oval 61"/>
            <p:cNvSpPr>
              <a:spLocks noChangeAspect="1" noChangeArrowheads="1"/>
            </p:cNvSpPr>
            <p:nvPr/>
          </p:nvSpPr>
          <p:spPr bwMode="auto">
            <a:xfrm>
              <a:off x="1882" y="2182"/>
              <a:ext cx="114" cy="11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02478" name="Group 104"/>
            <p:cNvGrpSpPr>
              <a:grpSpLocks/>
            </p:cNvGrpSpPr>
            <p:nvPr/>
          </p:nvGrpSpPr>
          <p:grpSpPr bwMode="auto">
            <a:xfrm>
              <a:off x="839" y="2115"/>
              <a:ext cx="670" cy="681"/>
              <a:chOff x="2245" y="2568"/>
              <a:chExt cx="670" cy="681"/>
            </a:xfrm>
          </p:grpSpPr>
          <p:sp>
            <p:nvSpPr>
              <p:cNvPr id="102486" name="Oval 102"/>
              <p:cNvSpPr>
                <a:spLocks noChangeAspect="1" noChangeArrowheads="1"/>
              </p:cNvSpPr>
              <p:nvPr/>
            </p:nvSpPr>
            <p:spPr bwMode="auto">
              <a:xfrm>
                <a:off x="2744" y="2840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87" name="Oval 103"/>
              <p:cNvSpPr>
                <a:spLocks noChangeAspect="1" noChangeArrowheads="1"/>
              </p:cNvSpPr>
              <p:nvPr/>
            </p:nvSpPr>
            <p:spPr bwMode="auto">
              <a:xfrm>
                <a:off x="2699" y="270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88" name="Oval 92"/>
              <p:cNvSpPr>
                <a:spLocks noChangeAspect="1" noChangeArrowheads="1"/>
              </p:cNvSpPr>
              <p:nvPr/>
            </p:nvSpPr>
            <p:spPr bwMode="auto">
              <a:xfrm>
                <a:off x="2653" y="2614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89" name="Oval 99"/>
              <p:cNvSpPr>
                <a:spLocks noChangeAspect="1" noChangeArrowheads="1"/>
              </p:cNvSpPr>
              <p:nvPr/>
            </p:nvSpPr>
            <p:spPr bwMode="auto">
              <a:xfrm>
                <a:off x="2608" y="261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0" name="Oval 93"/>
              <p:cNvSpPr>
                <a:spLocks noChangeAspect="1" noChangeArrowheads="1"/>
              </p:cNvSpPr>
              <p:nvPr/>
            </p:nvSpPr>
            <p:spPr bwMode="auto">
              <a:xfrm>
                <a:off x="2562" y="2568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1" name="Oval 94"/>
              <p:cNvSpPr>
                <a:spLocks noChangeAspect="1" noChangeArrowheads="1"/>
              </p:cNvSpPr>
              <p:nvPr/>
            </p:nvSpPr>
            <p:spPr bwMode="auto">
              <a:xfrm>
                <a:off x="2562" y="2614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2" name="Oval 100"/>
              <p:cNvSpPr>
                <a:spLocks noChangeAspect="1" noChangeArrowheads="1"/>
              </p:cNvSpPr>
              <p:nvPr/>
            </p:nvSpPr>
            <p:spPr bwMode="auto">
              <a:xfrm>
                <a:off x="2472" y="2568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3" name="Oval 98"/>
              <p:cNvSpPr>
                <a:spLocks noChangeAspect="1" noChangeArrowheads="1"/>
              </p:cNvSpPr>
              <p:nvPr/>
            </p:nvSpPr>
            <p:spPr bwMode="auto">
              <a:xfrm>
                <a:off x="2664" y="2659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4" name="Oval 95"/>
              <p:cNvSpPr>
                <a:spLocks noChangeAspect="1" noChangeArrowheads="1"/>
              </p:cNvSpPr>
              <p:nvPr/>
            </p:nvSpPr>
            <p:spPr bwMode="auto">
              <a:xfrm>
                <a:off x="2709" y="2760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5" name="Oval 97"/>
              <p:cNvSpPr>
                <a:spLocks noChangeAspect="1" noChangeArrowheads="1"/>
              </p:cNvSpPr>
              <p:nvPr/>
            </p:nvSpPr>
            <p:spPr bwMode="auto">
              <a:xfrm>
                <a:off x="2709" y="2931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6" name="Oval 101"/>
              <p:cNvSpPr>
                <a:spLocks noChangeAspect="1" noChangeArrowheads="1"/>
              </p:cNvSpPr>
              <p:nvPr/>
            </p:nvSpPr>
            <p:spPr bwMode="auto">
              <a:xfrm>
                <a:off x="2290" y="262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7" name="Oval 96"/>
              <p:cNvSpPr>
                <a:spLocks noChangeAspect="1" noChangeArrowheads="1"/>
              </p:cNvSpPr>
              <p:nvPr/>
            </p:nvSpPr>
            <p:spPr bwMode="auto">
              <a:xfrm>
                <a:off x="2381" y="2568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8" name="Oval 91"/>
              <p:cNvSpPr>
                <a:spLocks noChangeAspect="1" noChangeArrowheads="1"/>
              </p:cNvSpPr>
              <p:nvPr/>
            </p:nvSpPr>
            <p:spPr bwMode="auto">
              <a:xfrm>
                <a:off x="2653" y="3032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99" name="Oval 90"/>
              <p:cNvSpPr>
                <a:spLocks noChangeAspect="1" noChangeArrowheads="1"/>
              </p:cNvSpPr>
              <p:nvPr/>
            </p:nvSpPr>
            <p:spPr bwMode="auto">
              <a:xfrm>
                <a:off x="2608" y="2659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0" name="Oval 89"/>
              <p:cNvSpPr>
                <a:spLocks noChangeAspect="1" noChangeArrowheads="1"/>
              </p:cNvSpPr>
              <p:nvPr/>
            </p:nvSpPr>
            <p:spPr bwMode="auto">
              <a:xfrm>
                <a:off x="2699" y="2840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1" name="Oval 85"/>
              <p:cNvSpPr>
                <a:spLocks noChangeAspect="1" noChangeArrowheads="1"/>
              </p:cNvSpPr>
              <p:nvPr/>
            </p:nvSpPr>
            <p:spPr bwMode="auto">
              <a:xfrm>
                <a:off x="2653" y="2750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2" name="Oval 84"/>
              <p:cNvSpPr>
                <a:spLocks noChangeAspect="1" noChangeArrowheads="1"/>
              </p:cNvSpPr>
              <p:nvPr/>
            </p:nvSpPr>
            <p:spPr bwMode="auto">
              <a:xfrm>
                <a:off x="2608" y="3067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3" name="Oval 83"/>
              <p:cNvSpPr>
                <a:spLocks noChangeAspect="1" noChangeArrowheads="1"/>
              </p:cNvSpPr>
              <p:nvPr/>
            </p:nvSpPr>
            <p:spPr bwMode="auto">
              <a:xfrm>
                <a:off x="2664" y="2976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4" name="Oval 88"/>
              <p:cNvSpPr>
                <a:spLocks noChangeAspect="1" noChangeArrowheads="1"/>
              </p:cNvSpPr>
              <p:nvPr/>
            </p:nvSpPr>
            <p:spPr bwMode="auto">
              <a:xfrm>
                <a:off x="2608" y="3022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5" name="Oval 82"/>
              <p:cNvSpPr>
                <a:spLocks noChangeAspect="1" noChangeArrowheads="1"/>
              </p:cNvSpPr>
              <p:nvPr/>
            </p:nvSpPr>
            <p:spPr bwMode="auto">
              <a:xfrm>
                <a:off x="2528" y="3078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6" name="Oval 81"/>
              <p:cNvSpPr>
                <a:spLocks noChangeAspect="1" noChangeArrowheads="1"/>
              </p:cNvSpPr>
              <p:nvPr/>
            </p:nvSpPr>
            <p:spPr bwMode="auto">
              <a:xfrm>
                <a:off x="2426" y="3078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7" name="Oval 86"/>
              <p:cNvSpPr>
                <a:spLocks noChangeAspect="1" noChangeArrowheads="1"/>
              </p:cNvSpPr>
              <p:nvPr/>
            </p:nvSpPr>
            <p:spPr bwMode="auto">
              <a:xfrm>
                <a:off x="2517" y="3022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8" name="Oval 87"/>
              <p:cNvSpPr>
                <a:spLocks noChangeAspect="1" noChangeArrowheads="1"/>
              </p:cNvSpPr>
              <p:nvPr/>
            </p:nvSpPr>
            <p:spPr bwMode="auto">
              <a:xfrm>
                <a:off x="2653" y="2886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09" name="Oval 80"/>
              <p:cNvSpPr>
                <a:spLocks noChangeAspect="1" noChangeArrowheads="1"/>
              </p:cNvSpPr>
              <p:nvPr/>
            </p:nvSpPr>
            <p:spPr bwMode="auto">
              <a:xfrm>
                <a:off x="2517" y="261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0" name="Oval 78"/>
              <p:cNvSpPr>
                <a:spLocks noChangeAspect="1" noChangeArrowheads="1"/>
              </p:cNvSpPr>
              <p:nvPr/>
            </p:nvSpPr>
            <p:spPr bwMode="auto">
              <a:xfrm>
                <a:off x="2245" y="2931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1" name="Oval 57"/>
              <p:cNvSpPr>
                <a:spLocks noChangeAspect="1" noChangeArrowheads="1"/>
              </p:cNvSpPr>
              <p:nvPr/>
            </p:nvSpPr>
            <p:spPr bwMode="auto">
              <a:xfrm>
                <a:off x="2245" y="2750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2" name="Oval 69"/>
              <p:cNvSpPr>
                <a:spLocks noChangeAspect="1" noChangeArrowheads="1"/>
              </p:cNvSpPr>
              <p:nvPr/>
            </p:nvSpPr>
            <p:spPr bwMode="auto">
              <a:xfrm>
                <a:off x="2562" y="2931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3" name="Oval 74"/>
              <p:cNvSpPr>
                <a:spLocks noChangeAspect="1" noChangeArrowheads="1"/>
              </p:cNvSpPr>
              <p:nvPr/>
            </p:nvSpPr>
            <p:spPr bwMode="auto">
              <a:xfrm>
                <a:off x="2245" y="2840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4" name="Oval 72"/>
              <p:cNvSpPr>
                <a:spLocks noChangeAspect="1" noChangeArrowheads="1"/>
              </p:cNvSpPr>
              <p:nvPr/>
            </p:nvSpPr>
            <p:spPr bwMode="auto">
              <a:xfrm>
                <a:off x="2336" y="2886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5" name="Oval 75"/>
              <p:cNvSpPr>
                <a:spLocks noChangeAspect="1" noChangeArrowheads="1"/>
              </p:cNvSpPr>
              <p:nvPr/>
            </p:nvSpPr>
            <p:spPr bwMode="auto">
              <a:xfrm>
                <a:off x="2336" y="2669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6" name="Oval 70"/>
              <p:cNvSpPr>
                <a:spLocks noChangeAspect="1" noChangeArrowheads="1"/>
              </p:cNvSpPr>
              <p:nvPr/>
            </p:nvSpPr>
            <p:spPr bwMode="auto">
              <a:xfrm>
                <a:off x="2381" y="2795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7" name="Oval 76"/>
              <p:cNvSpPr>
                <a:spLocks noChangeAspect="1" noChangeArrowheads="1"/>
              </p:cNvSpPr>
              <p:nvPr/>
            </p:nvSpPr>
            <p:spPr bwMode="auto">
              <a:xfrm>
                <a:off x="2472" y="2750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8" name="Oval 77"/>
              <p:cNvSpPr>
                <a:spLocks noChangeAspect="1" noChangeArrowheads="1"/>
              </p:cNvSpPr>
              <p:nvPr/>
            </p:nvSpPr>
            <p:spPr bwMode="auto">
              <a:xfrm>
                <a:off x="2336" y="3022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19" name="Oval 73"/>
              <p:cNvSpPr>
                <a:spLocks noChangeAspect="1" noChangeArrowheads="1"/>
              </p:cNvSpPr>
              <p:nvPr/>
            </p:nvSpPr>
            <p:spPr bwMode="auto">
              <a:xfrm>
                <a:off x="2437" y="2987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20" name="Oval 79"/>
              <p:cNvSpPr>
                <a:spLocks noChangeAspect="1" noChangeArrowheads="1"/>
              </p:cNvSpPr>
              <p:nvPr/>
            </p:nvSpPr>
            <p:spPr bwMode="auto">
              <a:xfrm>
                <a:off x="2562" y="2704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21" name="Oval 68"/>
              <p:cNvSpPr>
                <a:spLocks noChangeAspect="1" noChangeArrowheads="1"/>
              </p:cNvSpPr>
              <p:nvPr/>
            </p:nvSpPr>
            <p:spPr bwMode="auto">
              <a:xfrm>
                <a:off x="2426" y="261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22" name="Oval 58"/>
              <p:cNvSpPr>
                <a:spLocks noChangeAspect="1" noChangeArrowheads="1"/>
              </p:cNvSpPr>
              <p:nvPr/>
            </p:nvSpPr>
            <p:spPr bwMode="auto">
              <a:xfrm>
                <a:off x="2472" y="2886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23" name="Oval 71"/>
              <p:cNvSpPr>
                <a:spLocks noChangeAspect="1" noChangeArrowheads="1"/>
              </p:cNvSpPr>
              <p:nvPr/>
            </p:nvSpPr>
            <p:spPr bwMode="auto">
              <a:xfrm>
                <a:off x="2562" y="2795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2479" name="Oval 184"/>
            <p:cNvSpPr>
              <a:spLocks noChangeAspect="1" noChangeArrowheads="1"/>
            </p:cNvSpPr>
            <p:nvPr/>
          </p:nvSpPr>
          <p:spPr bwMode="auto">
            <a:xfrm>
              <a:off x="1882" y="2795"/>
              <a:ext cx="114" cy="11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80" name="Line 185"/>
            <p:cNvSpPr>
              <a:spLocks noChangeShapeType="1"/>
            </p:cNvSpPr>
            <p:nvPr/>
          </p:nvSpPr>
          <p:spPr bwMode="auto">
            <a:xfrm flipV="1">
              <a:off x="1519" y="2250"/>
              <a:ext cx="36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1" name="Line 186"/>
            <p:cNvSpPr>
              <a:spLocks noChangeShapeType="1"/>
            </p:cNvSpPr>
            <p:nvPr/>
          </p:nvSpPr>
          <p:spPr bwMode="auto">
            <a:xfrm>
              <a:off x="1474" y="2659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2" name="Oval 198"/>
            <p:cNvSpPr>
              <a:spLocks noChangeAspect="1" noChangeArrowheads="1"/>
            </p:cNvSpPr>
            <p:nvPr/>
          </p:nvSpPr>
          <p:spPr bwMode="auto">
            <a:xfrm>
              <a:off x="2109" y="2387"/>
              <a:ext cx="56" cy="5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83" name="Oval 199"/>
            <p:cNvSpPr>
              <a:spLocks noChangeAspect="1" noChangeArrowheads="1"/>
            </p:cNvSpPr>
            <p:nvPr/>
          </p:nvSpPr>
          <p:spPr bwMode="auto">
            <a:xfrm>
              <a:off x="2064" y="2647"/>
              <a:ext cx="56" cy="5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84" name="Line 202"/>
            <p:cNvSpPr>
              <a:spLocks noChangeShapeType="1"/>
            </p:cNvSpPr>
            <p:nvPr/>
          </p:nvSpPr>
          <p:spPr bwMode="auto">
            <a:xfrm>
              <a:off x="1519" y="2568"/>
              <a:ext cx="544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5" name="Line 203"/>
            <p:cNvSpPr>
              <a:spLocks noChangeShapeType="1"/>
            </p:cNvSpPr>
            <p:nvPr/>
          </p:nvSpPr>
          <p:spPr bwMode="auto">
            <a:xfrm flipV="1">
              <a:off x="1519" y="2432"/>
              <a:ext cx="5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10" name="Object 10"/>
            <p:cNvGraphicFramePr>
              <a:graphicFrameLocks noChangeAspect="1"/>
            </p:cNvGraphicFramePr>
            <p:nvPr/>
          </p:nvGraphicFramePr>
          <p:xfrm>
            <a:off x="2039" y="2115"/>
            <a:ext cx="161" cy="171"/>
          </p:xfrm>
          <a:graphic>
            <a:graphicData uri="http://schemas.openxmlformats.org/presentationml/2006/ole">
              <p:oleObj spid="_x0000_s102410" name="Equation" r:id="rId7" imgW="215640" imgH="228600" progId="Equation.3">
                <p:embed/>
              </p:oleObj>
            </a:graphicData>
          </a:graphic>
        </p:graphicFrame>
        <p:graphicFrame>
          <p:nvGraphicFramePr>
            <p:cNvPr id="102411" name="Object 11"/>
            <p:cNvGraphicFramePr>
              <a:graphicFrameLocks noChangeAspect="1"/>
            </p:cNvGraphicFramePr>
            <p:nvPr/>
          </p:nvGraphicFramePr>
          <p:xfrm>
            <a:off x="1973" y="2886"/>
            <a:ext cx="161" cy="171"/>
          </p:xfrm>
          <a:graphic>
            <a:graphicData uri="http://schemas.openxmlformats.org/presentationml/2006/ole">
              <p:oleObj spid="_x0000_s102411" name="Equation" r:id="rId8" imgW="215640" imgH="228600" progId="Equation.3">
                <p:embed/>
              </p:oleObj>
            </a:graphicData>
          </a:graphic>
        </p:graphicFrame>
        <p:graphicFrame>
          <p:nvGraphicFramePr>
            <p:cNvPr id="102412" name="Object 12"/>
            <p:cNvGraphicFramePr>
              <a:graphicFrameLocks noChangeAspect="1"/>
            </p:cNvGraphicFramePr>
            <p:nvPr/>
          </p:nvGraphicFramePr>
          <p:xfrm>
            <a:off x="2141" y="2659"/>
            <a:ext cx="104" cy="144"/>
          </p:xfrm>
          <a:graphic>
            <a:graphicData uri="http://schemas.openxmlformats.org/presentationml/2006/ole">
              <p:oleObj spid="_x0000_s102412" name="Equation" r:id="rId9" imgW="164880" imgH="228600" progId="Equation.3">
                <p:embed/>
              </p:oleObj>
            </a:graphicData>
          </a:graphic>
        </p:graphicFrame>
      </p:grpSp>
      <p:grpSp>
        <p:nvGrpSpPr>
          <p:cNvPr id="5" name="Group 237"/>
          <p:cNvGrpSpPr>
            <a:grpSpLocks/>
          </p:cNvGrpSpPr>
          <p:nvPr/>
        </p:nvGrpSpPr>
        <p:grpSpPr bwMode="auto">
          <a:xfrm>
            <a:off x="5624513" y="3648075"/>
            <a:ext cx="2286000" cy="1206500"/>
            <a:chOff x="3888" y="2115"/>
            <a:chExt cx="1441" cy="760"/>
          </a:xfrm>
        </p:grpSpPr>
        <p:grpSp>
          <p:nvGrpSpPr>
            <p:cNvPr id="102432" name="Group 143"/>
            <p:cNvGrpSpPr>
              <a:grpSpLocks/>
            </p:cNvGrpSpPr>
            <p:nvPr/>
          </p:nvGrpSpPr>
          <p:grpSpPr bwMode="auto">
            <a:xfrm rot="10597599">
              <a:off x="3888" y="2164"/>
              <a:ext cx="670" cy="681"/>
              <a:chOff x="2245" y="2568"/>
              <a:chExt cx="670" cy="681"/>
            </a:xfrm>
          </p:grpSpPr>
          <p:sp>
            <p:nvSpPr>
              <p:cNvPr id="102439" name="Oval 144"/>
              <p:cNvSpPr>
                <a:spLocks noChangeAspect="1" noChangeArrowheads="1"/>
              </p:cNvSpPr>
              <p:nvPr/>
            </p:nvSpPr>
            <p:spPr bwMode="auto">
              <a:xfrm>
                <a:off x="2744" y="2840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0" name="Oval 145"/>
              <p:cNvSpPr>
                <a:spLocks noChangeAspect="1" noChangeArrowheads="1"/>
              </p:cNvSpPr>
              <p:nvPr/>
            </p:nvSpPr>
            <p:spPr bwMode="auto">
              <a:xfrm>
                <a:off x="2699" y="270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1" name="Oval 146"/>
              <p:cNvSpPr>
                <a:spLocks noChangeAspect="1" noChangeArrowheads="1"/>
              </p:cNvSpPr>
              <p:nvPr/>
            </p:nvSpPr>
            <p:spPr bwMode="auto">
              <a:xfrm>
                <a:off x="2653" y="2614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2" name="Oval 147"/>
              <p:cNvSpPr>
                <a:spLocks noChangeAspect="1" noChangeArrowheads="1"/>
              </p:cNvSpPr>
              <p:nvPr/>
            </p:nvSpPr>
            <p:spPr bwMode="auto">
              <a:xfrm>
                <a:off x="2608" y="261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3" name="Oval 148"/>
              <p:cNvSpPr>
                <a:spLocks noChangeAspect="1" noChangeArrowheads="1"/>
              </p:cNvSpPr>
              <p:nvPr/>
            </p:nvSpPr>
            <p:spPr bwMode="auto">
              <a:xfrm>
                <a:off x="2562" y="2568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4" name="Oval 149"/>
              <p:cNvSpPr>
                <a:spLocks noChangeAspect="1" noChangeArrowheads="1"/>
              </p:cNvSpPr>
              <p:nvPr/>
            </p:nvSpPr>
            <p:spPr bwMode="auto">
              <a:xfrm>
                <a:off x="2562" y="2614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5" name="Oval 150"/>
              <p:cNvSpPr>
                <a:spLocks noChangeAspect="1" noChangeArrowheads="1"/>
              </p:cNvSpPr>
              <p:nvPr/>
            </p:nvSpPr>
            <p:spPr bwMode="auto">
              <a:xfrm>
                <a:off x="2472" y="2568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6" name="Oval 151"/>
              <p:cNvSpPr>
                <a:spLocks noChangeAspect="1" noChangeArrowheads="1"/>
              </p:cNvSpPr>
              <p:nvPr/>
            </p:nvSpPr>
            <p:spPr bwMode="auto">
              <a:xfrm>
                <a:off x="2664" y="2659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7" name="Oval 152"/>
              <p:cNvSpPr>
                <a:spLocks noChangeAspect="1" noChangeArrowheads="1"/>
              </p:cNvSpPr>
              <p:nvPr/>
            </p:nvSpPr>
            <p:spPr bwMode="auto">
              <a:xfrm>
                <a:off x="2709" y="2760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8" name="Oval 153"/>
              <p:cNvSpPr>
                <a:spLocks noChangeAspect="1" noChangeArrowheads="1"/>
              </p:cNvSpPr>
              <p:nvPr/>
            </p:nvSpPr>
            <p:spPr bwMode="auto">
              <a:xfrm>
                <a:off x="2709" y="2931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49" name="Oval 154"/>
              <p:cNvSpPr>
                <a:spLocks noChangeAspect="1" noChangeArrowheads="1"/>
              </p:cNvSpPr>
              <p:nvPr/>
            </p:nvSpPr>
            <p:spPr bwMode="auto">
              <a:xfrm>
                <a:off x="2290" y="262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0" name="Oval 155"/>
              <p:cNvSpPr>
                <a:spLocks noChangeAspect="1" noChangeArrowheads="1"/>
              </p:cNvSpPr>
              <p:nvPr/>
            </p:nvSpPr>
            <p:spPr bwMode="auto">
              <a:xfrm>
                <a:off x="2381" y="2568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1" name="Oval 156"/>
              <p:cNvSpPr>
                <a:spLocks noChangeAspect="1" noChangeArrowheads="1"/>
              </p:cNvSpPr>
              <p:nvPr/>
            </p:nvSpPr>
            <p:spPr bwMode="auto">
              <a:xfrm>
                <a:off x="2653" y="3032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2" name="Oval 157"/>
              <p:cNvSpPr>
                <a:spLocks noChangeAspect="1" noChangeArrowheads="1"/>
              </p:cNvSpPr>
              <p:nvPr/>
            </p:nvSpPr>
            <p:spPr bwMode="auto">
              <a:xfrm>
                <a:off x="2608" y="2659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3" name="Oval 158"/>
              <p:cNvSpPr>
                <a:spLocks noChangeAspect="1" noChangeArrowheads="1"/>
              </p:cNvSpPr>
              <p:nvPr/>
            </p:nvSpPr>
            <p:spPr bwMode="auto">
              <a:xfrm>
                <a:off x="2699" y="2840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4" name="Oval 159"/>
              <p:cNvSpPr>
                <a:spLocks noChangeAspect="1" noChangeArrowheads="1"/>
              </p:cNvSpPr>
              <p:nvPr/>
            </p:nvSpPr>
            <p:spPr bwMode="auto">
              <a:xfrm>
                <a:off x="2653" y="2750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5" name="Oval 160"/>
              <p:cNvSpPr>
                <a:spLocks noChangeAspect="1" noChangeArrowheads="1"/>
              </p:cNvSpPr>
              <p:nvPr/>
            </p:nvSpPr>
            <p:spPr bwMode="auto">
              <a:xfrm>
                <a:off x="2608" y="3067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6" name="Oval 161"/>
              <p:cNvSpPr>
                <a:spLocks noChangeAspect="1" noChangeArrowheads="1"/>
              </p:cNvSpPr>
              <p:nvPr/>
            </p:nvSpPr>
            <p:spPr bwMode="auto">
              <a:xfrm>
                <a:off x="2664" y="2976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7" name="Oval 162"/>
              <p:cNvSpPr>
                <a:spLocks noChangeAspect="1" noChangeArrowheads="1"/>
              </p:cNvSpPr>
              <p:nvPr/>
            </p:nvSpPr>
            <p:spPr bwMode="auto">
              <a:xfrm>
                <a:off x="2608" y="3022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8" name="Oval 163"/>
              <p:cNvSpPr>
                <a:spLocks noChangeAspect="1" noChangeArrowheads="1"/>
              </p:cNvSpPr>
              <p:nvPr/>
            </p:nvSpPr>
            <p:spPr bwMode="auto">
              <a:xfrm>
                <a:off x="2528" y="3078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59" name="Oval 164"/>
              <p:cNvSpPr>
                <a:spLocks noChangeAspect="1" noChangeArrowheads="1"/>
              </p:cNvSpPr>
              <p:nvPr/>
            </p:nvSpPr>
            <p:spPr bwMode="auto">
              <a:xfrm>
                <a:off x="2426" y="3078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0" name="Oval 165"/>
              <p:cNvSpPr>
                <a:spLocks noChangeAspect="1" noChangeArrowheads="1"/>
              </p:cNvSpPr>
              <p:nvPr/>
            </p:nvSpPr>
            <p:spPr bwMode="auto">
              <a:xfrm>
                <a:off x="2517" y="3022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1" name="Oval 166"/>
              <p:cNvSpPr>
                <a:spLocks noChangeAspect="1" noChangeArrowheads="1"/>
              </p:cNvSpPr>
              <p:nvPr/>
            </p:nvSpPr>
            <p:spPr bwMode="auto">
              <a:xfrm>
                <a:off x="2653" y="2886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2" name="Oval 167"/>
              <p:cNvSpPr>
                <a:spLocks noChangeAspect="1" noChangeArrowheads="1"/>
              </p:cNvSpPr>
              <p:nvPr/>
            </p:nvSpPr>
            <p:spPr bwMode="auto">
              <a:xfrm>
                <a:off x="2517" y="261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3" name="Oval 168"/>
              <p:cNvSpPr>
                <a:spLocks noChangeAspect="1" noChangeArrowheads="1"/>
              </p:cNvSpPr>
              <p:nvPr/>
            </p:nvSpPr>
            <p:spPr bwMode="auto">
              <a:xfrm>
                <a:off x="2245" y="2931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4" name="Oval 169"/>
              <p:cNvSpPr>
                <a:spLocks noChangeAspect="1" noChangeArrowheads="1"/>
              </p:cNvSpPr>
              <p:nvPr/>
            </p:nvSpPr>
            <p:spPr bwMode="auto">
              <a:xfrm>
                <a:off x="2245" y="2750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5" name="Oval 170"/>
              <p:cNvSpPr>
                <a:spLocks noChangeAspect="1" noChangeArrowheads="1"/>
              </p:cNvSpPr>
              <p:nvPr/>
            </p:nvSpPr>
            <p:spPr bwMode="auto">
              <a:xfrm>
                <a:off x="2562" y="2931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6" name="Oval 171"/>
              <p:cNvSpPr>
                <a:spLocks noChangeAspect="1" noChangeArrowheads="1"/>
              </p:cNvSpPr>
              <p:nvPr/>
            </p:nvSpPr>
            <p:spPr bwMode="auto">
              <a:xfrm>
                <a:off x="2245" y="2840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7" name="Oval 172"/>
              <p:cNvSpPr>
                <a:spLocks noChangeAspect="1" noChangeArrowheads="1"/>
              </p:cNvSpPr>
              <p:nvPr/>
            </p:nvSpPr>
            <p:spPr bwMode="auto">
              <a:xfrm>
                <a:off x="2336" y="2886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8" name="Oval 173"/>
              <p:cNvSpPr>
                <a:spLocks noChangeAspect="1" noChangeArrowheads="1"/>
              </p:cNvSpPr>
              <p:nvPr/>
            </p:nvSpPr>
            <p:spPr bwMode="auto">
              <a:xfrm>
                <a:off x="2336" y="2669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69" name="Oval 174"/>
              <p:cNvSpPr>
                <a:spLocks noChangeAspect="1" noChangeArrowheads="1"/>
              </p:cNvSpPr>
              <p:nvPr/>
            </p:nvSpPr>
            <p:spPr bwMode="auto">
              <a:xfrm>
                <a:off x="2381" y="2795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70" name="Oval 175"/>
              <p:cNvSpPr>
                <a:spLocks noChangeAspect="1" noChangeArrowheads="1"/>
              </p:cNvSpPr>
              <p:nvPr/>
            </p:nvSpPr>
            <p:spPr bwMode="auto">
              <a:xfrm>
                <a:off x="2472" y="2750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71" name="Oval 176"/>
              <p:cNvSpPr>
                <a:spLocks noChangeAspect="1" noChangeArrowheads="1"/>
              </p:cNvSpPr>
              <p:nvPr/>
            </p:nvSpPr>
            <p:spPr bwMode="auto">
              <a:xfrm>
                <a:off x="2336" y="3022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72" name="Oval 177"/>
              <p:cNvSpPr>
                <a:spLocks noChangeAspect="1" noChangeArrowheads="1"/>
              </p:cNvSpPr>
              <p:nvPr/>
            </p:nvSpPr>
            <p:spPr bwMode="auto">
              <a:xfrm>
                <a:off x="2437" y="2987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73" name="Oval 178"/>
              <p:cNvSpPr>
                <a:spLocks noChangeAspect="1" noChangeArrowheads="1"/>
              </p:cNvSpPr>
              <p:nvPr/>
            </p:nvSpPr>
            <p:spPr bwMode="auto">
              <a:xfrm>
                <a:off x="2562" y="2704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74" name="Oval 179"/>
              <p:cNvSpPr>
                <a:spLocks noChangeAspect="1" noChangeArrowheads="1"/>
              </p:cNvSpPr>
              <p:nvPr/>
            </p:nvSpPr>
            <p:spPr bwMode="auto">
              <a:xfrm>
                <a:off x="2426" y="2614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75" name="Oval 180"/>
              <p:cNvSpPr>
                <a:spLocks noChangeAspect="1" noChangeArrowheads="1"/>
              </p:cNvSpPr>
              <p:nvPr/>
            </p:nvSpPr>
            <p:spPr bwMode="auto">
              <a:xfrm>
                <a:off x="2472" y="2886"/>
                <a:ext cx="171" cy="1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476" name="Oval 181"/>
              <p:cNvSpPr>
                <a:spLocks noChangeAspect="1" noChangeArrowheads="1"/>
              </p:cNvSpPr>
              <p:nvPr/>
            </p:nvSpPr>
            <p:spPr bwMode="auto">
              <a:xfrm>
                <a:off x="2562" y="2795"/>
                <a:ext cx="171" cy="17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2433" name="Oval 182"/>
            <p:cNvSpPr>
              <a:spLocks noChangeAspect="1" noChangeArrowheads="1"/>
            </p:cNvSpPr>
            <p:nvPr/>
          </p:nvSpPr>
          <p:spPr bwMode="auto">
            <a:xfrm>
              <a:off x="5012" y="2182"/>
              <a:ext cx="114" cy="11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34" name="Oval 183"/>
            <p:cNvSpPr>
              <a:spLocks noChangeAspect="1" noChangeArrowheads="1"/>
            </p:cNvSpPr>
            <p:nvPr/>
          </p:nvSpPr>
          <p:spPr bwMode="auto">
            <a:xfrm>
              <a:off x="5012" y="2704"/>
              <a:ext cx="114" cy="11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35" name="Line 187"/>
            <p:cNvSpPr>
              <a:spLocks noChangeShapeType="1"/>
            </p:cNvSpPr>
            <p:nvPr/>
          </p:nvSpPr>
          <p:spPr bwMode="auto">
            <a:xfrm flipV="1">
              <a:off x="4604" y="2251"/>
              <a:ext cx="408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6" name="Line 188"/>
            <p:cNvSpPr>
              <a:spLocks noChangeShapeType="1"/>
            </p:cNvSpPr>
            <p:nvPr/>
          </p:nvSpPr>
          <p:spPr bwMode="auto">
            <a:xfrm>
              <a:off x="4604" y="2614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7" name="Freeform 197"/>
            <p:cNvSpPr>
              <a:spLocks/>
            </p:cNvSpPr>
            <p:nvPr/>
          </p:nvSpPr>
          <p:spPr bwMode="auto">
            <a:xfrm>
              <a:off x="4604" y="2387"/>
              <a:ext cx="136" cy="181"/>
            </a:xfrm>
            <a:custGeom>
              <a:avLst/>
              <a:gdLst>
                <a:gd name="T0" fmla="*/ 0 w 272"/>
                <a:gd name="T1" fmla="*/ 0 h 181"/>
                <a:gd name="T2" fmla="*/ 9 w 272"/>
                <a:gd name="T3" fmla="*/ 91 h 181"/>
                <a:gd name="T4" fmla="*/ 0 w 272"/>
                <a:gd name="T5" fmla="*/ 181 h 181"/>
                <a:gd name="T6" fmla="*/ 0 60000 65536"/>
                <a:gd name="T7" fmla="*/ 0 60000 65536"/>
                <a:gd name="T8" fmla="*/ 0 60000 65536"/>
                <a:gd name="T9" fmla="*/ 0 w 272"/>
                <a:gd name="T10" fmla="*/ 0 h 181"/>
                <a:gd name="T11" fmla="*/ 272 w 272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81">
                  <a:moveTo>
                    <a:pt x="0" y="0"/>
                  </a:moveTo>
                  <a:cubicBezTo>
                    <a:pt x="136" y="30"/>
                    <a:pt x="272" y="61"/>
                    <a:pt x="272" y="91"/>
                  </a:cubicBezTo>
                  <a:cubicBezTo>
                    <a:pt x="272" y="121"/>
                    <a:pt x="38" y="166"/>
                    <a:pt x="0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38" name="Oval 62"/>
            <p:cNvSpPr>
              <a:spLocks noChangeAspect="1" noChangeArrowheads="1"/>
            </p:cNvSpPr>
            <p:nvPr/>
          </p:nvSpPr>
          <p:spPr bwMode="auto">
            <a:xfrm>
              <a:off x="4694" y="2432"/>
              <a:ext cx="56" cy="5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102406" name="Object 6"/>
            <p:cNvGraphicFramePr>
              <a:graphicFrameLocks noChangeAspect="1"/>
            </p:cNvGraphicFramePr>
            <p:nvPr/>
          </p:nvGraphicFramePr>
          <p:xfrm>
            <a:off x="5168" y="2115"/>
            <a:ext cx="161" cy="171"/>
          </p:xfrm>
          <a:graphic>
            <a:graphicData uri="http://schemas.openxmlformats.org/presentationml/2006/ole">
              <p:oleObj spid="_x0000_s102406" name="Equation" r:id="rId10" imgW="215640" imgH="228600" progId="Equation.3">
                <p:embed/>
              </p:oleObj>
            </a:graphicData>
          </a:graphic>
        </p:graphicFrame>
        <p:graphicFrame>
          <p:nvGraphicFramePr>
            <p:cNvPr id="102407" name="Object 7"/>
            <p:cNvGraphicFramePr>
              <a:graphicFrameLocks noChangeAspect="1"/>
            </p:cNvGraphicFramePr>
            <p:nvPr/>
          </p:nvGraphicFramePr>
          <p:xfrm>
            <a:off x="5148" y="2704"/>
            <a:ext cx="161" cy="171"/>
          </p:xfrm>
          <a:graphic>
            <a:graphicData uri="http://schemas.openxmlformats.org/presentationml/2006/ole">
              <p:oleObj spid="_x0000_s102407" name="Equation" r:id="rId11" imgW="215640" imgH="228600" progId="Equation.3">
                <p:embed/>
              </p:oleObj>
            </a:graphicData>
          </a:graphic>
        </p:graphicFrame>
        <p:graphicFrame>
          <p:nvGraphicFramePr>
            <p:cNvPr id="102408" name="Object 8"/>
            <p:cNvGraphicFramePr>
              <a:graphicFrameLocks noChangeAspect="1"/>
            </p:cNvGraphicFramePr>
            <p:nvPr/>
          </p:nvGraphicFramePr>
          <p:xfrm>
            <a:off x="4785" y="2387"/>
            <a:ext cx="127" cy="176"/>
          </p:xfrm>
          <a:graphic>
            <a:graphicData uri="http://schemas.openxmlformats.org/presentationml/2006/ole">
              <p:oleObj spid="_x0000_s102408" name="Equation" r:id="rId12" imgW="164880" imgH="228600" progId="Equation.3">
                <p:embed/>
              </p:oleObj>
            </a:graphicData>
          </a:graphic>
        </p:graphicFrame>
      </p:grp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5876925" y="2273300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Calibri" pitchFamily="34" charset="0"/>
              </a:rPr>
              <a:t>New physics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5837238" y="4959350"/>
            <a:ext cx="1333500" cy="369888"/>
          </a:xfrm>
          <a:prstGeom prst="rect">
            <a:avLst/>
          </a:prstGeom>
          <a:solidFill>
            <a:srgbClr val="FF0000">
              <a:alpha val="9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If observed: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5149850" y="6273800"/>
            <a:ext cx="36449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[1] C.E. Aalseth et al., Phys. Rev. D65(2002)092007</a:t>
            </a:r>
          </a:p>
          <a:p>
            <a:r>
              <a:rPr lang="en-US" sz="1000">
                <a:latin typeface="Calibri" pitchFamily="34" charset="0"/>
              </a:rPr>
              <a:t>[2] S.R. Elliott and P. Vogel, Annu. Rev. Nucl. Part. Sci. 52(2002)115</a:t>
            </a:r>
          </a:p>
        </p:txBody>
      </p:sp>
      <p:sp>
        <p:nvSpPr>
          <p:cNvPr id="101509" name="Text Box 133"/>
          <p:cNvSpPr txBox="1">
            <a:spLocks noChangeArrowheads="1"/>
          </p:cNvSpPr>
          <p:nvPr/>
        </p:nvSpPr>
        <p:spPr bwMode="auto">
          <a:xfrm>
            <a:off x="5876925" y="954088"/>
            <a:ext cx="308768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Some</a:t>
            </a:r>
            <a:r>
              <a:rPr lang="en-US" sz="1600">
                <a:latin typeface="Symbol" pitchFamily="18" charset="2"/>
              </a:rPr>
              <a:t> bb</a:t>
            </a:r>
            <a:r>
              <a:rPr lang="en-US" sz="1600">
                <a:latin typeface="Calibri" pitchFamily="34" charset="0"/>
              </a:rPr>
              <a:t> decay experiments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GERDA, CUORE, CUORICINO, COBRA, MOON, EXO</a:t>
            </a:r>
          </a:p>
        </p:txBody>
      </p:sp>
      <p:graphicFrame>
        <p:nvGraphicFramePr>
          <p:cNvPr id="101500" name="Object 4"/>
          <p:cNvGraphicFramePr>
            <a:graphicFrameLocks noChangeAspect="1"/>
          </p:cNvGraphicFramePr>
          <p:nvPr/>
        </p:nvGraphicFramePr>
        <p:xfrm>
          <a:off x="4479925" y="5319713"/>
          <a:ext cx="4073525" cy="696912"/>
        </p:xfrm>
        <a:graphic>
          <a:graphicData uri="http://schemas.openxmlformats.org/presentationml/2006/ole">
            <p:oleObj spid="_x0000_s102404" name="Equation" r:id="rId13" imgW="1854000" imgH="317160" progId="Equation.3">
              <p:embed/>
            </p:oleObj>
          </a:graphicData>
        </a:graphic>
      </p:graphicFrame>
      <p:graphicFrame>
        <p:nvGraphicFramePr>
          <p:cNvPr id="101501" name="Object 5"/>
          <p:cNvGraphicFramePr>
            <a:graphicFrameLocks noChangeAspect="1"/>
          </p:cNvGraphicFramePr>
          <p:nvPr/>
        </p:nvGraphicFramePr>
        <p:xfrm>
          <a:off x="941388" y="5319713"/>
          <a:ext cx="1870075" cy="719137"/>
        </p:xfrm>
        <a:graphic>
          <a:graphicData uri="http://schemas.openxmlformats.org/presentationml/2006/ole">
            <p:oleObj spid="_x0000_s102405" name="Equation" r:id="rId14" imgW="850680" imgH="279360" progId="Equation.3">
              <p:embed/>
            </p:oleObj>
          </a:graphicData>
        </a:graphic>
      </p:graphicFrame>
      <p:sp>
        <p:nvSpPr>
          <p:cNvPr id="101502" name="Text Box 126"/>
          <p:cNvSpPr txBox="1">
            <a:spLocks noChangeArrowheads="1"/>
          </p:cNvSpPr>
          <p:nvPr/>
        </p:nvSpPr>
        <p:spPr bwMode="auto">
          <a:xfrm>
            <a:off x="665019" y="6243575"/>
            <a:ext cx="809322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Symbol" pitchFamily="18" charset="2"/>
              </a:rPr>
              <a:t>0n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dirty="0">
                <a:latin typeface="Symbol" pitchFamily="18" charset="2"/>
              </a:rPr>
              <a:t>2n</a:t>
            </a:r>
            <a:r>
              <a:rPr lang="en-US" dirty="0">
                <a:latin typeface="Calibri" pitchFamily="34" charset="0"/>
              </a:rPr>
              <a:t> described in same theoretical </a:t>
            </a:r>
            <a:r>
              <a:rPr lang="en-US" dirty="0" smtClean="0">
                <a:latin typeface="Calibri" pitchFamily="34" charset="0"/>
              </a:rPr>
              <a:t>framework, but different matrix elements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  <p:bldP spid="14" grpId="0"/>
      <p:bldP spid="15" grpId="0"/>
      <p:bldP spid="30" grpId="0" animBg="1"/>
      <p:bldP spid="16" grpId="0"/>
      <p:bldP spid="132" grpId="0" animBg="1"/>
      <p:bldP spid="101509" grpId="0"/>
      <p:bldP spid="1015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re Matrix element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3766" y="3432557"/>
            <a:ext cx="3666478" cy="30632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75" y="11133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Theoretical models to calculate M</a:t>
            </a:r>
            <a:r>
              <a:rPr lang="en-US" sz="2400" baseline="-25000" dirty="0" smtClean="0">
                <a:latin typeface="Symbol" pitchFamily="18" charset="2"/>
              </a:rPr>
              <a:t>0n</a:t>
            </a:r>
          </a:p>
          <a:p>
            <a:r>
              <a:rPr lang="en-US" sz="1800" dirty="0" smtClean="0"/>
              <a:t>Interacting Boson Model [3]</a:t>
            </a:r>
          </a:p>
          <a:p>
            <a:r>
              <a:rPr lang="en-US" sz="1800" dirty="0" smtClean="0"/>
              <a:t>Nuclear Shell Model [4]</a:t>
            </a:r>
          </a:p>
          <a:p>
            <a:r>
              <a:rPr lang="en-US" sz="1800" dirty="0" err="1" smtClean="0"/>
              <a:t>pn</a:t>
            </a:r>
            <a:r>
              <a:rPr lang="en-US" sz="1800" dirty="0" smtClean="0"/>
              <a:t> </a:t>
            </a:r>
            <a:r>
              <a:rPr lang="en-US" sz="1800" dirty="0" err="1" smtClean="0"/>
              <a:t>Quasiparticle</a:t>
            </a:r>
            <a:r>
              <a:rPr lang="en-US" sz="1800" dirty="0" smtClean="0"/>
              <a:t> Random Phase Approximation [5]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2400" dirty="0" smtClean="0"/>
              <a:t>But…</a:t>
            </a:r>
          </a:p>
          <a:p>
            <a:r>
              <a:rPr lang="en-US" sz="1800" dirty="0" smtClean="0"/>
              <a:t>M</a:t>
            </a:r>
            <a:r>
              <a:rPr lang="en-US" sz="1800" baseline="-25000" dirty="0" smtClean="0">
                <a:latin typeface="Symbol" pitchFamily="18" charset="2"/>
              </a:rPr>
              <a:t>0n</a:t>
            </a:r>
            <a:r>
              <a:rPr lang="en-US" sz="1800" dirty="0" smtClean="0"/>
              <a:t> needed with an uncertainty of less than 20% [6]</a:t>
            </a:r>
          </a:p>
          <a:p>
            <a:r>
              <a:rPr lang="en-US" sz="1800" dirty="0" smtClean="0"/>
              <a:t>Calculated M</a:t>
            </a:r>
            <a:r>
              <a:rPr lang="en-US" sz="1800" baseline="-25000" dirty="0" smtClean="0">
                <a:latin typeface="Symbol" pitchFamily="18" charset="2"/>
              </a:rPr>
              <a:t>0n</a:t>
            </a:r>
            <a:r>
              <a:rPr lang="en-US" sz="1800" dirty="0" smtClean="0"/>
              <a:t> vary by a factor 2-5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[3] J. </a:t>
            </a:r>
            <a:r>
              <a:rPr lang="en-US" sz="1200" dirty="0" err="1" smtClean="0"/>
              <a:t>Barea</a:t>
            </a:r>
            <a:r>
              <a:rPr lang="en-US" sz="1200" dirty="0" smtClean="0"/>
              <a:t> and F. </a:t>
            </a:r>
            <a:r>
              <a:rPr lang="en-US" sz="1200" dirty="0" err="1" smtClean="0"/>
              <a:t>Iachello</a:t>
            </a:r>
            <a:r>
              <a:rPr lang="en-US" sz="1200" dirty="0" smtClean="0"/>
              <a:t>, Phys. Rev. C 79(2009)044301</a:t>
            </a:r>
          </a:p>
          <a:p>
            <a:pPr>
              <a:buNone/>
            </a:pPr>
            <a:r>
              <a:rPr lang="en-US" sz="1200" dirty="0" smtClean="0"/>
              <a:t>[4] E. </a:t>
            </a:r>
            <a:r>
              <a:rPr lang="en-US" sz="1200" dirty="0" err="1" smtClean="0"/>
              <a:t>Caurrier</a:t>
            </a:r>
            <a:r>
              <a:rPr lang="en-US" sz="1200" dirty="0" smtClean="0"/>
              <a:t> et al.,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A 654(1999)973c</a:t>
            </a:r>
          </a:p>
          <a:p>
            <a:pPr>
              <a:buNone/>
            </a:pPr>
            <a:r>
              <a:rPr lang="en-US" sz="1200" dirty="0" smtClean="0"/>
              <a:t>[5] V. Rodin et al., Phys. Rev. C 68(2003)044302</a:t>
            </a:r>
          </a:p>
          <a:p>
            <a:pPr>
              <a:buNone/>
            </a:pPr>
            <a:r>
              <a:rPr lang="en-US" sz="1200" dirty="0" smtClean="0"/>
              <a:t>[6] V.M. </a:t>
            </a:r>
            <a:r>
              <a:rPr lang="en-US" sz="1200" dirty="0" err="1" smtClean="0"/>
              <a:t>Gehman</a:t>
            </a:r>
            <a:r>
              <a:rPr lang="en-US" sz="1200" dirty="0" smtClean="0"/>
              <a:t> and S.R. Elliott, J. Phys. G 34(2007)667</a:t>
            </a:r>
          </a:p>
          <a:p>
            <a:pPr>
              <a:buNone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647"/>
          </a:xfrm>
        </p:spPr>
        <p:txBody>
          <a:bodyPr/>
          <a:lstStyle/>
          <a:p>
            <a:r>
              <a:rPr lang="en-US" sz="3600" dirty="0" smtClean="0"/>
              <a:t>0</a:t>
            </a:r>
            <a:r>
              <a:rPr lang="en-US" sz="3600" dirty="0" smtClean="0">
                <a:latin typeface="Symbol" pitchFamily="18" charset="2"/>
              </a:rPr>
              <a:t>nbb</a:t>
            </a:r>
            <a:r>
              <a:rPr lang="en-US" sz="3600" dirty="0" smtClean="0"/>
              <a:t> matrix element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95159" y="6151418"/>
            <a:ext cx="154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[6] and ref. therein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896" y="4441371"/>
            <a:ext cx="421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Measure M</a:t>
            </a:r>
            <a:r>
              <a:rPr lang="en-US" b="1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nbb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to benchmark theory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5409" name="Picture 1" descr="C:\Documents and Settings\Thomas\Desktop\Compare Matrix elementsInclI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891" y="3614635"/>
            <a:ext cx="3703602" cy="2803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53638" y="3859483"/>
            <a:ext cx="102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</a:t>
            </a:r>
            <a:r>
              <a:rPr lang="en-US" sz="1400" baseline="-25000" dirty="0" smtClean="0">
                <a:latin typeface="Symbol" pitchFamily="18" charset="2"/>
              </a:rPr>
              <a:t>0n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76</a:t>
            </a:r>
            <a:r>
              <a:rPr lang="en-US" sz="1400" dirty="0" smtClean="0"/>
              <a:t>Ge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961900" y="0"/>
            <a:ext cx="8182099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dirty="0">
                <a:latin typeface="Calibri" pitchFamily="34" charset="0"/>
              </a:rPr>
              <a:t>Theoretical benchmark</a:t>
            </a:r>
          </a:p>
        </p:txBody>
      </p:sp>
      <p:sp>
        <p:nvSpPr>
          <p:cNvPr id="14438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8524" y="2553815"/>
            <a:ext cx="4514851" cy="246944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b="1" dirty="0" smtClean="0"/>
              <a:t>Single-State Dominance hypothesis</a:t>
            </a:r>
          </a:p>
          <a:p>
            <a:pPr marL="0">
              <a:buFont typeface="Arial" charset="0"/>
              <a:buNone/>
            </a:pPr>
            <a:r>
              <a:rPr lang="en-US" sz="1800" dirty="0" smtClean="0"/>
              <a:t>Transition via lowest 1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state in intermediate nucleus accounts for entire M</a:t>
            </a:r>
            <a:r>
              <a:rPr lang="en-US" sz="1800" baseline="-25000" dirty="0" smtClean="0">
                <a:latin typeface="Symbol" pitchFamily="18" charset="2"/>
              </a:rPr>
              <a:t>2n</a:t>
            </a:r>
          </a:p>
          <a:p>
            <a:pPr marL="0">
              <a:buFont typeface="Arial" charset="0"/>
              <a:buNone/>
            </a:pPr>
            <a:r>
              <a:rPr lang="en-US" sz="1200" dirty="0" smtClean="0"/>
              <a:t>D. Fang et al., Rhys. Rev. C 81(2010)037303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	</a:t>
            </a:r>
          </a:p>
          <a:p>
            <a:pPr marL="0">
              <a:buFont typeface="Arial" charset="0"/>
              <a:buNone/>
            </a:pPr>
            <a:r>
              <a:rPr lang="en-US" sz="1800" dirty="0" smtClean="0"/>
              <a:t>Knowledge of EC and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baseline="30000" dirty="0" smtClean="0"/>
              <a:t>- </a:t>
            </a:r>
            <a:r>
              <a:rPr lang="en-US" sz="1800" dirty="0" smtClean="0"/>
              <a:t>BR can be used to benchmark the theoretical framework of </a:t>
            </a:r>
            <a:r>
              <a:rPr lang="en-US" sz="1800" dirty="0" smtClean="0">
                <a:latin typeface="Symbol" pitchFamily="18" charset="2"/>
              </a:rPr>
              <a:t>bb</a:t>
            </a:r>
            <a:r>
              <a:rPr lang="en-US" sz="1800" dirty="0" smtClean="0"/>
              <a:t> decays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	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	</a:t>
            </a:r>
          </a:p>
        </p:txBody>
      </p:sp>
      <p:sp>
        <p:nvSpPr>
          <p:cNvPr id="144389" name="TextBox 32"/>
          <p:cNvSpPr txBox="1">
            <a:spLocks noChangeArrowheads="1"/>
          </p:cNvSpPr>
          <p:nvPr/>
        </p:nvSpPr>
        <p:spPr bwMode="auto">
          <a:xfrm>
            <a:off x="1835838" y="4464050"/>
            <a:ext cx="2768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S.K.L. </a:t>
            </a:r>
            <a:r>
              <a:rPr lang="en-US" sz="1000" dirty="0" err="1">
                <a:latin typeface="Calibri" pitchFamily="34" charset="0"/>
              </a:rPr>
              <a:t>Sjue</a:t>
            </a:r>
            <a:r>
              <a:rPr lang="en-US" sz="1000" dirty="0">
                <a:latin typeface="Calibri" pitchFamily="34" charset="0"/>
              </a:rPr>
              <a:t> et al., Phys. Rev. </a:t>
            </a:r>
            <a:r>
              <a:rPr lang="en-US" sz="1000" dirty="0" smtClean="0">
                <a:latin typeface="Calibri" pitchFamily="34" charset="0"/>
              </a:rPr>
              <a:t>C 78(2008)064317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44390" name="Text Box 7"/>
          <p:cNvSpPr txBox="1">
            <a:spLocks noChangeArrowheads="1"/>
          </p:cNvSpPr>
          <p:nvPr/>
        </p:nvSpPr>
        <p:spPr bwMode="auto">
          <a:xfrm>
            <a:off x="474663" y="5195888"/>
            <a:ext cx="81232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But: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Difficult measurement due to a small EC branch and difficult X-ray signatures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High background due to dominating beta decay and possible </a:t>
            </a:r>
            <a:r>
              <a:rPr lang="en-US" dirty="0" err="1">
                <a:latin typeface="Calibri" pitchFamily="34" charset="0"/>
              </a:rPr>
              <a:t>bremsstrahlung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Isobaric contamination</a:t>
            </a:r>
          </a:p>
        </p:txBody>
      </p:sp>
      <p:pic>
        <p:nvPicPr>
          <p:cNvPr id="144391" name="Picture 8" descr="100Tho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42988"/>
            <a:ext cx="40386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38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28144" y="1211758"/>
          <a:ext cx="3457575" cy="877887"/>
        </p:xfrm>
        <a:graphic>
          <a:graphicData uri="http://schemas.openxmlformats.org/presentationml/2006/ole">
            <p:oleObj spid="_x0000_s144386" name="Equation" r:id="rId4" imgW="2247840" imgH="571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530" y="0"/>
            <a:ext cx="8051470" cy="795647"/>
          </a:xfrm>
        </p:spPr>
        <p:txBody>
          <a:bodyPr/>
          <a:lstStyle/>
          <a:p>
            <a:r>
              <a:rPr lang="en-US" sz="3600" dirty="0" smtClean="0"/>
              <a:t>EC-BR measurements</a:t>
            </a:r>
          </a:p>
        </p:txBody>
      </p:sp>
      <p:pic>
        <p:nvPicPr>
          <p:cNvPr id="411650" name="Picture 4" descr="tradiationalECBRmeasure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066800"/>
            <a:ext cx="2706688" cy="3505200"/>
          </a:xfrm>
        </p:spPr>
      </p:pic>
      <p:sp>
        <p:nvSpPr>
          <p:cNvPr id="411651" name="Rectangle 6"/>
          <p:cNvSpPr>
            <a:spLocks noChangeArrowheads="1"/>
          </p:cNvSpPr>
          <p:nvPr/>
        </p:nvSpPr>
        <p:spPr bwMode="auto">
          <a:xfrm>
            <a:off x="457200" y="1268413"/>
            <a:ext cx="804545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Calibri" pitchFamily="34" charset="0"/>
              </a:rPr>
              <a:t>Traditional method:  </a:t>
            </a:r>
            <a:r>
              <a:rPr lang="en-US" dirty="0">
                <a:latin typeface="Calibri" pitchFamily="34" charset="0"/>
              </a:rPr>
              <a:t>tape station &amp; observe X-rays after EC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Calibri" pitchFamily="34" charset="0"/>
              </a:rPr>
              <a:t>Drawbacks: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Contaminations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Intense β background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X-ray absorption in the backing material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Calibri" pitchFamily="34" charset="0"/>
              </a:rPr>
              <a:t>Recent development: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Contamination free due to ion trap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Implantation into hole in </a:t>
            </a:r>
            <a:r>
              <a:rPr lang="en-US" dirty="0" err="1">
                <a:latin typeface="Calibri" pitchFamily="34" charset="0"/>
              </a:rPr>
              <a:t>scintillator</a:t>
            </a:r>
            <a:r>
              <a:rPr lang="en-US" dirty="0">
                <a:latin typeface="Calibri" pitchFamily="34" charset="0"/>
              </a:rPr>
              <a:t> (veto 90% of β events)</a:t>
            </a:r>
            <a:endParaRPr lang="en-US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Calibri" pitchFamily="34" charset="0"/>
              </a:rPr>
              <a:t>Novel approach proposed: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Calibri" pitchFamily="34" charset="0"/>
              </a:rPr>
              <a:t>EC-BR measurement of ions stored in a Penning trap at TITAN</a:t>
            </a:r>
          </a:p>
          <a:p>
            <a:pPr marL="342900" indent="-342900">
              <a:spcBef>
                <a:spcPct val="20000"/>
              </a:spcBef>
            </a:pPr>
            <a:endParaRPr lang="en-US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remedy to all drawbacks in TITAN setup at TRIUMF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11652" name="TextBox 18"/>
          <p:cNvSpPr txBox="1">
            <a:spLocks noChangeArrowheads="1"/>
          </p:cNvSpPr>
          <p:nvPr/>
        </p:nvSpPr>
        <p:spPr bwMode="auto">
          <a:xfrm>
            <a:off x="685800" y="3581400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CC"/>
                </a:solidFill>
                <a:latin typeface="Calibri" pitchFamily="34" charset="0"/>
              </a:rPr>
              <a:t>S. K. L. Sjue et al., Phys. Rev. C 78, 064317 (2008)</a:t>
            </a:r>
          </a:p>
        </p:txBody>
      </p:sp>
      <p:sp>
        <p:nvSpPr>
          <p:cNvPr id="411653" name="TextBox 18"/>
          <p:cNvSpPr txBox="1">
            <a:spLocks noChangeArrowheads="1"/>
          </p:cNvSpPr>
          <p:nvPr/>
        </p:nvSpPr>
        <p:spPr bwMode="auto">
          <a:xfrm>
            <a:off x="720725" y="5581650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CC"/>
                </a:solidFill>
                <a:latin typeface="Calibri" pitchFamily="34" charset="0"/>
              </a:rPr>
              <a:t>J. Dilling et al., Can. J. Phys. 85, 57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1896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tx1"/>
                </a:solidFill>
              </a:rPr>
              <a:t>ISAC</a:t>
            </a:r>
          </a:p>
        </p:txBody>
      </p:sp>
      <p:pic>
        <p:nvPicPr>
          <p:cNvPr id="25604" name="Picture 4" descr="is-24jan2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" y="885825"/>
            <a:ext cx="4757737" cy="322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42925" y="6472050"/>
            <a:ext cx="4577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Times" pitchFamily="18" charset="0"/>
              </a:rPr>
              <a:t>Yields: </a:t>
            </a:r>
            <a:r>
              <a:rPr lang="en-GB" baseline="30000" dirty="0">
                <a:latin typeface="Times" pitchFamily="18" charset="0"/>
              </a:rPr>
              <a:t>11</a:t>
            </a:r>
            <a:r>
              <a:rPr lang="en-GB" dirty="0">
                <a:latin typeface="Times" pitchFamily="18" charset="0"/>
              </a:rPr>
              <a:t>Li 5</a:t>
            </a:r>
            <a:r>
              <a:rPr lang="en-GB" dirty="0"/>
              <a:t>x</a:t>
            </a:r>
            <a:r>
              <a:rPr lang="en-GB" dirty="0">
                <a:latin typeface="Times" pitchFamily="18" charset="0"/>
              </a:rPr>
              <a:t>10</a:t>
            </a:r>
            <a:r>
              <a:rPr lang="en-GB" baseline="30000" dirty="0">
                <a:latin typeface="Times" pitchFamily="18" charset="0"/>
              </a:rPr>
              <a:t>4</a:t>
            </a:r>
            <a:r>
              <a:rPr lang="en-GB" dirty="0">
                <a:latin typeface="Times" pitchFamily="18" charset="0"/>
              </a:rPr>
              <a:t>/s, </a:t>
            </a:r>
            <a:r>
              <a:rPr lang="en-GB" baseline="30000" dirty="0">
                <a:latin typeface="Times" pitchFamily="18" charset="0"/>
              </a:rPr>
              <a:t>74</a:t>
            </a:r>
            <a:r>
              <a:rPr lang="en-GB" dirty="0">
                <a:latin typeface="Times" pitchFamily="18" charset="0"/>
              </a:rPr>
              <a:t>Rb 2</a:t>
            </a:r>
            <a:r>
              <a:rPr lang="en-GB" dirty="0"/>
              <a:t>x</a:t>
            </a:r>
            <a:r>
              <a:rPr lang="en-GB" dirty="0">
                <a:latin typeface="Times" pitchFamily="18" charset="0"/>
              </a:rPr>
              <a:t>10</a:t>
            </a:r>
            <a:r>
              <a:rPr lang="en-GB" baseline="30000" dirty="0">
                <a:latin typeface="Times" pitchFamily="18" charset="0"/>
              </a:rPr>
              <a:t>4</a:t>
            </a:r>
            <a:r>
              <a:rPr lang="en-GB" dirty="0">
                <a:latin typeface="Times" pitchFamily="18" charset="0"/>
              </a:rPr>
              <a:t>/s, </a:t>
            </a:r>
            <a:r>
              <a:rPr lang="en-GB" baseline="30000" dirty="0">
                <a:latin typeface="Times" pitchFamily="18" charset="0"/>
              </a:rPr>
              <a:t>62</a:t>
            </a:r>
            <a:r>
              <a:rPr lang="en-GB" dirty="0">
                <a:latin typeface="Times" pitchFamily="18" charset="0"/>
              </a:rPr>
              <a:t>Ga 2</a:t>
            </a:r>
            <a:r>
              <a:rPr lang="en-GB" dirty="0"/>
              <a:t>x</a:t>
            </a:r>
            <a:r>
              <a:rPr lang="en-GB" dirty="0">
                <a:latin typeface="Times" pitchFamily="18" charset="0"/>
              </a:rPr>
              <a:t>10</a:t>
            </a:r>
            <a:r>
              <a:rPr lang="en-GB" baseline="30000" dirty="0">
                <a:latin typeface="Times" pitchFamily="18" charset="0"/>
              </a:rPr>
              <a:t>3</a:t>
            </a:r>
            <a:r>
              <a:rPr lang="en-GB" dirty="0">
                <a:latin typeface="Times" pitchFamily="18" charset="0"/>
              </a:rPr>
              <a:t>/s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52925" y="2409825"/>
            <a:ext cx="795050" cy="742950"/>
          </a:xfrm>
          <a:prstGeom prst="ellipse">
            <a:avLst/>
          </a:prstGeom>
          <a:noFill/>
          <a:ln w="50800" algn="ctr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375" y="388620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alibri" pitchFamily="34" charset="0"/>
              </a:rPr>
              <a:t>TITAN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916275" y="3098800"/>
            <a:ext cx="1244600" cy="889000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arrow" w="med" len="med"/>
          </a:ln>
        </p:spPr>
      </p:cxn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497" y="1349374"/>
            <a:ext cx="4366504" cy="3923269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124079" y="3510234"/>
            <a:ext cx="1634615" cy="933626"/>
            <a:chOff x="-494" y="72"/>
            <a:chExt cx="1718" cy="879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0" y="72"/>
              <a:ext cx="1224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/>
            </p:cNvSpPr>
            <p:nvPr/>
          </p:nvSpPr>
          <p:spPr bwMode="auto">
            <a:xfrm>
              <a:off x="-494" y="671"/>
              <a:ext cx="748" cy="2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spAutoFit/>
            </a:bodyPr>
            <a:lstStyle/>
            <a:p>
              <a:pPr marL="57150"/>
              <a:r>
                <a:rPr lang="en-US" sz="2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protons</a:t>
              </a:r>
            </a:p>
          </p:txBody>
        </p:sp>
      </p:grp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0" y="4951738"/>
            <a:ext cx="646017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+mn-lt"/>
              </a:rPr>
              <a:t>DC protons with 100 </a:t>
            </a:r>
            <a:r>
              <a:rPr lang="en-US" dirty="0" err="1" smtClean="0">
                <a:latin typeface="+mn-lt"/>
              </a:rPr>
              <a:t>mA</a:t>
            </a:r>
            <a:r>
              <a:rPr lang="en-US" dirty="0" smtClean="0">
                <a:latin typeface="+mn-lt"/>
              </a:rPr>
              <a:t> @ 500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 from cyclotron</a:t>
            </a:r>
            <a:endParaRPr lang="en-US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+mn-lt"/>
                <a:cs typeface="Arial" charset="0"/>
                <a:sym typeface="Arial" charset="0"/>
              </a:rPr>
              <a:t>Protons hit thick target, unstable nuclei produced, diffuse, get ionized, extracted – ISOL type target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+mn-lt"/>
                <a:cs typeface="Arial" charset="0"/>
                <a:sym typeface="Arial" charset="0"/>
              </a:rPr>
              <a:t>Contamination removed using mass separator (resolution: m/</a:t>
            </a:r>
            <a:r>
              <a:rPr lang="en-US" dirty="0" err="1" smtClean="0">
                <a:latin typeface="+mn-lt"/>
                <a:cs typeface="Arial" charset="0"/>
                <a:sym typeface="Arial" charset="0"/>
              </a:rPr>
              <a:t>Δm</a:t>
            </a:r>
            <a:r>
              <a:rPr lang="en-US" dirty="0" smtClean="0">
                <a:latin typeface="+mn-lt"/>
                <a:cs typeface="Arial" charset="0"/>
                <a:sym typeface="Arial" charset="0"/>
              </a:rPr>
              <a:t> = 3000)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5647"/>
          </a:xfrm>
        </p:spPr>
        <p:txBody>
          <a:bodyPr/>
          <a:lstStyle/>
          <a:p>
            <a:r>
              <a:rPr lang="en-US" sz="3600" dirty="0" smtClean="0"/>
              <a:t>What is TITAN ?</a:t>
            </a:r>
          </a:p>
        </p:txBody>
      </p:sp>
      <p:pic>
        <p:nvPicPr>
          <p:cNvPr id="26626" name="Picture 3" descr="Beamline-schemat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081213"/>
            <a:ext cx="4648200" cy="4419600"/>
          </a:xfrm>
        </p:spPr>
      </p:pic>
      <p:sp>
        <p:nvSpPr>
          <p:cNvPr id="26627" name="Text Box 5"/>
          <p:cNvSpPr txBox="1">
            <a:spLocks noChangeAspect="1" noChangeArrowheads="1"/>
          </p:cNvSpPr>
          <p:nvPr/>
        </p:nvSpPr>
        <p:spPr bwMode="auto">
          <a:xfrm>
            <a:off x="3398838" y="6245225"/>
            <a:ext cx="49196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4699"/>
                </a:solidFill>
                <a:latin typeface="Calibri" pitchFamily="34" charset="0"/>
              </a:rPr>
              <a:t>Radioactive isotopes from an </a:t>
            </a:r>
            <a:r>
              <a:rPr lang="en-US" sz="1400" b="1">
                <a:solidFill>
                  <a:srgbClr val="004699"/>
                </a:solidFill>
                <a:latin typeface="Calibri" pitchFamily="34" charset="0"/>
              </a:rPr>
              <a:t>ISOL </a:t>
            </a:r>
            <a:r>
              <a:rPr lang="en-US" sz="1400">
                <a:solidFill>
                  <a:srgbClr val="004699"/>
                </a:solidFill>
                <a:latin typeface="Calibri" pitchFamily="34" charset="0"/>
              </a:rPr>
              <a:t>facility (TRIUMF ISAC).</a:t>
            </a:r>
            <a:r>
              <a:rPr lang="en-US" sz="1400" b="1">
                <a:solidFill>
                  <a:srgbClr val="0046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6628" name="Line 7"/>
          <p:cNvSpPr>
            <a:spLocks noChangeAspect="1" noChangeShapeType="1"/>
          </p:cNvSpPr>
          <p:nvPr/>
        </p:nvSpPr>
        <p:spPr bwMode="auto">
          <a:xfrm flipV="1">
            <a:off x="1509713" y="3313113"/>
            <a:ext cx="0" cy="1309687"/>
          </a:xfrm>
          <a:prstGeom prst="line">
            <a:avLst/>
          </a:prstGeom>
          <a:noFill/>
          <a:ln w="15875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Text Box 9"/>
          <p:cNvSpPr txBox="1">
            <a:spLocks noChangeAspect="1" noChangeArrowheads="1"/>
          </p:cNvSpPr>
          <p:nvPr/>
        </p:nvSpPr>
        <p:spPr bwMode="auto">
          <a:xfrm>
            <a:off x="1449388" y="6096000"/>
            <a:ext cx="379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A</a:t>
            </a:r>
            <a:r>
              <a:rPr lang="en-US" sz="1400" b="1" baseline="30000">
                <a:latin typeface="Calibri" pitchFamily="34" charset="0"/>
              </a:rPr>
              <a:t>+</a:t>
            </a:r>
          </a:p>
        </p:txBody>
      </p:sp>
      <p:sp>
        <p:nvSpPr>
          <p:cNvPr id="26630" name="Text Box 10"/>
          <p:cNvSpPr txBox="1">
            <a:spLocks noChangeAspect="1" noChangeArrowheads="1"/>
          </p:cNvSpPr>
          <p:nvPr/>
        </p:nvSpPr>
        <p:spPr bwMode="auto">
          <a:xfrm>
            <a:off x="3733800" y="4038600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A</a:t>
            </a:r>
            <a:r>
              <a:rPr lang="en-US" sz="1400" b="1" baseline="30000">
                <a:latin typeface="Calibri" pitchFamily="34" charset="0"/>
              </a:rPr>
              <a:t>+</a:t>
            </a:r>
          </a:p>
        </p:txBody>
      </p:sp>
      <p:sp>
        <p:nvSpPr>
          <p:cNvPr id="26631" name="Text Box 11"/>
          <p:cNvSpPr txBox="1">
            <a:spLocks noChangeAspect="1" noChangeArrowheads="1"/>
          </p:cNvSpPr>
          <p:nvPr/>
        </p:nvSpPr>
        <p:spPr bwMode="auto">
          <a:xfrm>
            <a:off x="4732338" y="30480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A</a:t>
            </a:r>
            <a:r>
              <a:rPr lang="en-US" sz="1400" b="1" baseline="30000">
                <a:latin typeface="Calibri" pitchFamily="34" charset="0"/>
              </a:rPr>
              <a:t>q+</a:t>
            </a:r>
          </a:p>
        </p:txBody>
      </p:sp>
      <p:sp>
        <p:nvSpPr>
          <p:cNvPr id="26632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957763" y="5378450"/>
            <a:ext cx="4186237" cy="547688"/>
          </a:xfrm>
        </p:spPr>
        <p:txBody>
          <a:bodyPr/>
          <a:lstStyle/>
          <a:p>
            <a:pPr marL="342900" lvl="1" indent="-114300">
              <a:lnSpc>
                <a:spcPct val="110000"/>
              </a:lnSpc>
              <a:spcBef>
                <a:spcPts val="800"/>
              </a:spcBef>
            </a:pPr>
            <a:r>
              <a:rPr lang="en-US" sz="1200" dirty="0" smtClean="0"/>
              <a:t>TITAN composed of</a:t>
            </a:r>
            <a:r>
              <a:rPr lang="en-US" sz="1200" b="1" dirty="0" smtClean="0"/>
              <a:t> 3 ion traps </a:t>
            </a:r>
            <a:r>
              <a:rPr lang="en-US" sz="1200" i="1" dirty="0" smtClean="0"/>
              <a:t>(presently)</a:t>
            </a:r>
          </a:p>
          <a:p>
            <a:pPr marL="342900" lvl="1" indent="-114300">
              <a:lnSpc>
                <a:spcPct val="80000"/>
              </a:lnSpc>
              <a:spcBef>
                <a:spcPts val="800"/>
              </a:spcBef>
            </a:pPr>
            <a:r>
              <a:rPr lang="en-US" sz="1200" b="1" dirty="0" smtClean="0"/>
              <a:t>E</a:t>
            </a:r>
            <a:r>
              <a:rPr lang="en-US" sz="1200" dirty="0" smtClean="0"/>
              <a:t>lectron </a:t>
            </a:r>
            <a:r>
              <a:rPr lang="en-US" sz="1200" b="1" dirty="0" smtClean="0"/>
              <a:t>B</a:t>
            </a:r>
            <a:r>
              <a:rPr lang="en-US" sz="1200" dirty="0" smtClean="0"/>
              <a:t>eam </a:t>
            </a:r>
            <a:r>
              <a:rPr lang="en-US" sz="1200" b="1" dirty="0" smtClean="0"/>
              <a:t>I</a:t>
            </a:r>
            <a:r>
              <a:rPr lang="en-US" sz="1200" dirty="0" smtClean="0"/>
              <a:t>on </a:t>
            </a:r>
            <a:r>
              <a:rPr lang="en-US" sz="1200" b="1" dirty="0" smtClean="0"/>
              <a:t>T</a:t>
            </a:r>
            <a:r>
              <a:rPr lang="en-US" sz="1200" dirty="0" smtClean="0"/>
              <a:t>rap (</a:t>
            </a:r>
            <a:r>
              <a:rPr lang="en-US" sz="1200" b="1" dirty="0" smtClean="0"/>
              <a:t>EBIT</a:t>
            </a:r>
            <a:r>
              <a:rPr lang="en-US" sz="1200" dirty="0" smtClean="0"/>
              <a:t>): Produces </a:t>
            </a:r>
            <a:r>
              <a:rPr lang="en-US" sz="1200" b="1" dirty="0" smtClean="0"/>
              <a:t>Highly Charged Ions </a:t>
            </a:r>
            <a:r>
              <a:rPr lang="en-US" sz="1200" dirty="0" smtClean="0"/>
              <a:t>and is used for in-trap</a:t>
            </a:r>
            <a:r>
              <a:rPr lang="en-US" sz="1200" b="1" dirty="0" smtClean="0"/>
              <a:t> decay spectroscopy 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304800" y="3192463"/>
            <a:ext cx="1752600" cy="646331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Under construction: Installation planned</a:t>
            </a:r>
          </a:p>
          <a:p>
            <a:pPr algn="ctr"/>
            <a:r>
              <a:rPr lang="en-US" sz="1200" dirty="0">
                <a:latin typeface="Calibri" pitchFamily="34" charset="0"/>
              </a:rPr>
              <a:t> for Dec. 2010 </a:t>
            </a: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 flipV="1">
            <a:off x="1957388" y="5029200"/>
            <a:ext cx="685800" cy="76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H="1">
            <a:off x="4800600" y="2133600"/>
            <a:ext cx="1193800" cy="304800"/>
          </a:xfrm>
          <a:prstGeom prst="line">
            <a:avLst/>
          </a:prstGeom>
          <a:noFill/>
          <a:ln w="76200">
            <a:solidFill>
              <a:srgbClr val="004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1685925" y="2708275"/>
            <a:ext cx="671513" cy="339725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8"/>
          <p:cNvSpPr>
            <a:spLocks noChangeShapeType="1"/>
          </p:cNvSpPr>
          <p:nvPr/>
        </p:nvSpPr>
        <p:spPr bwMode="auto">
          <a:xfrm flipH="1" flipV="1">
            <a:off x="5867400" y="4343400"/>
            <a:ext cx="533400" cy="304800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9"/>
          <p:cNvSpPr>
            <a:spLocks noChangeShapeType="1"/>
          </p:cNvSpPr>
          <p:nvPr/>
        </p:nvSpPr>
        <p:spPr bwMode="auto">
          <a:xfrm flipV="1">
            <a:off x="1752600" y="6137275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20"/>
          <p:cNvSpPr>
            <a:spLocks noChangeShapeType="1"/>
          </p:cNvSpPr>
          <p:nvPr/>
        </p:nvSpPr>
        <p:spPr bwMode="auto">
          <a:xfrm flipV="1">
            <a:off x="3048000" y="3962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21"/>
          <p:cNvSpPr>
            <a:spLocks noChangeShapeType="1"/>
          </p:cNvSpPr>
          <p:nvPr/>
        </p:nvSpPr>
        <p:spPr bwMode="auto">
          <a:xfrm flipV="1">
            <a:off x="3048000" y="514032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22"/>
          <p:cNvSpPr>
            <a:spLocks noChangeShapeType="1"/>
          </p:cNvSpPr>
          <p:nvPr/>
        </p:nvSpPr>
        <p:spPr bwMode="auto">
          <a:xfrm>
            <a:off x="3886200" y="39624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Freeform 23"/>
          <p:cNvSpPr>
            <a:spLocks/>
          </p:cNvSpPr>
          <p:nvPr/>
        </p:nvSpPr>
        <p:spPr bwMode="auto">
          <a:xfrm>
            <a:off x="4419600" y="3505200"/>
            <a:ext cx="762000" cy="138113"/>
          </a:xfrm>
          <a:custGeom>
            <a:avLst/>
            <a:gdLst>
              <a:gd name="T0" fmla="*/ 0 w 334"/>
              <a:gd name="T1" fmla="*/ 0 h 87"/>
              <a:gd name="T2" fmla="*/ 2147483647 w 334"/>
              <a:gd name="T3" fmla="*/ 2147483647 h 87"/>
              <a:gd name="T4" fmla="*/ 0 60000 65536"/>
              <a:gd name="T5" fmla="*/ 0 60000 65536"/>
              <a:gd name="T6" fmla="*/ 0 w 334"/>
              <a:gd name="T7" fmla="*/ 0 h 87"/>
              <a:gd name="T8" fmla="*/ 334 w 334"/>
              <a:gd name="T9" fmla="*/ 87 h 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4" h="87">
                <a:moveTo>
                  <a:pt x="0" y="0"/>
                </a:moveTo>
                <a:lnTo>
                  <a:pt x="334" y="8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43" name="Freeform 24"/>
          <p:cNvSpPr>
            <a:spLocks/>
          </p:cNvSpPr>
          <p:nvPr/>
        </p:nvSpPr>
        <p:spPr bwMode="auto">
          <a:xfrm>
            <a:off x="4114800" y="3124200"/>
            <a:ext cx="374650" cy="284163"/>
          </a:xfrm>
          <a:custGeom>
            <a:avLst/>
            <a:gdLst>
              <a:gd name="T0" fmla="*/ 2147483647 w 193"/>
              <a:gd name="T1" fmla="*/ 0 h 193"/>
              <a:gd name="T2" fmla="*/ 0 w 193"/>
              <a:gd name="T3" fmla="*/ 2147483647 h 193"/>
              <a:gd name="T4" fmla="*/ 0 60000 65536"/>
              <a:gd name="T5" fmla="*/ 0 60000 65536"/>
              <a:gd name="T6" fmla="*/ 0 w 193"/>
              <a:gd name="T7" fmla="*/ 0 h 193"/>
              <a:gd name="T8" fmla="*/ 193 w 193"/>
              <a:gd name="T9" fmla="*/ 193 h 1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" h="193">
                <a:moveTo>
                  <a:pt x="193" y="0"/>
                </a:moveTo>
                <a:lnTo>
                  <a:pt x="0" y="193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44" name="Picture 27" descr="DSC06054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52788"/>
            <a:ext cx="2573338" cy="1928812"/>
          </a:xfrm>
          <a:prstGeom prst="rect">
            <a:avLst/>
          </a:prstGeom>
          <a:noFill/>
          <a:ln w="76200">
            <a:solidFill>
              <a:srgbClr val="FFCA68"/>
            </a:solidFill>
            <a:miter lim="800000"/>
            <a:headEnd/>
            <a:tailEnd/>
          </a:ln>
        </p:spPr>
      </p:pic>
      <p:pic>
        <p:nvPicPr>
          <p:cNvPr id="26645" name="Picture 4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" y="1460500"/>
            <a:ext cx="1787525" cy="1255713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26646" name="Rectangle 42"/>
          <p:cNvSpPr>
            <a:spLocks noChangeArrowheads="1"/>
          </p:cNvSpPr>
          <p:nvPr/>
        </p:nvSpPr>
        <p:spPr bwMode="auto">
          <a:xfrm>
            <a:off x="76200" y="954088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</a:pP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T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RIUMF’s </a:t>
            </a: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I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on </a:t>
            </a: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T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rap for </a:t>
            </a: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tomic &amp; </a:t>
            </a: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N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uclear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Science</a:t>
            </a:r>
            <a:endParaRPr lang="en-US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26647" name="Picture 12" descr="RF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688" y="4275138"/>
            <a:ext cx="2058987" cy="1535112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287338" y="6113463"/>
            <a:ext cx="116046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~20 - ~60 keV</a:t>
            </a:r>
          </a:p>
        </p:txBody>
      </p:sp>
      <p:sp>
        <p:nvSpPr>
          <p:cNvPr id="26649" name="Text Box 44"/>
          <p:cNvSpPr txBox="1">
            <a:spLocks noChangeArrowheads="1"/>
          </p:cNvSpPr>
          <p:nvPr/>
        </p:nvSpPr>
        <p:spPr bwMode="auto">
          <a:xfrm>
            <a:off x="5162550" y="3065463"/>
            <a:ext cx="831850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~2 kV </a:t>
            </a:r>
            <a:r>
              <a:rPr lang="en-US" sz="1200" b="1">
                <a:latin typeface="Calibri" pitchFamily="34" charset="0"/>
                <a:cs typeface="Arial" charset="0"/>
              </a:rPr>
              <a:t>•</a:t>
            </a:r>
            <a:r>
              <a:rPr lang="en-US" sz="1200" b="1">
                <a:latin typeface="Calibri" pitchFamily="34" charset="0"/>
              </a:rPr>
              <a:t> </a:t>
            </a:r>
            <a:r>
              <a:rPr lang="en-US" sz="1200" b="1" i="1">
                <a:latin typeface="Calibri" pitchFamily="34" charset="0"/>
              </a:rPr>
              <a:t>q</a:t>
            </a: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V="1">
            <a:off x="2438400" y="5486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46"/>
          <p:cNvSpPr>
            <a:spLocks noChangeShapeType="1"/>
          </p:cNvSpPr>
          <p:nvPr/>
        </p:nvSpPr>
        <p:spPr bwMode="auto">
          <a:xfrm flipV="1">
            <a:off x="3276600" y="3886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47"/>
          <p:cNvSpPr>
            <a:spLocks noChangeShapeType="1"/>
          </p:cNvSpPr>
          <p:nvPr/>
        </p:nvSpPr>
        <p:spPr bwMode="auto">
          <a:xfrm flipV="1">
            <a:off x="3048000" y="441960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6653" name="Picture 4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8200" y="1143000"/>
            <a:ext cx="2006600" cy="1676400"/>
          </a:xfrm>
          <a:prstGeom prst="rect">
            <a:avLst/>
          </a:prstGeom>
          <a:noFill/>
          <a:ln w="76200">
            <a:solidFill>
              <a:srgbClr val="004699"/>
            </a:solidFill>
            <a:miter lim="800000"/>
            <a:headEnd/>
            <a:tailEnd/>
          </a:ln>
        </p:spPr>
      </p:pic>
      <p:sp>
        <p:nvSpPr>
          <p:cNvPr id="26654" name="Text Box 56"/>
          <p:cNvSpPr txBox="1">
            <a:spLocks noChangeArrowheads="1"/>
          </p:cNvSpPr>
          <p:nvPr/>
        </p:nvSpPr>
        <p:spPr bwMode="auto">
          <a:xfrm>
            <a:off x="3200400" y="4419600"/>
            <a:ext cx="747713" cy="276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~2 ke</a:t>
            </a:r>
            <a:r>
              <a:rPr lang="en-US" sz="1200" b="1" baseline="3000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1200" b="1">
                <a:latin typeface="Calibri" pitchFamily="34" charset="0"/>
              </a:rPr>
              <a:t>V </a:t>
            </a:r>
            <a:endParaRPr lang="en-US" sz="1200" b="1" i="1">
              <a:latin typeface="Calibri" pitchFamily="34" charset="0"/>
            </a:endParaRPr>
          </a:p>
        </p:txBody>
      </p:sp>
      <p:sp>
        <p:nvSpPr>
          <p:cNvPr id="26655" name="Text Box 58"/>
          <p:cNvSpPr txBox="1">
            <a:spLocks noChangeArrowheads="1"/>
          </p:cNvSpPr>
          <p:nvPr/>
        </p:nvSpPr>
        <p:spPr bwMode="auto">
          <a:xfrm>
            <a:off x="3138488" y="5287963"/>
            <a:ext cx="15049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Decelerates beams</a:t>
            </a:r>
            <a:endParaRPr lang="en-US" sz="1200" i="1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3189" y="1721922"/>
            <a:ext cx="1520042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Talk by V. Simon</a:t>
            </a:r>
            <a:endParaRPr lang="en-US" sz="16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1378" y="1351809"/>
            <a:ext cx="1102426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Talk by M. </a:t>
            </a:r>
            <a:r>
              <a:rPr lang="en-US" sz="1600" dirty="0" err="1" smtClean="0">
                <a:latin typeface="+mn-lt"/>
              </a:rPr>
              <a:t>Brodeur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3" name="Picture 33" descr="Beamline-schematic-LARGE cop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095500"/>
            <a:ext cx="3571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4" name="Text Box 9"/>
          <p:cNvSpPr txBox="1">
            <a:spLocks noChangeAspect="1" noChangeArrowheads="1"/>
          </p:cNvSpPr>
          <p:nvPr/>
        </p:nvSpPr>
        <p:spPr bwMode="auto">
          <a:xfrm>
            <a:off x="127000" y="6007100"/>
            <a:ext cx="264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Short-lived isotopes from an Isotope</a:t>
            </a:r>
          </a:p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Separator and Accelerator (ISAC)</a:t>
            </a:r>
            <a:r>
              <a:rPr lang="en-US" sz="1200" b="1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12675" name="Line 10"/>
          <p:cNvSpPr>
            <a:spLocks noChangeAspect="1" noChangeShapeType="1"/>
          </p:cNvSpPr>
          <p:nvPr/>
        </p:nvSpPr>
        <p:spPr bwMode="auto">
          <a:xfrm flipV="1">
            <a:off x="1352550" y="4943475"/>
            <a:ext cx="436563" cy="61913"/>
          </a:xfrm>
          <a:prstGeom prst="line">
            <a:avLst/>
          </a:prstGeom>
          <a:noFill/>
          <a:ln w="15875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676" name="Line 11"/>
          <p:cNvSpPr>
            <a:spLocks noChangeAspect="1" noChangeShapeType="1"/>
          </p:cNvSpPr>
          <p:nvPr/>
        </p:nvSpPr>
        <p:spPr bwMode="auto">
          <a:xfrm flipV="1">
            <a:off x="1509713" y="3313113"/>
            <a:ext cx="0" cy="1309687"/>
          </a:xfrm>
          <a:prstGeom prst="line">
            <a:avLst/>
          </a:prstGeom>
          <a:noFill/>
          <a:ln w="15875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677" name="Line 12"/>
          <p:cNvSpPr>
            <a:spLocks noChangeAspect="1" noChangeShapeType="1"/>
          </p:cNvSpPr>
          <p:nvPr/>
        </p:nvSpPr>
        <p:spPr bwMode="auto">
          <a:xfrm flipV="1">
            <a:off x="1851025" y="3008313"/>
            <a:ext cx="312738" cy="374650"/>
          </a:xfrm>
          <a:prstGeom prst="line">
            <a:avLst/>
          </a:prstGeom>
          <a:noFill/>
          <a:ln w="15875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678" name="Text Box 19"/>
          <p:cNvSpPr txBox="1">
            <a:spLocks noChangeAspect="1" noChangeArrowheads="1"/>
          </p:cNvSpPr>
          <p:nvPr/>
        </p:nvSpPr>
        <p:spPr bwMode="auto">
          <a:xfrm>
            <a:off x="2374900" y="633730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  <a:cs typeface="Times New Roman" pitchFamily="18" charset="0"/>
              </a:rPr>
              <a:t>A</a:t>
            </a:r>
            <a:r>
              <a:rPr lang="en-US" b="1" baseline="30000">
                <a:latin typeface="Calibri" pitchFamily="34" charset="0"/>
                <a:cs typeface="Times New Roman" pitchFamily="18" charset="0"/>
              </a:rPr>
              <a:t>+</a:t>
            </a:r>
          </a:p>
        </p:txBody>
      </p:sp>
      <p:sp>
        <p:nvSpPr>
          <p:cNvPr id="412679" name="Line 41"/>
          <p:cNvSpPr>
            <a:spLocks noChangeShapeType="1"/>
          </p:cNvSpPr>
          <p:nvPr/>
        </p:nvSpPr>
        <p:spPr bwMode="auto">
          <a:xfrm flipV="1">
            <a:off x="2705100" y="6362700"/>
            <a:ext cx="620713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2473325" y="6199188"/>
            <a:ext cx="809625" cy="119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81" name="Rectangle 39"/>
          <p:cNvSpPr>
            <a:spLocks noChangeArrowheads="1"/>
          </p:cNvSpPr>
          <p:nvPr/>
        </p:nvSpPr>
        <p:spPr bwMode="auto">
          <a:xfrm>
            <a:off x="2592388" y="2286000"/>
            <a:ext cx="3284537" cy="11874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682" name="Rectangle 12"/>
          <p:cNvSpPr>
            <a:spLocks noChangeArrowheads="1"/>
          </p:cNvSpPr>
          <p:nvPr/>
        </p:nvSpPr>
        <p:spPr bwMode="auto">
          <a:xfrm>
            <a:off x="0" y="0"/>
            <a:ext cx="9144000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latin typeface="Calibri" pitchFamily="34" charset="0"/>
              </a:rPr>
              <a:t>TITAN-EC technique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12683" name="Rectangle 13"/>
          <p:cNvSpPr>
            <a:spLocks noChangeArrowheads="1"/>
          </p:cNvSpPr>
          <p:nvPr/>
        </p:nvSpPr>
        <p:spPr bwMode="auto">
          <a:xfrm>
            <a:off x="228600" y="1345875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Calibri" pitchFamily="34" charset="0"/>
              </a:rPr>
              <a:t>Use TITAN facility at ISAC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Calibri" pitchFamily="34" charset="0"/>
              </a:rPr>
              <a:t>make use of the open access Penning trap EBIT (no e-beam)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Calibri" pitchFamily="34" charset="0"/>
              </a:rPr>
              <a:t>Spatially separate X-ray and </a:t>
            </a:r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>
                <a:latin typeface="Calibri" pitchFamily="34" charset="0"/>
              </a:rPr>
              <a:t> detection</a:t>
            </a:r>
          </a:p>
        </p:txBody>
      </p:sp>
      <p:sp>
        <p:nvSpPr>
          <p:cNvPr id="412684" name="Rectangle 8"/>
          <p:cNvSpPr>
            <a:spLocks noChangeAspect="1" noChangeArrowheads="1"/>
          </p:cNvSpPr>
          <p:nvPr/>
        </p:nvSpPr>
        <p:spPr bwMode="auto">
          <a:xfrm>
            <a:off x="3335338" y="2979738"/>
            <a:ext cx="1184275" cy="996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2685" name="Line 40"/>
          <p:cNvSpPr>
            <a:spLocks noChangeShapeType="1"/>
          </p:cNvSpPr>
          <p:nvPr/>
        </p:nvSpPr>
        <p:spPr bwMode="auto">
          <a:xfrm flipH="1">
            <a:off x="5873750" y="3168650"/>
            <a:ext cx="488950" cy="663575"/>
          </a:xfrm>
          <a:prstGeom prst="line">
            <a:avLst/>
          </a:prstGeom>
          <a:noFill/>
          <a:ln w="88900">
            <a:solidFill>
              <a:srgbClr val="FFCC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686" name="Freeform 45"/>
          <p:cNvSpPr>
            <a:spLocks/>
          </p:cNvSpPr>
          <p:nvPr/>
        </p:nvSpPr>
        <p:spPr bwMode="auto">
          <a:xfrm>
            <a:off x="5251450" y="3613150"/>
            <a:ext cx="530225" cy="138113"/>
          </a:xfrm>
          <a:custGeom>
            <a:avLst/>
            <a:gdLst>
              <a:gd name="T0" fmla="*/ 0 w 334"/>
              <a:gd name="T1" fmla="*/ 0 h 87"/>
              <a:gd name="T2" fmla="*/ 2147483647 w 334"/>
              <a:gd name="T3" fmla="*/ 2147483647 h 87"/>
              <a:gd name="T4" fmla="*/ 0 60000 65536"/>
              <a:gd name="T5" fmla="*/ 0 60000 65536"/>
              <a:gd name="T6" fmla="*/ 0 w 334"/>
              <a:gd name="T7" fmla="*/ 0 h 87"/>
              <a:gd name="T8" fmla="*/ 334 w 334"/>
              <a:gd name="T9" fmla="*/ 87 h 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4" h="87">
                <a:moveTo>
                  <a:pt x="0" y="0"/>
                </a:moveTo>
                <a:lnTo>
                  <a:pt x="334" y="87"/>
                </a:lnTo>
              </a:path>
            </a:pathLst>
          </a:custGeom>
          <a:noFill/>
          <a:ln w="9525">
            <a:solidFill>
              <a:srgbClr val="777777"/>
            </a:solidFill>
            <a:prstDash val="dash"/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2687" name="Freeform 46"/>
          <p:cNvSpPr>
            <a:spLocks/>
          </p:cNvSpPr>
          <p:nvPr/>
        </p:nvSpPr>
        <p:spPr bwMode="auto">
          <a:xfrm>
            <a:off x="5251450" y="3035300"/>
            <a:ext cx="306388" cy="306388"/>
          </a:xfrm>
          <a:custGeom>
            <a:avLst/>
            <a:gdLst>
              <a:gd name="T0" fmla="*/ 2147483647 w 193"/>
              <a:gd name="T1" fmla="*/ 0 h 193"/>
              <a:gd name="T2" fmla="*/ 0 w 193"/>
              <a:gd name="T3" fmla="*/ 2147483647 h 193"/>
              <a:gd name="T4" fmla="*/ 0 60000 65536"/>
              <a:gd name="T5" fmla="*/ 0 60000 65536"/>
              <a:gd name="T6" fmla="*/ 0 w 193"/>
              <a:gd name="T7" fmla="*/ 0 h 193"/>
              <a:gd name="T8" fmla="*/ 193 w 193"/>
              <a:gd name="T9" fmla="*/ 193 h 1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" h="193">
                <a:moveTo>
                  <a:pt x="193" y="0"/>
                </a:moveTo>
                <a:lnTo>
                  <a:pt x="0" y="193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117975" y="6013450"/>
            <a:ext cx="1000125" cy="142875"/>
          </a:xfrm>
          <a:prstGeom prst="line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89" name="Rectangle 42"/>
          <p:cNvSpPr>
            <a:spLocks noChangeArrowheads="1"/>
          </p:cNvSpPr>
          <p:nvPr/>
        </p:nvSpPr>
        <p:spPr bwMode="auto">
          <a:xfrm>
            <a:off x="4137025" y="4154488"/>
            <a:ext cx="1258888" cy="3603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690" name="Text Box 20"/>
          <p:cNvSpPr txBox="1">
            <a:spLocks noChangeAspect="1" noChangeArrowheads="1"/>
          </p:cNvSpPr>
          <p:nvPr/>
        </p:nvSpPr>
        <p:spPr bwMode="auto">
          <a:xfrm>
            <a:off x="4540250" y="4057650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  <a:cs typeface="Times New Roman" pitchFamily="18" charset="0"/>
              </a:rPr>
              <a:t>A</a:t>
            </a:r>
            <a:r>
              <a:rPr lang="en-US" b="1" baseline="30000">
                <a:latin typeface="Calibri" pitchFamily="34" charset="0"/>
                <a:cs typeface="Times New Roman" pitchFamily="18" charset="0"/>
              </a:rPr>
              <a:t>+</a:t>
            </a:r>
          </a:p>
        </p:txBody>
      </p:sp>
      <p:sp>
        <p:nvSpPr>
          <p:cNvPr id="412691" name="Line 42"/>
          <p:cNvSpPr>
            <a:spLocks noChangeShapeType="1"/>
          </p:cNvSpPr>
          <p:nvPr/>
        </p:nvSpPr>
        <p:spPr bwMode="auto">
          <a:xfrm flipV="1">
            <a:off x="3917950" y="4146550"/>
            <a:ext cx="15240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692" name="Line 43"/>
          <p:cNvSpPr>
            <a:spLocks noChangeShapeType="1"/>
          </p:cNvSpPr>
          <p:nvPr/>
        </p:nvSpPr>
        <p:spPr bwMode="auto">
          <a:xfrm flipV="1">
            <a:off x="3962400" y="503555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693" name="Line 44"/>
          <p:cNvSpPr>
            <a:spLocks noChangeShapeType="1"/>
          </p:cNvSpPr>
          <p:nvPr/>
        </p:nvSpPr>
        <p:spPr bwMode="auto">
          <a:xfrm>
            <a:off x="4584700" y="4013200"/>
            <a:ext cx="69215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694" name="Text Box 21"/>
          <p:cNvSpPr txBox="1">
            <a:spLocks noChangeAspect="1" noChangeArrowheads="1"/>
          </p:cNvSpPr>
          <p:nvPr/>
        </p:nvSpPr>
        <p:spPr bwMode="auto">
          <a:xfrm>
            <a:off x="5518150" y="3390900"/>
            <a:ext cx="48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b="1" baseline="30000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q+</a:t>
            </a:r>
          </a:p>
        </p:txBody>
      </p:sp>
      <p:sp>
        <p:nvSpPr>
          <p:cNvPr id="412695" name="Rectangle 43"/>
          <p:cNvSpPr>
            <a:spLocks noChangeArrowheads="1"/>
          </p:cNvSpPr>
          <p:nvPr/>
        </p:nvSpPr>
        <p:spPr bwMode="auto">
          <a:xfrm>
            <a:off x="4495800" y="3568700"/>
            <a:ext cx="315913" cy="9048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074988" y="2970213"/>
            <a:ext cx="5867400" cy="3638550"/>
            <a:chOff x="3124200" y="3067050"/>
            <a:chExt cx="5867400" cy="3638550"/>
          </a:xfrm>
        </p:grpSpPr>
        <p:pic>
          <p:nvPicPr>
            <p:cNvPr id="412707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3067050"/>
              <a:ext cx="5867400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08" name="Text Box 29"/>
            <p:cNvSpPr txBox="1">
              <a:spLocks noChangeArrowheads="1"/>
            </p:cNvSpPr>
            <p:nvPr/>
          </p:nvSpPr>
          <p:spPr bwMode="auto">
            <a:xfrm>
              <a:off x="4800600" y="3889375"/>
              <a:ext cx="9906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  <a:latin typeface="Calibri" pitchFamily="34" charset="0"/>
                </a:rPr>
                <a:t>Helmholtz </a:t>
              </a:r>
            </a:p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  <a:latin typeface="Calibri" pitchFamily="34" charset="0"/>
                </a:rPr>
                <a:t>coils</a:t>
              </a:r>
            </a:p>
          </p:txBody>
        </p:sp>
        <p:sp>
          <p:nvSpPr>
            <p:cNvPr id="412709" name="Text Box 30"/>
            <p:cNvSpPr txBox="1">
              <a:spLocks noChangeArrowheads="1"/>
            </p:cNvSpPr>
            <p:nvPr/>
          </p:nvSpPr>
          <p:spPr bwMode="auto">
            <a:xfrm>
              <a:off x="5410200" y="3371850"/>
              <a:ext cx="1143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  <a:latin typeface="Calibri" pitchFamily="34" charset="0"/>
                </a:rPr>
                <a:t>Penning trap</a:t>
              </a:r>
            </a:p>
          </p:txBody>
        </p:sp>
        <p:sp>
          <p:nvSpPr>
            <p:cNvPr id="412710" name="Line 32"/>
            <p:cNvSpPr>
              <a:spLocks noChangeShapeType="1"/>
            </p:cNvSpPr>
            <p:nvPr/>
          </p:nvSpPr>
          <p:spPr bwMode="auto">
            <a:xfrm>
              <a:off x="5334000" y="4286250"/>
              <a:ext cx="457200" cy="8382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1" name="Line 33"/>
            <p:cNvSpPr>
              <a:spLocks noChangeShapeType="1"/>
            </p:cNvSpPr>
            <p:nvPr/>
          </p:nvSpPr>
          <p:spPr bwMode="auto">
            <a:xfrm>
              <a:off x="5334000" y="4286250"/>
              <a:ext cx="838200" cy="914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427663" y="4205288"/>
            <a:ext cx="3505200" cy="2438400"/>
            <a:chOff x="5486400" y="4343400"/>
            <a:chExt cx="3505200" cy="2438400"/>
          </a:xfrm>
        </p:grpSpPr>
        <p:sp>
          <p:nvSpPr>
            <p:cNvPr id="412700" name="Text Box 35"/>
            <p:cNvSpPr txBox="1">
              <a:spLocks noChangeArrowheads="1"/>
            </p:cNvSpPr>
            <p:nvPr/>
          </p:nvSpPr>
          <p:spPr bwMode="auto">
            <a:xfrm>
              <a:off x="7848600" y="4343400"/>
              <a:ext cx="990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folHlink"/>
                  </a:solidFill>
                  <a:latin typeface="Symbol" pitchFamily="18" charset="2"/>
                </a:rPr>
                <a:t>b</a:t>
              </a:r>
              <a:r>
                <a:rPr lang="en-US" sz="1200" b="1">
                  <a:solidFill>
                    <a:schemeClr val="folHlink"/>
                  </a:solidFill>
                  <a:latin typeface="Calibri" pitchFamily="34" charset="0"/>
                </a:rPr>
                <a:t> detector</a:t>
              </a:r>
            </a:p>
          </p:txBody>
        </p:sp>
        <p:sp>
          <p:nvSpPr>
            <p:cNvPr id="412701" name="Rectangle 36"/>
            <p:cNvSpPr>
              <a:spLocks noChangeArrowheads="1"/>
            </p:cNvSpPr>
            <p:nvPr/>
          </p:nvSpPr>
          <p:spPr bwMode="auto">
            <a:xfrm>
              <a:off x="6705600" y="5181600"/>
              <a:ext cx="2286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702" name="Line 37"/>
            <p:cNvSpPr>
              <a:spLocks noChangeShapeType="1"/>
            </p:cNvSpPr>
            <p:nvPr/>
          </p:nvSpPr>
          <p:spPr bwMode="auto">
            <a:xfrm flipH="1">
              <a:off x="6934200" y="4648200"/>
              <a:ext cx="1066800" cy="7620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3" name="Rectangle 38"/>
            <p:cNvSpPr>
              <a:spLocks noChangeArrowheads="1"/>
            </p:cNvSpPr>
            <p:nvPr/>
          </p:nvSpPr>
          <p:spPr bwMode="auto">
            <a:xfrm>
              <a:off x="6781800" y="5257800"/>
              <a:ext cx="76200" cy="3048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704" name="Rectangle 39"/>
            <p:cNvSpPr>
              <a:spLocks noChangeArrowheads="1"/>
            </p:cNvSpPr>
            <p:nvPr/>
          </p:nvSpPr>
          <p:spPr bwMode="auto">
            <a:xfrm>
              <a:off x="5867400" y="5791200"/>
              <a:ext cx="228600" cy="762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705" name="Text Box 40"/>
            <p:cNvSpPr txBox="1">
              <a:spLocks noChangeArrowheads="1"/>
            </p:cNvSpPr>
            <p:nvPr/>
          </p:nvSpPr>
          <p:spPr bwMode="auto">
            <a:xfrm>
              <a:off x="5486400" y="6232525"/>
              <a:ext cx="9906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folHlink"/>
                  </a:solidFill>
                  <a:latin typeface="Calibri" pitchFamily="34" charset="0"/>
                </a:rPr>
                <a:t>X-ray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folHlink"/>
                  </a:solidFill>
                  <a:latin typeface="Calibri" pitchFamily="34" charset="0"/>
                </a:rPr>
                <a:t>detector</a:t>
              </a:r>
            </a:p>
          </p:txBody>
        </p:sp>
        <p:sp>
          <p:nvSpPr>
            <p:cNvPr id="412706" name="Line 41"/>
            <p:cNvSpPr>
              <a:spLocks noChangeShapeType="1"/>
            </p:cNvSpPr>
            <p:nvPr/>
          </p:nvSpPr>
          <p:spPr bwMode="auto">
            <a:xfrm flipH="1" flipV="1">
              <a:off x="6019800" y="5867400"/>
              <a:ext cx="0" cy="3810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8" name="TextBox 50"/>
          <p:cNvSpPr txBox="1">
            <a:spLocks noChangeArrowheads="1"/>
          </p:cNvSpPr>
          <p:nvPr/>
        </p:nvSpPr>
        <p:spPr bwMode="auto">
          <a:xfrm>
            <a:off x="6616700" y="1438900"/>
            <a:ext cx="2393950" cy="120015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Times New Roman" pitchFamily="18" charset="0"/>
              </a:rPr>
              <a:t>Electron Beam Ion Trap (EBIT) in Penning trap mode for EC-BR measurement</a:t>
            </a:r>
          </a:p>
        </p:txBody>
      </p:sp>
      <p:sp>
        <p:nvSpPr>
          <p:cNvPr id="40" name="TextBox 50"/>
          <p:cNvSpPr txBox="1">
            <a:spLocks noChangeArrowheads="1"/>
          </p:cNvSpPr>
          <p:nvPr/>
        </p:nvSpPr>
        <p:spPr bwMode="auto">
          <a:xfrm>
            <a:off x="6619875" y="1437313"/>
            <a:ext cx="2393950" cy="1754326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  <a:cs typeface="Times New Roman" pitchFamily="18" charset="0"/>
              </a:rPr>
              <a:t>Electron Beam Ion Trap (EBIT) in Penning trap mode for EC-BR measurement</a:t>
            </a:r>
          </a:p>
          <a:p>
            <a:r>
              <a:rPr lang="en-US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 e-gun </a:t>
            </a:r>
            <a:r>
              <a:rPr lang="en-US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retracted and replaced by </a:t>
            </a:r>
            <a:r>
              <a:rPr lang="en-US" dirty="0">
                <a:latin typeface="Symbol" pitchFamily="18" charset="2"/>
                <a:cs typeface="Times New Roman" pitchFamily="18" charset="0"/>
                <a:sym typeface="Wingdings" pitchFamily="2" charset="2"/>
              </a:rPr>
              <a:t>b</a:t>
            </a:r>
            <a:r>
              <a:rPr lang="en-US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 detector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2158</Words>
  <Application>Microsoft Office PowerPoint</Application>
  <PresentationFormat>On-screen Show (4:3)</PresentationFormat>
  <Paragraphs>465</Paragraphs>
  <Slides>24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Slide 1</vt:lpstr>
      <vt:lpstr>Neutrino experiments</vt:lpstr>
      <vt:lpstr>Double b decay and mn</vt:lpstr>
      <vt:lpstr>0nbb matrix element</vt:lpstr>
      <vt:lpstr>Slide 5</vt:lpstr>
      <vt:lpstr>EC-BR measurements</vt:lpstr>
      <vt:lpstr>ISAC</vt:lpstr>
      <vt:lpstr>What is TITAN ?</vt:lpstr>
      <vt:lpstr>Slide 9</vt:lpstr>
      <vt:lpstr>Slide 10</vt:lpstr>
      <vt:lpstr>107In EC signature</vt:lpstr>
      <vt:lpstr># ions/shot &amp; half life of 126Cs</vt:lpstr>
      <vt:lpstr>Systematic studies with 124, 126Cs</vt:lpstr>
      <vt:lpstr>Observation of 124Cs EC X-rays</vt:lpstr>
      <vt:lpstr>g – b+ time correlation</vt:lpstr>
      <vt:lpstr>Summary</vt:lpstr>
      <vt:lpstr>For the future</vt:lpstr>
      <vt:lpstr>People/Collaborations</vt:lpstr>
      <vt:lpstr>Backup slides</vt:lpstr>
      <vt:lpstr>Isotope Production</vt:lpstr>
      <vt:lpstr>100Tc production rate</vt:lpstr>
      <vt:lpstr>ECBR Measurements</vt:lpstr>
      <vt:lpstr>Simulations</vt:lpstr>
      <vt:lpstr>Storage time</vt:lpstr>
    </vt:vector>
  </TitlesOfParts>
  <Company>TRIUMF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TITANs RFQ</dc:title>
  <dc:creator>Thomas Brunner</dc:creator>
  <cp:lastModifiedBy>Thomas Brunner</cp:lastModifiedBy>
  <cp:revision>347</cp:revision>
  <dcterms:created xsi:type="dcterms:W3CDTF">2010-03-16T18:50:17Z</dcterms:created>
  <dcterms:modified xsi:type="dcterms:W3CDTF">2010-04-11T16:34:28Z</dcterms:modified>
</cp:coreProperties>
</file>