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27" r:id="rId3"/>
    <p:sldId id="303" r:id="rId4"/>
    <p:sldId id="265" r:id="rId5"/>
    <p:sldId id="264" r:id="rId6"/>
    <p:sldId id="328" r:id="rId7"/>
    <p:sldId id="269" r:id="rId8"/>
    <p:sldId id="283" r:id="rId9"/>
    <p:sldId id="346" r:id="rId10"/>
    <p:sldId id="347" r:id="rId11"/>
    <p:sldId id="348" r:id="rId12"/>
    <p:sldId id="331" r:id="rId13"/>
    <p:sldId id="334" r:id="rId14"/>
    <p:sldId id="337" r:id="rId15"/>
    <p:sldId id="312" r:id="rId16"/>
    <p:sldId id="313" r:id="rId17"/>
    <p:sldId id="316" r:id="rId18"/>
    <p:sldId id="314" r:id="rId19"/>
    <p:sldId id="319" r:id="rId20"/>
    <p:sldId id="320" r:id="rId21"/>
    <p:sldId id="321" r:id="rId22"/>
    <p:sldId id="322" r:id="rId23"/>
    <p:sldId id="323" r:id="rId24"/>
    <p:sldId id="324" r:id="rId25"/>
    <p:sldId id="336" r:id="rId26"/>
    <p:sldId id="338" r:id="rId27"/>
    <p:sldId id="332" r:id="rId28"/>
    <p:sldId id="271" r:id="rId29"/>
    <p:sldId id="279" r:id="rId30"/>
    <p:sldId id="333" r:id="rId31"/>
    <p:sldId id="294" r:id="rId32"/>
    <p:sldId id="297" r:id="rId33"/>
    <p:sldId id="299" r:id="rId34"/>
    <p:sldId id="300" r:id="rId35"/>
    <p:sldId id="308" r:id="rId36"/>
    <p:sldId id="339" r:id="rId37"/>
    <p:sldId id="340" r:id="rId38"/>
    <p:sldId id="341" r:id="rId39"/>
    <p:sldId id="342" r:id="rId40"/>
    <p:sldId id="343" r:id="rId41"/>
    <p:sldId id="344" r:id="rId42"/>
    <p:sldId id="275" r:id="rId43"/>
    <p:sldId id="345" r:id="rId44"/>
    <p:sldId id="276" r:id="rId45"/>
    <p:sldId id="277" r:id="rId46"/>
    <p:sldId id="335" r:id="rId47"/>
    <p:sldId id="305" r:id="rId48"/>
    <p:sldId id="284" r:id="rId49"/>
    <p:sldId id="329" r:id="rId50"/>
    <p:sldId id="257" r:id="rId51"/>
    <p:sldId id="325" r:id="rId52"/>
    <p:sldId id="311" r:id="rId53"/>
    <p:sldId id="290" r:id="rId54"/>
    <p:sldId id="28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Brunner" initials="T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035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57" autoAdjust="0"/>
  </p:normalViewPr>
  <p:slideViewPr>
    <p:cSldViewPr snapToGrid="0">
      <p:cViewPr>
        <p:scale>
          <a:sx n="80" d="100"/>
          <a:sy n="80" d="100"/>
        </p:scale>
        <p:origin x="-127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01-02T18:56:57.636" idx="1">
    <p:pos x="10" y="10"/>
    <p:text>hier die Sim Ion simulationen rein und auch was zum Spiegeleffekt sagen</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8.wmf"/><Relationship Id="rId4" Type="http://schemas.openxmlformats.org/officeDocument/2006/relationships/image" Target="../media/image1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10" Type="http://schemas.openxmlformats.org/officeDocument/2006/relationships/image" Target="../media/image65.png"/><Relationship Id="rId4" Type="http://schemas.openxmlformats.org/officeDocument/2006/relationships/image" Target="../media/image59.wmf"/><Relationship Id="rId9"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6.wmf"/><Relationship Id="rId7" Type="http://schemas.openxmlformats.org/officeDocument/2006/relationships/image" Target="../media/image100.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 Id="rId9" Type="http://schemas.openxmlformats.org/officeDocument/2006/relationships/image" Target="../media/image10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9A29F-5AD1-42EE-A448-DCB0C21404E9}" type="datetimeFigureOut">
              <a:rPr lang="en-US" smtClean="0"/>
              <a:pPr/>
              <a:t>3/24/2010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06DD4-CFEC-42BB-9296-41B003B381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437A8-E497-47DE-B85A-7E5C243B482F}" type="slidenum">
              <a:rPr lang="en-US"/>
              <a:pPr fontAlgn="base">
                <a:spcBef>
                  <a:spcPct val="0"/>
                </a:spcBef>
                <a:spcAft>
                  <a:spcPct val="0"/>
                </a:spcAft>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EBDFD-171B-4727-AF0A-EB4772E48B87}" type="slidenum">
              <a:rPr lang="en-US"/>
              <a:pPr/>
              <a:t>15</a:t>
            </a:fld>
            <a:endParaRPr lang="en-US"/>
          </a:p>
        </p:txBody>
      </p:sp>
      <p:sp>
        <p:nvSpPr>
          <p:cNvPr id="11266" name="Rectangle 2"/>
          <p:cNvSpPr>
            <a:spLocks noGrp="1" noRot="1" noChangeAspect="1" noChangeArrowheads="1" noTextEdit="1"/>
          </p:cNvSpPr>
          <p:nvPr>
            <p:ph type="sldImg"/>
          </p:nvPr>
        </p:nvSpPr>
        <p:spPr>
          <a:xfrm>
            <a:off x="1144588" y="685800"/>
            <a:ext cx="4570412" cy="3429000"/>
          </a:xfrm>
          <a:ln/>
        </p:spPr>
      </p:sp>
      <p:sp>
        <p:nvSpPr>
          <p:cNvPr id="11267" name="Rectangle 3"/>
          <p:cNvSpPr>
            <a:spLocks noGrp="1" noChangeArrowheads="1"/>
          </p:cNvSpPr>
          <p:nvPr>
            <p:ph type="body" idx="1"/>
          </p:nvPr>
        </p:nvSpPr>
        <p:spPr>
          <a:xfrm>
            <a:off x="913805" y="4343704"/>
            <a:ext cx="5030391" cy="4113892"/>
          </a:xfrm>
        </p:spPr>
        <p:txBody>
          <a:bodyPr/>
          <a:lstStyle/>
          <a:p>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5F787-9CFA-4BF1-BDCE-B7F8716E3A59}" type="slidenum">
              <a:rPr lang="en-US"/>
              <a:pPr/>
              <a:t>16</a:t>
            </a:fld>
            <a:endParaRPr lang="en-US"/>
          </a:p>
        </p:txBody>
      </p:sp>
      <p:sp>
        <p:nvSpPr>
          <p:cNvPr id="266242" name="Rectangle 2"/>
          <p:cNvSpPr>
            <a:spLocks noGrp="1" noRot="1" noChangeAspect="1" noChangeArrowheads="1" noTextEdit="1"/>
          </p:cNvSpPr>
          <p:nvPr>
            <p:ph type="sldImg"/>
          </p:nvPr>
        </p:nvSpPr>
        <p:spPr>
          <a:xfrm>
            <a:off x="1144588" y="685800"/>
            <a:ext cx="4570412" cy="3429000"/>
          </a:xfrm>
          <a:ln/>
        </p:spPr>
      </p:sp>
      <p:sp>
        <p:nvSpPr>
          <p:cNvPr id="266243" name="Rectangle 3"/>
          <p:cNvSpPr>
            <a:spLocks noGrp="1" noChangeArrowheads="1"/>
          </p:cNvSpPr>
          <p:nvPr>
            <p:ph type="body" idx="1"/>
          </p:nvPr>
        </p:nvSpPr>
        <p:spPr>
          <a:xfrm>
            <a:off x="913805" y="4343704"/>
            <a:ext cx="5030391" cy="4113892"/>
          </a:xfrm>
        </p:spPr>
        <p:txBody>
          <a:bodyPr/>
          <a:lstStyle/>
          <a:p>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0038A-D1DD-4F8E-85AB-CD36187BD69D}" type="slidenum">
              <a:rPr lang="en-US"/>
              <a:pPr/>
              <a:t>17</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pPr algn="just">
              <a:spcBef>
                <a:spcPts val="1419"/>
              </a:spcBef>
            </a:pPr>
            <a:r>
              <a:rPr lang="en-US" sz="1800" dirty="0">
                <a:latin typeface="Verdana" pitchFamily="34" charset="0"/>
                <a:sym typeface="Verdana" pitchFamily="34" charset="0"/>
              </a:rPr>
              <a:t>This nucleus consists of a </a:t>
            </a:r>
            <a:r>
              <a:rPr lang="en-US" sz="1400" baseline="32000" dirty="0">
                <a:latin typeface="Verdana" pitchFamily="34" charset="0"/>
                <a:sym typeface="Verdana" pitchFamily="34" charset="0"/>
              </a:rPr>
              <a:t>9</a:t>
            </a:r>
            <a:r>
              <a:rPr lang="en-US" sz="1800" dirty="0">
                <a:latin typeface="Verdana" pitchFamily="34" charset="0"/>
                <a:sym typeface="Verdana" pitchFamily="34" charset="0"/>
              </a:rPr>
              <a:t>Li core and two weakly bound halo neutrons. Due to the small binding energy of only approximately 300 </a:t>
            </a:r>
            <a:r>
              <a:rPr lang="en-US" sz="1800" dirty="0" err="1">
                <a:latin typeface="Verdana" pitchFamily="34" charset="0"/>
                <a:sym typeface="Verdana" pitchFamily="34" charset="0"/>
              </a:rPr>
              <a:t>keV</a:t>
            </a:r>
            <a:r>
              <a:rPr lang="en-US" sz="1800" dirty="0">
                <a:latin typeface="Verdana" pitchFamily="34" charset="0"/>
                <a:sym typeface="Verdana" pitchFamily="34" charset="0"/>
              </a:rPr>
              <a:t>, these neutrons are smeared out over a huge range and their root-means square (</a:t>
            </a:r>
            <a:r>
              <a:rPr lang="en-US" sz="1800" dirty="0" err="1">
                <a:latin typeface="Verdana" pitchFamily="34" charset="0"/>
                <a:sym typeface="Verdana" pitchFamily="34" charset="0"/>
              </a:rPr>
              <a:t>rms</a:t>
            </a:r>
            <a:r>
              <a:rPr lang="en-US" sz="1800" dirty="0">
                <a:latin typeface="Verdana" pitchFamily="34" charset="0"/>
                <a:sym typeface="Verdana" pitchFamily="34" charset="0"/>
              </a:rPr>
              <a:t>) matter radius is as large as the </a:t>
            </a:r>
            <a:r>
              <a:rPr lang="en-US" sz="1800" dirty="0" err="1">
                <a:latin typeface="Verdana" pitchFamily="34" charset="0"/>
                <a:sym typeface="Verdana" pitchFamily="34" charset="0"/>
              </a:rPr>
              <a:t>rms</a:t>
            </a:r>
            <a:r>
              <a:rPr lang="en-US" sz="1800" dirty="0">
                <a:latin typeface="Verdana" pitchFamily="34" charset="0"/>
                <a:sym typeface="Verdana" pitchFamily="34" charset="0"/>
              </a:rPr>
              <a:t> matter radius of </a:t>
            </a:r>
            <a:r>
              <a:rPr lang="en-US" sz="1400" baseline="32000" dirty="0">
                <a:latin typeface="Verdana" pitchFamily="34" charset="0"/>
                <a:sym typeface="Verdana" pitchFamily="34" charset="0"/>
              </a:rPr>
              <a:t>208</a:t>
            </a:r>
            <a:r>
              <a:rPr lang="en-US" sz="1800" dirty="0">
                <a:latin typeface="Verdana" pitchFamily="34" charset="0"/>
                <a:sym typeface="Verdana" pitchFamily="34" charset="0"/>
              </a:rPr>
              <a:t>Pb. </a:t>
            </a:r>
            <a:endParaRPr lang="en-US" sz="800" dirty="0">
              <a:latin typeface="Helvetica" pitchFamily="34" charset="0"/>
              <a:sym typeface="Helvetica" pitchFamily="34" charset="0"/>
            </a:endParaRPr>
          </a:p>
          <a:p>
            <a:pPr algn="just">
              <a:spcBef>
                <a:spcPts val="1419"/>
              </a:spcBef>
            </a:pPr>
            <a:r>
              <a:rPr lang="en-US" sz="1800" dirty="0">
                <a:latin typeface="Verdana" pitchFamily="34" charset="0"/>
                <a:sym typeface="Verdana" pitchFamily="34" charset="0"/>
              </a:rPr>
              <a:t>The matter distribution in </a:t>
            </a:r>
            <a:r>
              <a:rPr lang="en-US" sz="1400" baseline="32000" dirty="0">
                <a:latin typeface="Verdana" pitchFamily="34" charset="0"/>
                <a:sym typeface="Verdana" pitchFamily="34" charset="0"/>
              </a:rPr>
              <a:t>11</a:t>
            </a:r>
            <a:r>
              <a:rPr lang="en-US" sz="1800" dirty="0">
                <a:latin typeface="Verdana" pitchFamily="34" charset="0"/>
                <a:sym typeface="Verdana" pitchFamily="34" charset="0"/>
              </a:rPr>
              <a:t>Li extends very far out of the </a:t>
            </a:r>
            <a:r>
              <a:rPr lang="en-US" sz="1400" baseline="32000" dirty="0">
                <a:latin typeface="Verdana" pitchFamily="34" charset="0"/>
                <a:sym typeface="Verdana" pitchFamily="34" charset="0"/>
              </a:rPr>
              <a:t>9</a:t>
            </a:r>
            <a:r>
              <a:rPr lang="en-US" sz="1800" dirty="0">
                <a:latin typeface="Verdana" pitchFamily="34" charset="0"/>
                <a:sym typeface="Verdana" pitchFamily="34" charset="0"/>
              </a:rPr>
              <a:t>Li core. The </a:t>
            </a:r>
            <a:r>
              <a:rPr lang="en-US" sz="1800" dirty="0" err="1">
                <a:latin typeface="Verdana" pitchFamily="34" charset="0"/>
                <a:sym typeface="Verdana" pitchFamily="34" charset="0"/>
              </a:rPr>
              <a:t>rms</a:t>
            </a:r>
            <a:r>
              <a:rPr lang="en-US" sz="1800" dirty="0">
                <a:latin typeface="Verdana" pitchFamily="34" charset="0"/>
                <a:sym typeface="Verdana" pitchFamily="34" charset="0"/>
              </a:rPr>
              <a:t> matter radius is as large as that of </a:t>
            </a:r>
            <a:r>
              <a:rPr lang="en-US" sz="1400" baseline="32000" dirty="0">
                <a:latin typeface="Verdana" pitchFamily="34" charset="0"/>
                <a:sym typeface="Verdana" pitchFamily="34" charset="0"/>
              </a:rPr>
              <a:t>48</a:t>
            </a:r>
            <a:r>
              <a:rPr lang="en-US" sz="1800" dirty="0">
                <a:latin typeface="Verdana" pitchFamily="34" charset="0"/>
                <a:sym typeface="Verdana" pitchFamily="34" charset="0"/>
              </a:rPr>
              <a:t>Ca, and the radius of the halo neutrons as large as for the outermost neutrons in </a:t>
            </a:r>
            <a:r>
              <a:rPr lang="en-US" sz="1400" baseline="32000" dirty="0">
                <a:latin typeface="Verdana" pitchFamily="34" charset="0"/>
                <a:sym typeface="Verdana" pitchFamily="34" charset="0"/>
              </a:rPr>
              <a:t>208</a:t>
            </a:r>
            <a:r>
              <a:rPr lang="en-US" sz="1800" dirty="0">
                <a:latin typeface="Verdana" pitchFamily="34" charset="0"/>
                <a:sym typeface="Verdana" pitchFamily="34" charset="0"/>
              </a:rPr>
              <a:t>Pb.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02EC22-746C-4E71-A610-D38ED7B738F0}" type="slidenum">
              <a:rPr lang="en-US"/>
              <a:pPr/>
              <a:t>19</a:t>
            </a:fld>
            <a:endParaRPr lang="en-US"/>
          </a:p>
        </p:txBody>
      </p:sp>
      <p:sp>
        <p:nvSpPr>
          <p:cNvPr id="277506" name="Rectangle 2"/>
          <p:cNvSpPr>
            <a:spLocks noGrp="1" noRot="1" noChangeAspect="1" noChangeArrowheads="1" noTextEdit="1"/>
          </p:cNvSpPr>
          <p:nvPr>
            <p:ph type="sldImg"/>
          </p:nvPr>
        </p:nvSpPr>
        <p:spPr>
          <a:xfrm>
            <a:off x="1144588" y="685800"/>
            <a:ext cx="4570412" cy="3429000"/>
          </a:xfrm>
          <a:ln/>
        </p:spPr>
      </p:sp>
      <p:sp>
        <p:nvSpPr>
          <p:cNvPr id="277507"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6215BA-F827-4F6D-9D90-C7BAB2441C84}" type="slidenum">
              <a:rPr lang="en-US"/>
              <a:pPr/>
              <a:t>20</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r>
              <a:rPr lang="en-US" sz="800" dirty="0">
                <a:latin typeface="Helvetica" pitchFamily="34" charset="0"/>
                <a:sym typeface="Helvetica" pitchFamily="34" charset="0"/>
              </a:rPr>
              <a:t>While GFMC can use two and 3NF forces, for technical reasons, they cannot make use of non local forces as EFT are.</a:t>
            </a:r>
          </a:p>
          <a:p>
            <a:r>
              <a:rPr lang="en-US" sz="800" dirty="0">
                <a:latin typeface="Helvetica" pitchFamily="34" charset="0"/>
                <a:sym typeface="Helvetica" pitchFamily="34" charset="0"/>
              </a:rPr>
              <a:t>On the other hand NCSM is the only method that up to now has investigated property of p-shell nuclei from </a:t>
            </a:r>
            <a:r>
              <a:rPr lang="en-US" sz="800" dirty="0" err="1">
                <a:latin typeface="Helvetica" pitchFamily="34" charset="0"/>
                <a:sym typeface="Helvetica" pitchFamily="34" charset="0"/>
              </a:rPr>
              <a:t>chiral</a:t>
            </a:r>
            <a:r>
              <a:rPr lang="en-US" sz="800" dirty="0">
                <a:latin typeface="Helvetica" pitchFamily="34" charset="0"/>
                <a:sym typeface="Helvetica" pitchFamily="34" charset="0"/>
              </a:rPr>
              <a:t> NN and  3NF forces.</a:t>
            </a:r>
          </a:p>
          <a:p>
            <a:r>
              <a:rPr lang="en-US" sz="800" dirty="0">
                <a:latin typeface="Helvetica" pitchFamily="34" charset="0"/>
                <a:sym typeface="Helvetica" pitchFamily="34" charset="0"/>
              </a:rPr>
              <a:t>Nevertheless, this is not the most suited method to tackle halo nuclei, as the w.f. has by construction the wrong fall off, which is </a:t>
            </a:r>
            <a:r>
              <a:rPr lang="en-US" sz="800" dirty="0" err="1">
                <a:latin typeface="Helvetica" pitchFamily="34" charset="0"/>
                <a:sym typeface="Helvetica" pitchFamily="34" charset="0"/>
              </a:rPr>
              <a:t>gaussian</a:t>
            </a:r>
            <a:r>
              <a:rPr lang="en-US" sz="800" dirty="0">
                <a:latin typeface="Helvetica" pitchFamily="34" charset="0"/>
                <a:sym typeface="Helvetica" pitchFamily="34" charset="0"/>
              </a:rPr>
              <a:t> and depend on the </a:t>
            </a:r>
          </a:p>
          <a:p>
            <a:r>
              <a:rPr lang="en-US" sz="800" dirty="0">
                <a:latin typeface="Helvetica" pitchFamily="34" charset="0"/>
                <a:sym typeface="Helvetica" pitchFamily="34" charset="0"/>
              </a:rPr>
              <a:t>HO frequency. </a:t>
            </a:r>
          </a:p>
          <a:p>
            <a:r>
              <a:rPr lang="en-US" sz="800" dirty="0">
                <a:latin typeface="Helvetica" pitchFamily="34" charset="0"/>
                <a:sym typeface="Helvetica" pitchFamily="34" charset="0"/>
              </a:rPr>
              <a:t>These two </a:t>
            </a:r>
            <a:r>
              <a:rPr lang="en-US" sz="800" dirty="0" err="1">
                <a:latin typeface="Helvetica" pitchFamily="34" charset="0"/>
                <a:sym typeface="Helvetica" pitchFamily="34" charset="0"/>
              </a:rPr>
              <a:t>sohrtcoming</a:t>
            </a:r>
            <a:r>
              <a:rPr lang="en-US" sz="800" dirty="0">
                <a:latin typeface="Helvetica" pitchFamily="34" charset="0"/>
                <a:sym typeface="Helvetica" pitchFamily="34" charset="0"/>
              </a:rPr>
              <a:t> ...</a:t>
            </a: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r>
              <a:rPr lang="en-US" sz="800" dirty="0">
                <a:latin typeface="Helvetica" pitchFamily="34" charset="0"/>
                <a:sym typeface="Helvetica" pitchFamily="34" charset="0"/>
              </a:rPr>
              <a:t>\psi_{</a:t>
            </a:r>
            <a:r>
              <a:rPr lang="en-US" sz="800" dirty="0" err="1">
                <a:latin typeface="Helvetica" pitchFamily="34" charset="0"/>
                <a:sym typeface="Helvetica" pitchFamily="34" charset="0"/>
              </a:rPr>
              <a:t>nl</a:t>
            </a:r>
            <a:r>
              <a:rPr lang="en-US" sz="800" dirty="0">
                <a:latin typeface="Helvetica" pitchFamily="34" charset="0"/>
                <a:sym typeface="Helvetica" pitchFamily="34" charset="0"/>
              </a:rPr>
              <a:t>}(r)\</a:t>
            </a:r>
            <a:r>
              <a:rPr lang="en-US" sz="800" dirty="0" err="1">
                <a:latin typeface="Helvetica" pitchFamily="34" charset="0"/>
                <a:sym typeface="Helvetica" pitchFamily="34" charset="0"/>
              </a:rPr>
              <a:t>sim</a:t>
            </a:r>
            <a:r>
              <a:rPr lang="en-US" sz="800" dirty="0">
                <a:latin typeface="Helvetica" pitchFamily="34" charset="0"/>
                <a:sym typeface="Helvetica" pitchFamily="34" charset="0"/>
              </a:rPr>
              <a:t> e^{-\nu r^2}</a:t>
            </a:r>
            <a:r>
              <a:rPr lang="en-US" sz="800" dirty="0" err="1">
                <a:latin typeface="Helvetica" pitchFamily="34" charset="0"/>
                <a:sym typeface="Helvetica" pitchFamily="34" charset="0"/>
              </a:rPr>
              <a:t>L_n</a:t>
            </a:r>
            <a:r>
              <a:rPr lang="en-US" sz="800" dirty="0">
                <a:latin typeface="Helvetica" pitchFamily="34" charset="0"/>
                <a:sym typeface="Helvetica" pitchFamily="34" charset="0"/>
              </a:rPr>
              <a:t>^{l+1/2}(2\nu r^2)</a:t>
            </a:r>
          </a:p>
          <a:p>
            <a:endParaRPr lang="en-US" sz="800" dirty="0">
              <a:latin typeface="Helvetica" pitchFamily="34" charset="0"/>
              <a:sym typeface="Helvetica" pitchFamily="34" charset="0"/>
            </a:endParaRPr>
          </a:p>
          <a:p>
            <a:r>
              <a:rPr lang="en-US" sz="800" dirty="0">
                <a:latin typeface="Helvetica" pitchFamily="34" charset="0"/>
                <a:sym typeface="Helvetica" pitchFamily="34" charset="0"/>
              </a:rPr>
              <a:t>| \psi \</a:t>
            </a:r>
            <a:r>
              <a:rPr lang="en-US" sz="800" dirty="0" err="1">
                <a:latin typeface="Helvetica" pitchFamily="34" charset="0"/>
                <a:sym typeface="Helvetica" pitchFamily="34" charset="0"/>
              </a:rPr>
              <a:t>rangle</a:t>
            </a:r>
            <a:r>
              <a:rPr lang="en-US" sz="800" dirty="0">
                <a:latin typeface="Helvetica" pitchFamily="34" charset="0"/>
                <a:sym typeface="Helvetica" pitchFamily="34" charset="0"/>
              </a:rPr>
              <a:t>=e^{T} | \phi \</a:t>
            </a:r>
            <a:r>
              <a:rPr lang="en-US" sz="800" dirty="0" err="1">
                <a:latin typeface="Helvetica" pitchFamily="34" charset="0"/>
                <a:sym typeface="Helvetica" pitchFamily="34" charset="0"/>
              </a:rPr>
              <a:t>rangle</a:t>
            </a:r>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r>
              <a:rPr lang="en-US" sz="800" dirty="0">
                <a:latin typeface="Monaco" pitchFamily="49" charset="0"/>
                <a:sym typeface="Monaco" pitchFamily="49" charset="0"/>
              </a:rPr>
              <a:t>| \psi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{r}_3,\</a:t>
            </a:r>
            <a:r>
              <a:rPr lang="en-US" sz="800" dirty="0" err="1">
                <a:latin typeface="Monaco" pitchFamily="49" charset="0"/>
                <a:sym typeface="Monaco" pitchFamily="49" charset="0"/>
              </a:rPr>
              <a:t>vec</a:t>
            </a:r>
            <a:r>
              <a:rPr lang="en-US" sz="800" dirty="0">
                <a:latin typeface="Monaco" pitchFamily="49" charset="0"/>
                <a:sym typeface="Monaco" pitchFamily="49" charset="0"/>
              </a:rPr>
              <a:t>{r}_4)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r>
              <a:rPr lang="en-US" sz="800" dirty="0">
                <a:latin typeface="Monaco" pitchFamily="49" charset="0"/>
                <a:sym typeface="Monaco" pitchFamily="49" charset="0"/>
              </a:rPr>
              <a:t>= | \</a:t>
            </a:r>
            <a:r>
              <a:rPr lang="en-US" sz="800" dirty="0" err="1">
                <a:latin typeface="Monaco" pitchFamily="49" charset="0"/>
                <a:sym typeface="Monaco" pitchFamily="49" charset="0"/>
              </a:rPr>
              <a:t>varphi</a:t>
            </a:r>
            <a:r>
              <a:rPr lang="en-US" sz="800" dirty="0">
                <a:latin typeface="Monaco" pitchFamily="49" charset="0"/>
                <a:sym typeface="Monaco" pitchFamily="49" charset="0"/>
              </a:rPr>
              <a:t>(\</a:t>
            </a:r>
            <a:r>
              <a:rPr lang="en-US" sz="800" dirty="0" err="1">
                <a:latin typeface="Monaco" pitchFamily="49" charset="0"/>
                <a:sym typeface="Monaco" pitchFamily="49" charset="0"/>
              </a:rPr>
              <a:t>vec</a:t>
            </a:r>
            <a:r>
              <a:rPr lang="en-US" sz="800" dirty="0">
                <a:latin typeface="Monaco" pitchFamily="49" charset="0"/>
                <a:sym typeface="Monaco" pitchFamily="49" charset="0"/>
              </a:rPr>
              <a:t>{R}_{CM}) \</a:t>
            </a:r>
            <a:r>
              <a:rPr lang="en-US" sz="800" dirty="0" err="1">
                <a:latin typeface="Monaco" pitchFamily="49" charset="0"/>
                <a:sym typeface="Monaco" pitchFamily="49" charset="0"/>
              </a:rPr>
              <a:t>textcolor</a:t>
            </a:r>
            <a:r>
              <a:rPr lang="en-US" sz="800" dirty="0">
                <a:latin typeface="Monaco" pitchFamily="49" charset="0"/>
                <a:sym typeface="Monaco" pitchFamily="49" charset="0"/>
              </a:rPr>
              <a:t>{red}{\Psi} (\</a:t>
            </a:r>
            <a:r>
              <a:rPr lang="en-US" sz="800" dirty="0" err="1">
                <a:latin typeface="Monaco" pitchFamily="49" charset="0"/>
                <a:sym typeface="Monaco" pitchFamily="49" charset="0"/>
              </a:rPr>
              <a:t>vec</a:t>
            </a:r>
            <a:r>
              <a:rPr lang="en-US" sz="800" dirty="0">
                <a:latin typeface="Monaco" pitchFamily="49" charset="0"/>
                <a:sym typeface="Monaco" pitchFamily="49" charset="0"/>
              </a:rPr>
              <a:t>{\eta}_1,\</a:t>
            </a:r>
            <a:r>
              <a:rPr lang="en-US" sz="800" dirty="0" err="1">
                <a:latin typeface="Monaco" pitchFamily="49" charset="0"/>
                <a:sym typeface="Monaco" pitchFamily="49" charset="0"/>
              </a:rPr>
              <a:t>vec</a:t>
            </a:r>
            <a:r>
              <a:rPr lang="en-US" sz="800" dirty="0">
                <a:latin typeface="Monaco" pitchFamily="49" charset="0"/>
                <a:sym typeface="Monaco" pitchFamily="49" charset="0"/>
              </a:rPr>
              <a:t>{\eta}_2,\</a:t>
            </a:r>
            <a:r>
              <a:rPr lang="en-US" sz="800" dirty="0" err="1">
                <a:latin typeface="Monaco" pitchFamily="49" charset="0"/>
                <a:sym typeface="Monaco" pitchFamily="49" charset="0"/>
              </a:rPr>
              <a:t>vec</a:t>
            </a:r>
            <a:r>
              <a:rPr lang="en-US" sz="800" dirty="0">
                <a:latin typeface="Monaco" pitchFamily="49" charset="0"/>
                <a:sym typeface="Monaco" pitchFamily="49" charset="0"/>
              </a:rPr>
              <a:t>{\eta}_3)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T=T_1+T_2+T_3 ...</a:t>
            </a:r>
          </a:p>
          <a:p>
            <a:endParaRPr lang="en-US" sz="800" dirty="0">
              <a:latin typeface="Monaco" pitchFamily="49" charset="0"/>
              <a:sym typeface="Monaco" pitchFamily="49" charset="0"/>
            </a:endParaRPr>
          </a:p>
          <a:p>
            <a:r>
              <a:rPr lang="en-US" sz="800" dirty="0">
                <a:latin typeface="Monaco" pitchFamily="49" charset="0"/>
                <a:sym typeface="Monaco" pitchFamily="49" charset="0"/>
              </a:rPr>
              <a:t>T_1=\sum_{</a:t>
            </a:r>
            <a:r>
              <a:rPr lang="en-US" sz="800" dirty="0" err="1">
                <a:latin typeface="Monaco" pitchFamily="49" charset="0"/>
                <a:sym typeface="Monaco" pitchFamily="49" charset="0"/>
              </a:rPr>
              <a:t>i,a</a:t>
            </a:r>
            <a:r>
              <a:rPr lang="en-US" sz="800" dirty="0">
                <a:latin typeface="Monaco" pitchFamily="49" charset="0"/>
                <a:sym typeface="Monaco" pitchFamily="49" charset="0"/>
              </a:rPr>
              <a:t>} </a:t>
            </a:r>
            <a:r>
              <a:rPr lang="en-US" sz="800" dirty="0" err="1">
                <a:latin typeface="Monaco" pitchFamily="49" charset="0"/>
                <a:sym typeface="Monaco" pitchFamily="49" charset="0"/>
              </a:rPr>
              <a:t>t_i^a~a</a:t>
            </a:r>
            <a:r>
              <a:rPr lang="en-US" sz="800" dirty="0">
                <a:latin typeface="Monaco" pitchFamily="49" charset="0"/>
                <a:sym typeface="Monaco" pitchFamily="49" charset="0"/>
              </a:rPr>
              <a:t>^{\dagger}_a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T_2=\sum_{</a:t>
            </a:r>
            <a:r>
              <a:rPr lang="en-US" sz="800" dirty="0" err="1">
                <a:latin typeface="Monaco" pitchFamily="49" charset="0"/>
                <a:sym typeface="Monaco" pitchFamily="49" charset="0"/>
              </a:rPr>
              <a:t>ij,ab</a:t>
            </a:r>
            <a:r>
              <a:rPr lang="en-US" sz="800" dirty="0">
                <a:latin typeface="Monaco" pitchFamily="49" charset="0"/>
                <a:sym typeface="Monaco" pitchFamily="49" charset="0"/>
              </a:rPr>
              <a:t>} t_{</a:t>
            </a:r>
            <a:r>
              <a:rPr lang="en-US" sz="800" dirty="0" err="1">
                <a:latin typeface="Monaco" pitchFamily="49" charset="0"/>
                <a:sym typeface="Monaco" pitchFamily="49" charset="0"/>
              </a:rPr>
              <a:t>ij</a:t>
            </a:r>
            <a:r>
              <a:rPr lang="en-US" sz="800" dirty="0">
                <a:latin typeface="Monaco" pitchFamily="49" charset="0"/>
                <a:sym typeface="Monaco" pitchFamily="49" charset="0"/>
              </a:rPr>
              <a:t>}^{</a:t>
            </a:r>
            <a:r>
              <a:rPr lang="en-US" sz="800" dirty="0" err="1">
                <a:latin typeface="Monaco" pitchFamily="49" charset="0"/>
                <a:sym typeface="Monaco" pitchFamily="49" charset="0"/>
              </a:rPr>
              <a:t>ab</a:t>
            </a:r>
            <a:r>
              <a:rPr lang="en-US" sz="800" dirty="0">
                <a:latin typeface="Monaco" pitchFamily="49" charset="0"/>
                <a:sym typeface="Monaco" pitchFamily="49" charset="0"/>
              </a:rPr>
              <a:t>}~a^{\dagger}_a </a:t>
            </a:r>
            <a:r>
              <a:rPr lang="en-US" sz="800" dirty="0" err="1">
                <a:latin typeface="Monaco" pitchFamily="49" charset="0"/>
                <a:sym typeface="Monaco" pitchFamily="49" charset="0"/>
              </a:rPr>
              <a:t>a</a:t>
            </a:r>
            <a:r>
              <a:rPr lang="en-US" sz="800" dirty="0">
                <a:latin typeface="Monaco" pitchFamily="49" charset="0"/>
                <a:sym typeface="Monaco" pitchFamily="49" charset="0"/>
              </a:rPr>
              <a:t>^{\dagger}_b </a:t>
            </a:r>
            <a:r>
              <a:rPr lang="en-US" sz="800" dirty="0" err="1">
                <a:latin typeface="Monaco" pitchFamily="49" charset="0"/>
                <a:sym typeface="Monaco" pitchFamily="49" charset="0"/>
              </a:rPr>
              <a:t>a_j</a:t>
            </a:r>
            <a:r>
              <a:rPr lang="en-US" sz="800" dirty="0">
                <a:latin typeface="Monaco" pitchFamily="49" charset="0"/>
                <a:sym typeface="Monaco" pitchFamily="49" charset="0"/>
              </a:rPr>
              <a:t>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T_3\!=\!\!\!\!\sum_{</a:t>
            </a:r>
            <a:r>
              <a:rPr lang="en-US" sz="800" dirty="0" err="1">
                <a:latin typeface="Monaco" pitchFamily="49" charset="0"/>
                <a:sym typeface="Monaco" pitchFamily="49" charset="0"/>
              </a:rPr>
              <a:t>ijk,abc</a:t>
            </a:r>
            <a:r>
              <a:rPr lang="en-US" sz="800" dirty="0">
                <a:latin typeface="Monaco" pitchFamily="49" charset="0"/>
                <a:sym typeface="Monaco" pitchFamily="49" charset="0"/>
              </a:rPr>
              <a:t>}\!\!\! t_{</a:t>
            </a:r>
            <a:r>
              <a:rPr lang="en-US" sz="800" dirty="0" err="1">
                <a:latin typeface="Monaco" pitchFamily="49" charset="0"/>
                <a:sym typeface="Monaco" pitchFamily="49" charset="0"/>
              </a:rPr>
              <a:t>ijk</a:t>
            </a:r>
            <a:r>
              <a:rPr lang="en-US" sz="800" dirty="0">
                <a:latin typeface="Monaco" pitchFamily="49" charset="0"/>
                <a:sym typeface="Monaco" pitchFamily="49" charset="0"/>
              </a:rPr>
              <a:t>}^{</a:t>
            </a:r>
            <a:r>
              <a:rPr lang="en-US" sz="800" dirty="0" err="1">
                <a:latin typeface="Monaco" pitchFamily="49" charset="0"/>
                <a:sym typeface="Monaco" pitchFamily="49" charset="0"/>
              </a:rPr>
              <a:t>abc</a:t>
            </a:r>
            <a:r>
              <a:rPr lang="en-US" sz="800" dirty="0">
                <a:latin typeface="Monaco" pitchFamily="49" charset="0"/>
                <a:sym typeface="Monaco" pitchFamily="49" charset="0"/>
              </a:rPr>
              <a:t>}a^{\dagger}_a </a:t>
            </a:r>
            <a:r>
              <a:rPr lang="en-US" sz="800" dirty="0" err="1">
                <a:latin typeface="Monaco" pitchFamily="49" charset="0"/>
                <a:sym typeface="Monaco" pitchFamily="49" charset="0"/>
              </a:rPr>
              <a:t>a</a:t>
            </a:r>
            <a:r>
              <a:rPr lang="en-US" sz="800" dirty="0">
                <a:latin typeface="Monaco" pitchFamily="49" charset="0"/>
                <a:sym typeface="Monaco" pitchFamily="49" charset="0"/>
              </a:rPr>
              <a:t>^{\dagger}_b a^{\dagger}_c </a:t>
            </a:r>
            <a:r>
              <a:rPr lang="en-US" sz="800" dirty="0" err="1">
                <a:latin typeface="Monaco" pitchFamily="49" charset="0"/>
                <a:sym typeface="Monaco" pitchFamily="49" charset="0"/>
              </a:rPr>
              <a:t>a_k</a:t>
            </a:r>
            <a:r>
              <a:rPr lang="en-US" sz="800" dirty="0">
                <a:latin typeface="Monaco" pitchFamily="49" charset="0"/>
                <a:sym typeface="Monaco" pitchFamily="49" charset="0"/>
              </a:rPr>
              <a:t> </a:t>
            </a:r>
            <a:r>
              <a:rPr lang="en-US" sz="800" dirty="0" err="1">
                <a:latin typeface="Monaco" pitchFamily="49" charset="0"/>
                <a:sym typeface="Monaco" pitchFamily="49" charset="0"/>
              </a:rPr>
              <a:t>a_j</a:t>
            </a:r>
            <a:r>
              <a:rPr lang="en-US" sz="800" dirty="0">
                <a:latin typeface="Monaco" pitchFamily="49" charset="0"/>
                <a:sym typeface="Monaco" pitchFamily="49" charset="0"/>
              </a:rPr>
              <a:t>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 \psi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{r}_A) \</a:t>
            </a:r>
            <a:r>
              <a:rPr lang="en-US" sz="800" dirty="0" err="1">
                <a:latin typeface="Monaco" pitchFamily="49" charset="0"/>
                <a:sym typeface="Monaco" pitchFamily="49" charset="0"/>
              </a:rPr>
              <a:t>rangle</a:t>
            </a:r>
            <a:r>
              <a:rPr lang="en-US" sz="800" dirty="0">
                <a:latin typeface="Monaco" pitchFamily="49" charset="0"/>
                <a:sym typeface="Monaco" pitchFamily="49" charset="0"/>
              </a:rPr>
              <a:t> = </a:t>
            </a:r>
            <a:r>
              <a:rPr lang="en-US" sz="800" dirty="0" err="1">
                <a:latin typeface="Monaco" pitchFamily="49" charset="0"/>
                <a:sym typeface="Monaco" pitchFamily="49" charset="0"/>
              </a:rPr>
              <a:t>e^T</a:t>
            </a:r>
            <a:r>
              <a:rPr lang="en-US" sz="800" dirty="0">
                <a:latin typeface="Monaco" pitchFamily="49" charset="0"/>
                <a:sym typeface="Monaco" pitchFamily="49" charset="0"/>
              </a:rPr>
              <a:t> | \phi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{r}_A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endParaRPr lang="en-US" sz="800" dirty="0">
              <a:latin typeface="Helvetica" pitchFamily="34" charset="0"/>
              <a:sym typeface="Helvetic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34F4A-5AB3-4F22-B373-1097775F51BA}" type="slidenum">
              <a:rPr lang="en-US"/>
              <a:pPr/>
              <a:t>21</a:t>
            </a:fld>
            <a:endParaRPr 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r>
              <a:rPr lang="en-US" sz="800" dirty="0">
                <a:latin typeface="Helvetica" pitchFamily="34" charset="0"/>
                <a:sym typeface="Helvetica" pitchFamily="34" charset="0"/>
              </a:rPr>
              <a:t>While GFMC can use two and 3NF forces, for technical reasons, they cannot make use of non local forces as EFT are.</a:t>
            </a:r>
          </a:p>
          <a:p>
            <a:r>
              <a:rPr lang="en-US" sz="800" dirty="0">
                <a:latin typeface="Helvetica" pitchFamily="34" charset="0"/>
                <a:sym typeface="Helvetica" pitchFamily="34" charset="0"/>
              </a:rPr>
              <a:t>On the other hand NCSM is the only method that up to now has investigated property of p-shell nuclei from </a:t>
            </a:r>
            <a:r>
              <a:rPr lang="en-US" sz="800" dirty="0" err="1">
                <a:latin typeface="Helvetica" pitchFamily="34" charset="0"/>
                <a:sym typeface="Helvetica" pitchFamily="34" charset="0"/>
              </a:rPr>
              <a:t>chiral</a:t>
            </a:r>
            <a:r>
              <a:rPr lang="en-US" sz="800" dirty="0">
                <a:latin typeface="Helvetica" pitchFamily="34" charset="0"/>
                <a:sym typeface="Helvetica" pitchFamily="34" charset="0"/>
              </a:rPr>
              <a:t> NN and  3NF forces.</a:t>
            </a:r>
          </a:p>
          <a:p>
            <a:r>
              <a:rPr lang="en-US" sz="800" dirty="0">
                <a:latin typeface="Helvetica" pitchFamily="34" charset="0"/>
                <a:sym typeface="Helvetica" pitchFamily="34" charset="0"/>
              </a:rPr>
              <a:t>Nevertheless, this is not the most suited method to tackle halo nuclei, as the w.f. has by construction the wrong fall off, which is </a:t>
            </a:r>
            <a:r>
              <a:rPr lang="en-US" sz="800" dirty="0" err="1">
                <a:latin typeface="Helvetica" pitchFamily="34" charset="0"/>
                <a:sym typeface="Helvetica" pitchFamily="34" charset="0"/>
              </a:rPr>
              <a:t>gaussian</a:t>
            </a:r>
            <a:r>
              <a:rPr lang="en-US" sz="800" dirty="0">
                <a:latin typeface="Helvetica" pitchFamily="34" charset="0"/>
                <a:sym typeface="Helvetica" pitchFamily="34" charset="0"/>
              </a:rPr>
              <a:t> and depend on the </a:t>
            </a:r>
          </a:p>
          <a:p>
            <a:r>
              <a:rPr lang="en-US" sz="800" dirty="0">
                <a:latin typeface="Helvetica" pitchFamily="34" charset="0"/>
                <a:sym typeface="Helvetica" pitchFamily="34" charset="0"/>
              </a:rPr>
              <a:t>HO frequency. </a:t>
            </a:r>
          </a:p>
          <a:p>
            <a:r>
              <a:rPr lang="en-US" sz="800" dirty="0">
                <a:latin typeface="Helvetica" pitchFamily="34" charset="0"/>
                <a:sym typeface="Helvetica" pitchFamily="34" charset="0"/>
              </a:rPr>
              <a:t>These two </a:t>
            </a:r>
            <a:r>
              <a:rPr lang="en-US" sz="800" dirty="0" err="1">
                <a:latin typeface="Helvetica" pitchFamily="34" charset="0"/>
                <a:sym typeface="Helvetica" pitchFamily="34" charset="0"/>
              </a:rPr>
              <a:t>sohrtcoming</a:t>
            </a:r>
            <a:r>
              <a:rPr lang="en-US" sz="800" dirty="0">
                <a:latin typeface="Helvetica" pitchFamily="34" charset="0"/>
                <a:sym typeface="Helvetica" pitchFamily="34" charset="0"/>
              </a:rPr>
              <a:t> ...</a:t>
            </a: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r>
              <a:rPr lang="en-US" sz="800" dirty="0">
                <a:latin typeface="Helvetica" pitchFamily="34" charset="0"/>
                <a:sym typeface="Helvetica" pitchFamily="34" charset="0"/>
              </a:rPr>
              <a:t>\psi_{</a:t>
            </a:r>
            <a:r>
              <a:rPr lang="en-US" sz="800" dirty="0" err="1">
                <a:latin typeface="Helvetica" pitchFamily="34" charset="0"/>
                <a:sym typeface="Helvetica" pitchFamily="34" charset="0"/>
              </a:rPr>
              <a:t>nl</a:t>
            </a:r>
            <a:r>
              <a:rPr lang="en-US" sz="800" dirty="0">
                <a:latin typeface="Helvetica" pitchFamily="34" charset="0"/>
                <a:sym typeface="Helvetica" pitchFamily="34" charset="0"/>
              </a:rPr>
              <a:t>}(r)\</a:t>
            </a:r>
            <a:r>
              <a:rPr lang="en-US" sz="800" dirty="0" err="1">
                <a:latin typeface="Helvetica" pitchFamily="34" charset="0"/>
                <a:sym typeface="Helvetica" pitchFamily="34" charset="0"/>
              </a:rPr>
              <a:t>sim</a:t>
            </a:r>
            <a:r>
              <a:rPr lang="en-US" sz="800" dirty="0">
                <a:latin typeface="Helvetica" pitchFamily="34" charset="0"/>
                <a:sym typeface="Helvetica" pitchFamily="34" charset="0"/>
              </a:rPr>
              <a:t> e^{-\nu r^2}</a:t>
            </a:r>
            <a:r>
              <a:rPr lang="en-US" sz="800" dirty="0" err="1">
                <a:latin typeface="Helvetica" pitchFamily="34" charset="0"/>
                <a:sym typeface="Helvetica" pitchFamily="34" charset="0"/>
              </a:rPr>
              <a:t>L_n</a:t>
            </a:r>
            <a:r>
              <a:rPr lang="en-US" sz="800" dirty="0">
                <a:latin typeface="Helvetica" pitchFamily="34" charset="0"/>
                <a:sym typeface="Helvetica" pitchFamily="34" charset="0"/>
              </a:rPr>
              <a:t>^{l+1/2}(2\nu r^2)</a:t>
            </a:r>
          </a:p>
          <a:p>
            <a:endParaRPr lang="en-US" sz="800" dirty="0">
              <a:latin typeface="Helvetica" pitchFamily="34" charset="0"/>
              <a:sym typeface="Helvetica" pitchFamily="34" charset="0"/>
            </a:endParaRPr>
          </a:p>
          <a:p>
            <a:r>
              <a:rPr lang="en-US" sz="800" dirty="0">
                <a:latin typeface="Helvetica" pitchFamily="34" charset="0"/>
                <a:sym typeface="Helvetica" pitchFamily="34" charset="0"/>
              </a:rPr>
              <a:t>| \psi \</a:t>
            </a:r>
            <a:r>
              <a:rPr lang="en-US" sz="800" dirty="0" err="1">
                <a:latin typeface="Helvetica" pitchFamily="34" charset="0"/>
                <a:sym typeface="Helvetica" pitchFamily="34" charset="0"/>
              </a:rPr>
              <a:t>rangle</a:t>
            </a:r>
            <a:r>
              <a:rPr lang="en-US" sz="800" dirty="0">
                <a:latin typeface="Helvetica" pitchFamily="34" charset="0"/>
                <a:sym typeface="Helvetica" pitchFamily="34" charset="0"/>
              </a:rPr>
              <a:t>=e^{T} | \phi \</a:t>
            </a:r>
            <a:r>
              <a:rPr lang="en-US" sz="800" dirty="0" err="1">
                <a:latin typeface="Helvetica" pitchFamily="34" charset="0"/>
                <a:sym typeface="Helvetica" pitchFamily="34" charset="0"/>
              </a:rPr>
              <a:t>rangle</a:t>
            </a:r>
            <a:endParaRPr lang="en-US" sz="800" dirty="0">
              <a:latin typeface="Helvetica" pitchFamily="34" charset="0"/>
              <a:sym typeface="Helvetica" pitchFamily="34" charset="0"/>
            </a:endParaRPr>
          </a:p>
          <a:p>
            <a:endParaRPr lang="en-US" sz="800" dirty="0">
              <a:latin typeface="Helvetica" pitchFamily="34" charset="0"/>
              <a:sym typeface="Helvetica" pitchFamily="34" charset="0"/>
            </a:endParaRPr>
          </a:p>
          <a:p>
            <a:r>
              <a:rPr lang="en-US" sz="800" dirty="0">
                <a:latin typeface="Monaco" pitchFamily="49" charset="0"/>
                <a:sym typeface="Monaco" pitchFamily="49" charset="0"/>
              </a:rPr>
              <a:t>| \psi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{r}_3,\</a:t>
            </a:r>
            <a:r>
              <a:rPr lang="en-US" sz="800" dirty="0" err="1">
                <a:latin typeface="Monaco" pitchFamily="49" charset="0"/>
                <a:sym typeface="Monaco" pitchFamily="49" charset="0"/>
              </a:rPr>
              <a:t>vec</a:t>
            </a:r>
            <a:r>
              <a:rPr lang="en-US" sz="800" dirty="0">
                <a:latin typeface="Monaco" pitchFamily="49" charset="0"/>
                <a:sym typeface="Monaco" pitchFamily="49" charset="0"/>
              </a:rPr>
              <a:t>{r}_4)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r>
              <a:rPr lang="en-US" sz="800" dirty="0">
                <a:latin typeface="Monaco" pitchFamily="49" charset="0"/>
                <a:sym typeface="Monaco" pitchFamily="49" charset="0"/>
              </a:rPr>
              <a:t>= | \</a:t>
            </a:r>
            <a:r>
              <a:rPr lang="en-US" sz="800" dirty="0" err="1">
                <a:latin typeface="Monaco" pitchFamily="49" charset="0"/>
                <a:sym typeface="Monaco" pitchFamily="49" charset="0"/>
              </a:rPr>
              <a:t>varphi</a:t>
            </a:r>
            <a:r>
              <a:rPr lang="en-US" sz="800" dirty="0">
                <a:latin typeface="Monaco" pitchFamily="49" charset="0"/>
                <a:sym typeface="Monaco" pitchFamily="49" charset="0"/>
              </a:rPr>
              <a:t>(\</a:t>
            </a:r>
            <a:r>
              <a:rPr lang="en-US" sz="800" dirty="0" err="1">
                <a:latin typeface="Monaco" pitchFamily="49" charset="0"/>
                <a:sym typeface="Monaco" pitchFamily="49" charset="0"/>
              </a:rPr>
              <a:t>vec</a:t>
            </a:r>
            <a:r>
              <a:rPr lang="en-US" sz="800" dirty="0">
                <a:latin typeface="Monaco" pitchFamily="49" charset="0"/>
                <a:sym typeface="Monaco" pitchFamily="49" charset="0"/>
              </a:rPr>
              <a:t>{R}_{CM}) \</a:t>
            </a:r>
            <a:r>
              <a:rPr lang="en-US" sz="800" dirty="0" err="1">
                <a:latin typeface="Monaco" pitchFamily="49" charset="0"/>
                <a:sym typeface="Monaco" pitchFamily="49" charset="0"/>
              </a:rPr>
              <a:t>textcolor</a:t>
            </a:r>
            <a:r>
              <a:rPr lang="en-US" sz="800" dirty="0">
                <a:latin typeface="Monaco" pitchFamily="49" charset="0"/>
                <a:sym typeface="Monaco" pitchFamily="49" charset="0"/>
              </a:rPr>
              <a:t>{red}{\Psi} (\</a:t>
            </a:r>
            <a:r>
              <a:rPr lang="en-US" sz="800" dirty="0" err="1">
                <a:latin typeface="Monaco" pitchFamily="49" charset="0"/>
                <a:sym typeface="Monaco" pitchFamily="49" charset="0"/>
              </a:rPr>
              <a:t>vec</a:t>
            </a:r>
            <a:r>
              <a:rPr lang="en-US" sz="800" dirty="0">
                <a:latin typeface="Monaco" pitchFamily="49" charset="0"/>
                <a:sym typeface="Monaco" pitchFamily="49" charset="0"/>
              </a:rPr>
              <a:t>{\eta}_1,\</a:t>
            </a:r>
            <a:r>
              <a:rPr lang="en-US" sz="800" dirty="0" err="1">
                <a:latin typeface="Monaco" pitchFamily="49" charset="0"/>
                <a:sym typeface="Monaco" pitchFamily="49" charset="0"/>
              </a:rPr>
              <a:t>vec</a:t>
            </a:r>
            <a:r>
              <a:rPr lang="en-US" sz="800" dirty="0">
                <a:latin typeface="Monaco" pitchFamily="49" charset="0"/>
                <a:sym typeface="Monaco" pitchFamily="49" charset="0"/>
              </a:rPr>
              <a:t>{\eta}_2,\</a:t>
            </a:r>
            <a:r>
              <a:rPr lang="en-US" sz="800" dirty="0" err="1">
                <a:latin typeface="Monaco" pitchFamily="49" charset="0"/>
                <a:sym typeface="Monaco" pitchFamily="49" charset="0"/>
              </a:rPr>
              <a:t>vec</a:t>
            </a:r>
            <a:r>
              <a:rPr lang="en-US" sz="800" dirty="0">
                <a:latin typeface="Monaco" pitchFamily="49" charset="0"/>
                <a:sym typeface="Monaco" pitchFamily="49" charset="0"/>
              </a:rPr>
              <a:t>{\eta}_3)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T=T_1+T_2+T_3 ...</a:t>
            </a:r>
          </a:p>
          <a:p>
            <a:endParaRPr lang="en-US" sz="800" dirty="0">
              <a:latin typeface="Monaco" pitchFamily="49" charset="0"/>
              <a:sym typeface="Monaco" pitchFamily="49" charset="0"/>
            </a:endParaRPr>
          </a:p>
          <a:p>
            <a:r>
              <a:rPr lang="en-US" sz="800" dirty="0">
                <a:latin typeface="Monaco" pitchFamily="49" charset="0"/>
                <a:sym typeface="Monaco" pitchFamily="49" charset="0"/>
              </a:rPr>
              <a:t>T_1=\sum_{</a:t>
            </a:r>
            <a:r>
              <a:rPr lang="en-US" sz="800" dirty="0" err="1">
                <a:latin typeface="Monaco" pitchFamily="49" charset="0"/>
                <a:sym typeface="Monaco" pitchFamily="49" charset="0"/>
              </a:rPr>
              <a:t>i,a</a:t>
            </a:r>
            <a:r>
              <a:rPr lang="en-US" sz="800" dirty="0">
                <a:latin typeface="Monaco" pitchFamily="49" charset="0"/>
                <a:sym typeface="Monaco" pitchFamily="49" charset="0"/>
              </a:rPr>
              <a:t>} </a:t>
            </a:r>
            <a:r>
              <a:rPr lang="en-US" sz="800" dirty="0" err="1">
                <a:latin typeface="Monaco" pitchFamily="49" charset="0"/>
                <a:sym typeface="Monaco" pitchFamily="49" charset="0"/>
              </a:rPr>
              <a:t>t_i^a~a</a:t>
            </a:r>
            <a:r>
              <a:rPr lang="en-US" sz="800" dirty="0">
                <a:latin typeface="Monaco" pitchFamily="49" charset="0"/>
                <a:sym typeface="Monaco" pitchFamily="49" charset="0"/>
              </a:rPr>
              <a:t>^{\dagger}_a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T_2=\sum_{</a:t>
            </a:r>
            <a:r>
              <a:rPr lang="en-US" sz="800" dirty="0" err="1">
                <a:latin typeface="Monaco" pitchFamily="49" charset="0"/>
                <a:sym typeface="Monaco" pitchFamily="49" charset="0"/>
              </a:rPr>
              <a:t>ij,ab</a:t>
            </a:r>
            <a:r>
              <a:rPr lang="en-US" sz="800" dirty="0">
                <a:latin typeface="Monaco" pitchFamily="49" charset="0"/>
                <a:sym typeface="Monaco" pitchFamily="49" charset="0"/>
              </a:rPr>
              <a:t>} t_{</a:t>
            </a:r>
            <a:r>
              <a:rPr lang="en-US" sz="800" dirty="0" err="1">
                <a:latin typeface="Monaco" pitchFamily="49" charset="0"/>
                <a:sym typeface="Monaco" pitchFamily="49" charset="0"/>
              </a:rPr>
              <a:t>ij</a:t>
            </a:r>
            <a:r>
              <a:rPr lang="en-US" sz="800" dirty="0">
                <a:latin typeface="Monaco" pitchFamily="49" charset="0"/>
                <a:sym typeface="Monaco" pitchFamily="49" charset="0"/>
              </a:rPr>
              <a:t>}^{</a:t>
            </a:r>
            <a:r>
              <a:rPr lang="en-US" sz="800" dirty="0" err="1">
                <a:latin typeface="Monaco" pitchFamily="49" charset="0"/>
                <a:sym typeface="Monaco" pitchFamily="49" charset="0"/>
              </a:rPr>
              <a:t>ab</a:t>
            </a:r>
            <a:r>
              <a:rPr lang="en-US" sz="800" dirty="0">
                <a:latin typeface="Monaco" pitchFamily="49" charset="0"/>
                <a:sym typeface="Monaco" pitchFamily="49" charset="0"/>
              </a:rPr>
              <a:t>}~a^{\dagger}_a </a:t>
            </a:r>
            <a:r>
              <a:rPr lang="en-US" sz="800" dirty="0" err="1">
                <a:latin typeface="Monaco" pitchFamily="49" charset="0"/>
                <a:sym typeface="Monaco" pitchFamily="49" charset="0"/>
              </a:rPr>
              <a:t>a</a:t>
            </a:r>
            <a:r>
              <a:rPr lang="en-US" sz="800" dirty="0">
                <a:latin typeface="Monaco" pitchFamily="49" charset="0"/>
                <a:sym typeface="Monaco" pitchFamily="49" charset="0"/>
              </a:rPr>
              <a:t>^{\dagger}_b </a:t>
            </a:r>
            <a:r>
              <a:rPr lang="en-US" sz="800" dirty="0" err="1">
                <a:latin typeface="Monaco" pitchFamily="49" charset="0"/>
                <a:sym typeface="Monaco" pitchFamily="49" charset="0"/>
              </a:rPr>
              <a:t>a_j</a:t>
            </a:r>
            <a:r>
              <a:rPr lang="en-US" sz="800" dirty="0">
                <a:latin typeface="Monaco" pitchFamily="49" charset="0"/>
                <a:sym typeface="Monaco" pitchFamily="49" charset="0"/>
              </a:rPr>
              <a:t>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T_3\!=\!\!\!\!\sum_{</a:t>
            </a:r>
            <a:r>
              <a:rPr lang="en-US" sz="800" dirty="0" err="1">
                <a:latin typeface="Monaco" pitchFamily="49" charset="0"/>
                <a:sym typeface="Monaco" pitchFamily="49" charset="0"/>
              </a:rPr>
              <a:t>ijk,abc</a:t>
            </a:r>
            <a:r>
              <a:rPr lang="en-US" sz="800" dirty="0">
                <a:latin typeface="Monaco" pitchFamily="49" charset="0"/>
                <a:sym typeface="Monaco" pitchFamily="49" charset="0"/>
              </a:rPr>
              <a:t>}\!\!\! t_{</a:t>
            </a:r>
            <a:r>
              <a:rPr lang="en-US" sz="800" dirty="0" err="1">
                <a:latin typeface="Monaco" pitchFamily="49" charset="0"/>
                <a:sym typeface="Monaco" pitchFamily="49" charset="0"/>
              </a:rPr>
              <a:t>ijk</a:t>
            </a:r>
            <a:r>
              <a:rPr lang="en-US" sz="800" dirty="0">
                <a:latin typeface="Monaco" pitchFamily="49" charset="0"/>
                <a:sym typeface="Monaco" pitchFamily="49" charset="0"/>
              </a:rPr>
              <a:t>}^{</a:t>
            </a:r>
            <a:r>
              <a:rPr lang="en-US" sz="800" dirty="0" err="1">
                <a:latin typeface="Monaco" pitchFamily="49" charset="0"/>
                <a:sym typeface="Monaco" pitchFamily="49" charset="0"/>
              </a:rPr>
              <a:t>abc</a:t>
            </a:r>
            <a:r>
              <a:rPr lang="en-US" sz="800" dirty="0">
                <a:latin typeface="Monaco" pitchFamily="49" charset="0"/>
                <a:sym typeface="Monaco" pitchFamily="49" charset="0"/>
              </a:rPr>
              <a:t>}a^{\dagger}_a </a:t>
            </a:r>
            <a:r>
              <a:rPr lang="en-US" sz="800" dirty="0" err="1">
                <a:latin typeface="Monaco" pitchFamily="49" charset="0"/>
                <a:sym typeface="Monaco" pitchFamily="49" charset="0"/>
              </a:rPr>
              <a:t>a</a:t>
            </a:r>
            <a:r>
              <a:rPr lang="en-US" sz="800" dirty="0">
                <a:latin typeface="Monaco" pitchFamily="49" charset="0"/>
                <a:sym typeface="Monaco" pitchFamily="49" charset="0"/>
              </a:rPr>
              <a:t>^{\dagger}_b a^{\dagger}_c </a:t>
            </a:r>
            <a:r>
              <a:rPr lang="en-US" sz="800" dirty="0" err="1">
                <a:latin typeface="Monaco" pitchFamily="49" charset="0"/>
                <a:sym typeface="Monaco" pitchFamily="49" charset="0"/>
              </a:rPr>
              <a:t>a_k</a:t>
            </a:r>
            <a:r>
              <a:rPr lang="en-US" sz="800" dirty="0">
                <a:latin typeface="Monaco" pitchFamily="49" charset="0"/>
                <a:sym typeface="Monaco" pitchFamily="49" charset="0"/>
              </a:rPr>
              <a:t> </a:t>
            </a:r>
            <a:r>
              <a:rPr lang="en-US" sz="800" dirty="0" err="1">
                <a:latin typeface="Monaco" pitchFamily="49" charset="0"/>
                <a:sym typeface="Monaco" pitchFamily="49" charset="0"/>
              </a:rPr>
              <a:t>a_j</a:t>
            </a:r>
            <a:r>
              <a:rPr lang="en-US" sz="800" dirty="0">
                <a:latin typeface="Monaco" pitchFamily="49" charset="0"/>
                <a:sym typeface="Monaco" pitchFamily="49" charset="0"/>
              </a:rPr>
              <a:t> </a:t>
            </a:r>
            <a:r>
              <a:rPr lang="en-US" sz="800" dirty="0" err="1">
                <a:latin typeface="Monaco" pitchFamily="49" charset="0"/>
                <a:sym typeface="Monaco" pitchFamily="49" charset="0"/>
              </a:rPr>
              <a:t>a_i</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r>
              <a:rPr lang="en-US" sz="800" dirty="0">
                <a:latin typeface="Monaco" pitchFamily="49" charset="0"/>
                <a:sym typeface="Monaco" pitchFamily="49" charset="0"/>
              </a:rPr>
              <a:t>| \psi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{r}_A) \</a:t>
            </a:r>
            <a:r>
              <a:rPr lang="en-US" sz="800" dirty="0" err="1">
                <a:latin typeface="Monaco" pitchFamily="49" charset="0"/>
                <a:sym typeface="Monaco" pitchFamily="49" charset="0"/>
              </a:rPr>
              <a:t>rangle</a:t>
            </a:r>
            <a:r>
              <a:rPr lang="en-US" sz="800" dirty="0">
                <a:latin typeface="Monaco" pitchFamily="49" charset="0"/>
                <a:sym typeface="Monaco" pitchFamily="49" charset="0"/>
              </a:rPr>
              <a:t> = </a:t>
            </a:r>
            <a:r>
              <a:rPr lang="en-US" sz="800" dirty="0" err="1">
                <a:latin typeface="Monaco" pitchFamily="49" charset="0"/>
                <a:sym typeface="Monaco" pitchFamily="49" charset="0"/>
              </a:rPr>
              <a:t>e^T</a:t>
            </a:r>
            <a:r>
              <a:rPr lang="en-US" sz="800" dirty="0">
                <a:latin typeface="Monaco" pitchFamily="49" charset="0"/>
                <a:sym typeface="Monaco" pitchFamily="49" charset="0"/>
              </a:rPr>
              <a:t> | \phi (\</a:t>
            </a:r>
            <a:r>
              <a:rPr lang="en-US" sz="800" dirty="0" err="1">
                <a:latin typeface="Monaco" pitchFamily="49" charset="0"/>
                <a:sym typeface="Monaco" pitchFamily="49" charset="0"/>
              </a:rPr>
              <a:t>vec</a:t>
            </a:r>
            <a:r>
              <a:rPr lang="en-US" sz="800" dirty="0">
                <a:latin typeface="Monaco" pitchFamily="49" charset="0"/>
                <a:sym typeface="Monaco" pitchFamily="49" charset="0"/>
              </a:rPr>
              <a:t>{r}_1,\</a:t>
            </a:r>
            <a:r>
              <a:rPr lang="en-US" sz="800" dirty="0" err="1">
                <a:latin typeface="Monaco" pitchFamily="49" charset="0"/>
                <a:sym typeface="Monaco" pitchFamily="49" charset="0"/>
              </a:rPr>
              <a:t>vec</a:t>
            </a:r>
            <a:r>
              <a:rPr lang="en-US" sz="800" dirty="0">
                <a:latin typeface="Monaco" pitchFamily="49" charset="0"/>
                <a:sym typeface="Monaco" pitchFamily="49" charset="0"/>
              </a:rPr>
              <a:t>{r}_2,...,\</a:t>
            </a:r>
            <a:r>
              <a:rPr lang="en-US" sz="800" dirty="0" err="1">
                <a:latin typeface="Monaco" pitchFamily="49" charset="0"/>
                <a:sym typeface="Monaco" pitchFamily="49" charset="0"/>
              </a:rPr>
              <a:t>vec</a:t>
            </a:r>
            <a:r>
              <a:rPr lang="en-US" sz="800" dirty="0">
                <a:latin typeface="Monaco" pitchFamily="49" charset="0"/>
                <a:sym typeface="Monaco" pitchFamily="49" charset="0"/>
              </a:rPr>
              <a:t>{r}_A \</a:t>
            </a:r>
            <a:r>
              <a:rPr lang="en-US" sz="800" dirty="0" err="1">
                <a:latin typeface="Monaco" pitchFamily="49" charset="0"/>
                <a:sym typeface="Monaco" pitchFamily="49" charset="0"/>
              </a:rPr>
              <a:t>rangle</a:t>
            </a:r>
            <a:endParaRPr lang="en-US" sz="800" dirty="0">
              <a:latin typeface="Monaco" pitchFamily="49" charset="0"/>
              <a:sym typeface="Monaco" pitchFamily="49" charset="0"/>
            </a:endParaRPr>
          </a:p>
          <a:p>
            <a:endParaRPr lang="en-US" sz="800" dirty="0">
              <a:latin typeface="Monaco" pitchFamily="49" charset="0"/>
              <a:sym typeface="Monaco" pitchFamily="49" charset="0"/>
            </a:endParaRPr>
          </a:p>
          <a:p>
            <a:endParaRPr lang="en-US" sz="800" dirty="0">
              <a:latin typeface="Helvetica" pitchFamily="34" charset="0"/>
              <a:sym typeface="Helvetic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5739E-5E9E-474B-8666-72C3B25EB601}" type="slidenum">
              <a:rPr lang="en-US"/>
              <a:pPr/>
              <a:t>22</a:t>
            </a:fld>
            <a:endParaRPr lang="en-US"/>
          </a:p>
        </p:txBody>
      </p:sp>
      <p:sp>
        <p:nvSpPr>
          <p:cNvPr id="337922" name="Rectangle 2"/>
          <p:cNvSpPr>
            <a:spLocks noGrp="1" noRot="1" noChangeAspect="1" noChangeArrowheads="1" noTextEdit="1"/>
          </p:cNvSpPr>
          <p:nvPr>
            <p:ph type="sldImg"/>
          </p:nvPr>
        </p:nvSpPr>
        <p:spPr>
          <a:xfrm>
            <a:off x="1144588" y="685800"/>
            <a:ext cx="4570412" cy="3429000"/>
          </a:xfrm>
          <a:ln/>
        </p:spPr>
      </p:sp>
      <p:sp>
        <p:nvSpPr>
          <p:cNvPr id="337923"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11FE0-F37E-414F-BDBE-2A476D7F4657}" type="slidenum">
              <a:rPr lang="en-US"/>
              <a:pPr/>
              <a:t>24</a:t>
            </a:fld>
            <a:endParaRPr lang="en-US"/>
          </a:p>
        </p:txBody>
      </p:sp>
      <p:sp>
        <p:nvSpPr>
          <p:cNvPr id="382978" name="Rectangle 2"/>
          <p:cNvSpPr>
            <a:spLocks noGrp="1" noRot="1" noChangeAspect="1" noChangeArrowheads="1" noTextEdit="1"/>
          </p:cNvSpPr>
          <p:nvPr>
            <p:ph type="sldImg"/>
          </p:nvPr>
        </p:nvSpPr>
        <p:spPr>
          <a:xfrm>
            <a:off x="1144588" y="685800"/>
            <a:ext cx="4570412" cy="3429000"/>
          </a:xfrm>
          <a:ln/>
        </p:spPr>
      </p:sp>
      <p:sp>
        <p:nvSpPr>
          <p:cNvPr id="382979"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6DAACCC-1175-4385-85E7-34BF215D3EB8}" type="slidenum">
              <a:rPr lang="en-GB"/>
              <a:pPr/>
              <a:t>26</a:t>
            </a:fld>
            <a:endParaRPr lang="en-GB"/>
          </a:p>
        </p:txBody>
      </p:sp>
      <p:sp>
        <p:nvSpPr>
          <p:cNvPr id="409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686360" y="4342535"/>
            <a:ext cx="5486681" cy="4032250"/>
          </a:xfrm>
          <a:prstGeom prst="rect">
            <a:avLst/>
          </a:prstGeom>
          <a:noFill/>
          <a:ln>
            <a:round/>
            <a:headEnd/>
            <a:tailEnd/>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6DAACCC-1175-4385-85E7-34BF215D3EB8}" type="slidenum">
              <a:rPr lang="en-GB"/>
              <a:pPr/>
              <a:t>27</a:t>
            </a:fld>
            <a:endParaRPr lang="en-GB"/>
          </a:p>
        </p:txBody>
      </p:sp>
      <p:sp>
        <p:nvSpPr>
          <p:cNvPr id="409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686360" y="4342535"/>
            <a:ext cx="5486681" cy="4032250"/>
          </a:xfrm>
          <a:prstGeom prst="rect">
            <a:avLst/>
          </a:prstGeom>
          <a:noFill/>
          <a:ln>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5A672AAE-ADFA-42FE-831E-397E68E4BB24}" type="slidenum">
              <a:rPr lang="en-US" sz="1200">
                <a:latin typeface="Times New Roman" pitchFamily="18" charset="0"/>
              </a:rPr>
              <a:pPr algn="r"/>
              <a:t>4</a:t>
            </a:fld>
            <a:endParaRPr lang="en-US" sz="1200">
              <a:latin typeface="Times New Roman" pitchFamily="18" charset="0"/>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xfrm>
            <a:off x="685800" y="4343400"/>
            <a:ext cx="5486400" cy="4114800"/>
          </a:xfrm>
          <a:noFill/>
          <a:ln/>
        </p:spPr>
        <p:txBody>
          <a:bodyPr/>
          <a:lstStyle/>
          <a:p>
            <a:pPr eaLnBrk="1" hangingPunct="1"/>
            <a:r>
              <a:rPr lang="en-US" smtClean="0"/>
              <a:t>ISAC stands for Isotope Sepearot and Accelerator</a:t>
            </a:r>
          </a:p>
          <a:p>
            <a:pPr eaLnBrk="1" hangingPunct="1"/>
            <a:endParaRPr lang="en-US" smtClean="0"/>
          </a:p>
          <a:p>
            <a:pPr eaLnBrk="1" hangingPunct="1"/>
            <a:r>
              <a:rPr lang="en-US" smtClean="0"/>
              <a:t>Short-lived isotopes produced at ISAC are produced by a methode called In-flight separation where…</a:t>
            </a:r>
          </a:p>
          <a:p>
            <a:pPr eaLnBrk="1" hangingPunct="1"/>
            <a:endParaRPr lang="en-US" smtClean="0"/>
          </a:p>
          <a:p>
            <a:pPr eaLnBrk="1" hangingPunct="1"/>
            <a:r>
              <a:rPr lang="en-US" smtClean="0"/>
              <a:t>This method can yield isotopes far from the valley of stability of nuclear mass of less then about 120.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1271BE-9955-4E53-A3C3-CDE2AB17264F}"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B3D87F-D061-48EA-90A1-5C91995627F6}" type="slidenum">
              <a:rPr lang="en-US"/>
              <a:pPr fontAlgn="base">
                <a:spcBef>
                  <a:spcPct val="0"/>
                </a:spcBef>
                <a:spcAft>
                  <a:spcPct val="0"/>
                </a:spcAft>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7437917-ED3A-427F-A685-4DE4DD2A60E2}" type="slidenum">
              <a:rPr lang="en-US"/>
              <a:pPr/>
              <a:t>35</a:t>
            </a:fld>
            <a:endParaRPr lang="en-US"/>
          </a:p>
        </p:txBody>
      </p:sp>
      <p:sp>
        <p:nvSpPr>
          <p:cNvPr id="44034" name="Slide Image Placeholder 1"/>
          <p:cNvSpPr>
            <a:spLocks noGrp="1" noRot="1" noChangeAspect="1" noTextEdit="1"/>
          </p:cNvSpPr>
          <p:nvPr>
            <p:ph type="sldImg"/>
          </p:nvPr>
        </p:nvSpPr>
        <p:spPr>
          <a:xfrm>
            <a:off x="1144588" y="685800"/>
            <a:ext cx="4572000" cy="3429000"/>
          </a:xfrm>
          <a:ln/>
        </p:spPr>
      </p:sp>
      <p:sp>
        <p:nvSpPr>
          <p:cNvPr id="44035" name="Notes Placeholder 2"/>
          <p:cNvSpPr>
            <a:spLocks noGrp="1"/>
          </p:cNvSpPr>
          <p:nvPr>
            <p:ph type="body" idx="1"/>
          </p:nvPr>
        </p:nvSpPr>
        <p:spPr/>
        <p:txBody>
          <a:bodyPr lIns="91432" tIns="45716" rIns="91432" bIns="45716"/>
          <a:lstStyle/>
          <a:p>
            <a:pPr>
              <a:spcBef>
                <a:spcPct val="0"/>
              </a:spcBef>
            </a:pPr>
            <a:endParaRPr lang="en-US"/>
          </a:p>
        </p:txBody>
      </p:sp>
      <p:sp>
        <p:nvSpPr>
          <p:cNvPr id="11673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B775C3DC-0424-4E11-98CE-4A26CE609626}" type="slidenum">
              <a:rPr lang="en-US" sz="1200">
                <a:latin typeface="Calibri" pitchFamily="34" charset="0"/>
                <a:cs typeface="Times New Roman" pitchFamily="18" charset="0"/>
              </a:rPr>
              <a:pPr algn="r" defTabSz="865188"/>
              <a:t>35</a:t>
            </a:fld>
            <a:endParaRPr lang="en-US" sz="1200">
              <a:latin typeface="Calibri" pitchFamily="34" charset="0"/>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CE27DD-FC4C-4F27-8EAC-F4603EDEA60A}" type="slidenum">
              <a:rPr lang="en-US"/>
              <a:pPr fontAlgn="base">
                <a:spcBef>
                  <a:spcPct val="0"/>
                </a:spcBef>
                <a:spcAft>
                  <a:spcPct val="0"/>
                </a:spcAft>
                <a:defRPr/>
              </a:pPr>
              <a:t>41</a:t>
            </a:fld>
            <a:endParaRPr lang="en-US"/>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9FFD5A-F15E-42F2-9270-A954DBA2DB43}" type="slidenum">
              <a:rPr lang="en-US"/>
              <a:pPr fontAlgn="base">
                <a:spcBef>
                  <a:spcPct val="0"/>
                </a:spcBef>
                <a:spcAft>
                  <a:spcPct val="0"/>
                </a:spcAft>
                <a:defRPr/>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9D069-99CE-4520-BDF4-8A64B6FA8FBE}" type="slidenum">
              <a:rPr lang="de-DE"/>
              <a:pPr/>
              <a:t>49</a:t>
            </a:fld>
            <a:endParaRPr lang="de-DE"/>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t>nu_+ &gt;&gt; nu_z &gt;&gt; nu_-</a:t>
            </a:r>
          </a:p>
          <a:p>
            <a:r>
              <a:rPr lang="en-US"/>
              <a:t>not generally true, but set like that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1271BE-9955-4E53-A3C3-CDE2AB17264F}"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D68C312-B9A8-49B1-A6EF-A4C7BDDF944B}" type="slidenum">
              <a:rPr lang="en-US" smtClean="0"/>
              <a:pPr/>
              <a:t>5</a:t>
            </a:fld>
            <a:endParaRPr lang="en-US" smtClean="0"/>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43012" name="Rectangle 3"/>
          <p:cNvSpPr>
            <a:spLocks noGrp="1" noChangeArrowheads="1"/>
          </p:cNvSpPr>
          <p:nvPr>
            <p:ph type="body" idx="1"/>
          </p:nvPr>
        </p:nvSpPr>
        <p:spPr>
          <a:xfrm>
            <a:off x="685800" y="4343400"/>
            <a:ext cx="5486400" cy="4114800"/>
          </a:xfrm>
          <a:noFill/>
          <a:ln/>
        </p:spPr>
        <p:txBody>
          <a:bodyPr/>
          <a:lstStyle/>
          <a:p>
            <a:pPr marL="228600" indent="-228600"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9003D2-5C52-4884-BFDF-D828BF2AA70D}" type="slidenum">
              <a:rPr lang="en-US"/>
              <a:pPr/>
              <a:t>9</a:t>
            </a:fld>
            <a:endParaRPr lang="en-US"/>
          </a:p>
        </p:txBody>
      </p:sp>
      <p:sp>
        <p:nvSpPr>
          <p:cNvPr id="388098" name="Rectangle 2"/>
          <p:cNvSpPr>
            <a:spLocks noGrp="1" noRot="1" noChangeAspect="1" noChangeArrowheads="1" noTextEdit="1"/>
          </p:cNvSpPr>
          <p:nvPr>
            <p:ph type="sldImg"/>
          </p:nvPr>
        </p:nvSpPr>
        <p:spPr>
          <a:xfrm>
            <a:off x="1144588" y="685800"/>
            <a:ext cx="4570412" cy="3429000"/>
          </a:xfrm>
          <a:ln/>
        </p:spPr>
      </p:sp>
      <p:sp>
        <p:nvSpPr>
          <p:cNvPr id="388099" name="Rectangle 3"/>
          <p:cNvSpPr>
            <a:spLocks noGrp="1" noChangeArrowheads="1"/>
          </p:cNvSpPr>
          <p:nvPr>
            <p:ph type="body" idx="1"/>
          </p:nvPr>
        </p:nvSpPr>
        <p:spPr>
          <a:xfrm>
            <a:off x="913805" y="4343704"/>
            <a:ext cx="5030391" cy="4113892"/>
          </a:xfrm>
        </p:spPr>
        <p:txBody>
          <a:bodyPr/>
          <a:lstStyle/>
          <a:p>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13B69-8215-4AD3-BB7C-3E6C597515E4}" type="slidenum">
              <a:rPr lang="en-US"/>
              <a:pPr/>
              <a:t>10</a:t>
            </a:fld>
            <a:endParaRPr lang="en-US"/>
          </a:p>
        </p:txBody>
      </p:sp>
      <p:sp>
        <p:nvSpPr>
          <p:cNvPr id="390146" name="Rectangle 2"/>
          <p:cNvSpPr>
            <a:spLocks noGrp="1" noRot="1" noChangeAspect="1" noChangeArrowheads="1" noTextEdit="1"/>
          </p:cNvSpPr>
          <p:nvPr>
            <p:ph type="sldImg"/>
          </p:nvPr>
        </p:nvSpPr>
        <p:spPr>
          <a:xfrm>
            <a:off x="1144588" y="685800"/>
            <a:ext cx="4570412" cy="3429000"/>
          </a:xfrm>
          <a:ln/>
        </p:spPr>
      </p:sp>
      <p:sp>
        <p:nvSpPr>
          <p:cNvPr id="390147" name="Rectangle 3"/>
          <p:cNvSpPr>
            <a:spLocks noGrp="1" noChangeArrowheads="1"/>
          </p:cNvSpPr>
          <p:nvPr>
            <p:ph type="body" idx="1"/>
          </p:nvPr>
        </p:nvSpPr>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9236F04-EA3E-4B8B-B604-1FB1A09E3CAD}" type="slidenum">
              <a:rPr lang="en-US">
                <a:latin typeface="Arial" charset="0"/>
              </a:rPr>
              <a:pPr/>
              <a:t>11</a:t>
            </a:fld>
            <a:endParaRPr lang="en-US">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de-DE"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4A41F-281B-4A1A-9D55-03AEB3F205B3}" type="slidenum">
              <a:rPr lang="de-DE"/>
              <a:pPr/>
              <a:t>12</a:t>
            </a:fld>
            <a:endParaRPr lang="de-DE"/>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solidFill>
                <a:srgbClr val="00469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ED6A995-A582-415B-843E-AC056E3C1B06}" type="slidenum">
              <a:rPr lang="en-US" smtClean="0"/>
              <a:pPr/>
              <a:t>13</a:t>
            </a:fld>
            <a:endParaRPr lang="en-US" smtClean="0"/>
          </a:p>
        </p:txBody>
      </p:sp>
      <p:sp>
        <p:nvSpPr>
          <p:cNvPr id="50179" name="Rectangle 2"/>
          <p:cNvSpPr>
            <a:spLocks noGrp="1" noRot="1" noChangeAspect="1" noChangeArrowheads="1" noTextEdit="1"/>
          </p:cNvSpPr>
          <p:nvPr>
            <p:ph type="sldImg"/>
          </p:nvPr>
        </p:nvSpPr>
        <p:spPr>
          <a:xfrm>
            <a:off x="1143000" y="685800"/>
            <a:ext cx="4572000" cy="3429000"/>
          </a:xfrm>
          <a:ln/>
        </p:spPr>
      </p:sp>
      <p:sp>
        <p:nvSpPr>
          <p:cNvPr id="50180" name="Rectangle 3"/>
          <p:cNvSpPr>
            <a:spLocks noGrp="1" noChangeArrowheads="1"/>
          </p:cNvSpPr>
          <p:nvPr>
            <p:ph type="body" idx="1"/>
          </p:nvPr>
        </p:nvSpPr>
        <p:spPr>
          <a:xfrm>
            <a:off x="685800" y="4343400"/>
            <a:ext cx="5486400" cy="4114800"/>
          </a:xfrm>
          <a:noFill/>
          <a:ln/>
        </p:spPr>
        <p:txBody>
          <a:bodyPr/>
          <a:lstStyle/>
          <a:p>
            <a:pPr eaLnBrk="1" hangingPunct="1"/>
            <a:r>
              <a:rPr lang="en-US" smtClean="0"/>
              <a:t>EBIT is made of three parts.</a:t>
            </a:r>
          </a:p>
          <a:p>
            <a:pPr eaLnBrk="1" hangingPunct="1"/>
            <a:endParaRPr lang="en-US" smtClean="0"/>
          </a:p>
          <a:p>
            <a:pPr eaLnBrk="1" hangingPunct="1"/>
            <a:r>
              <a:rPr lang="en-US" smtClean="0"/>
              <a:t>Highly charged ions basically produced by, first, producing electrons from the cathode and applying a high voltage to the gun. Due to a high electrostatic potential difference between the gun and the center of the trap, electrons are then accelerated to the center of trap. In the center of the trap, the electron beam produced by the cathode is compressed by the high magnetic field…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EBDFD-171B-4727-AF0A-EB4772E48B87}" type="slidenum">
              <a:rPr lang="en-US"/>
              <a:pPr/>
              <a:t>14</a:t>
            </a:fld>
            <a:endParaRPr lang="en-US"/>
          </a:p>
        </p:txBody>
      </p:sp>
      <p:sp>
        <p:nvSpPr>
          <p:cNvPr id="11266" name="Rectangle 2"/>
          <p:cNvSpPr>
            <a:spLocks noGrp="1" noRot="1" noChangeAspect="1" noChangeArrowheads="1" noTextEdit="1"/>
          </p:cNvSpPr>
          <p:nvPr>
            <p:ph type="sldImg"/>
          </p:nvPr>
        </p:nvSpPr>
        <p:spPr>
          <a:xfrm>
            <a:off x="1144588" y="685800"/>
            <a:ext cx="4570412" cy="3429000"/>
          </a:xfrm>
          <a:ln/>
        </p:spPr>
      </p:sp>
      <p:sp>
        <p:nvSpPr>
          <p:cNvPr id="11267" name="Rectangle 3"/>
          <p:cNvSpPr>
            <a:spLocks noGrp="1" noChangeArrowheads="1"/>
          </p:cNvSpPr>
          <p:nvPr>
            <p:ph type="body" idx="1"/>
          </p:nvPr>
        </p:nvSpPr>
        <p:spPr>
          <a:xfrm>
            <a:off x="913805" y="4343704"/>
            <a:ext cx="5030391" cy="4113892"/>
          </a:xfrm>
        </p:spPr>
        <p:txBody>
          <a:bodyPr/>
          <a:lstStyle/>
          <a:p>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b="1" dirty="0" smtClean="0">
                <a:solidFill>
                  <a:schemeClr val="accent1"/>
                </a:solidFill>
              </a:rPr>
              <a:t>The TITAN Facility at TRIUMF</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78A3B2-8F50-4730-88AA-CDFFAE785B03}" type="datetimeFigureOut">
              <a:rPr lang="en-US" smtClean="0"/>
              <a:pPr/>
              <a:t>3/24/2010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8853E-5AC2-4C4B-9A51-FF2F8BEBAE07}" type="slidenum">
              <a:rPr lang="en-US" smtClean="0"/>
              <a:pPr/>
              <a:t>‹#›</a:t>
            </a:fld>
            <a:endParaRPr lang="en-US"/>
          </a:p>
        </p:txBody>
      </p:sp>
      <p:pic>
        <p:nvPicPr>
          <p:cNvPr id="7" name="Picture 2"/>
          <p:cNvPicPr>
            <a:picLocks noChangeAspect="1" noChangeArrowheads="1"/>
          </p:cNvPicPr>
          <p:nvPr userDrawn="1"/>
        </p:nvPicPr>
        <p:blipFill>
          <a:blip r:embed="rId2" cstate="print"/>
          <a:srcRect/>
          <a:stretch>
            <a:fillRect/>
          </a:stretch>
        </p:blipFill>
        <p:spPr bwMode="auto">
          <a:xfrm>
            <a:off x="7916610" y="142853"/>
            <a:ext cx="1084545" cy="574697"/>
          </a:xfrm>
          <a:prstGeom prst="rect">
            <a:avLst/>
          </a:prstGeom>
          <a:noFill/>
          <a:ln w="9525">
            <a:noFill/>
            <a:miter lim="800000"/>
            <a:headEnd/>
            <a:tailEnd/>
          </a:ln>
          <a:effectLst/>
        </p:spPr>
      </p:pic>
      <p:pic>
        <p:nvPicPr>
          <p:cNvPr id="8" name="Picture 7" descr="tlogo_large[1].gif"/>
          <p:cNvPicPr>
            <a:picLocks noChangeAspect="1"/>
          </p:cNvPicPr>
          <p:nvPr userDrawn="1"/>
        </p:nvPicPr>
        <p:blipFill>
          <a:blip r:embed="rId3" cstate="print"/>
          <a:stretch>
            <a:fillRect/>
          </a:stretch>
        </p:blipFill>
        <p:spPr>
          <a:xfrm>
            <a:off x="142844" y="1"/>
            <a:ext cx="873156" cy="8779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78A3B2-8F50-4730-88AA-CDFFAE785B03}" type="datetimeFigureOut">
              <a:rPr lang="en-US" smtClean="0"/>
              <a:pPr/>
              <a:t>3/24/2010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78A3B2-8F50-4730-88AA-CDFFAE785B03}" type="datetimeFigureOut">
              <a:rPr lang="en-US" smtClean="0"/>
              <a:pPr/>
              <a:t>3/24/2010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4038600" cy="4754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754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A4FA1123-2B81-4F88-BCAF-45986DB685BC}" type="datetime1">
              <a:rPr lang="en-US"/>
              <a:pPr>
                <a:defRPr/>
              </a:pPr>
              <a:t>3/24/2010</a:t>
            </a:fld>
            <a:endParaRPr lang="en-US"/>
          </a:p>
        </p:txBody>
      </p:sp>
      <p:sp>
        <p:nvSpPr>
          <p:cNvPr id="6" name="Rectangle 6"/>
          <p:cNvSpPr>
            <a:spLocks noGrp="1" noChangeArrowheads="1"/>
          </p:cNvSpPr>
          <p:nvPr>
            <p:ph type="sldNum" sz="quarter" idx="11"/>
          </p:nvPr>
        </p:nvSpPr>
        <p:spPr/>
        <p:txBody>
          <a:bodyPr/>
          <a:lstStyle>
            <a:lvl1pPr>
              <a:defRPr/>
            </a:lvl1pPr>
          </a:lstStyle>
          <a:p>
            <a:pPr>
              <a:defRPr/>
            </a:pPr>
            <a:fld id="{F97B3708-7CE1-4974-936B-EF19BB451E3F}" type="slidenum">
              <a:rPr lang="en-US"/>
              <a:pPr>
                <a:defRPr/>
              </a:pPr>
              <a:t>‹#›</a:t>
            </a:fld>
            <a:endParaRPr lang="en-US"/>
          </a:p>
        </p:txBody>
      </p:sp>
      <p:sp>
        <p:nvSpPr>
          <p:cNvPr id="7" name="Rectangle 5"/>
          <p:cNvSpPr>
            <a:spLocks noGrp="1" noChangeArrowheads="1"/>
          </p:cNvSpPr>
          <p:nvPr>
            <p:ph type="ftr" sz="quarter" idx="12"/>
          </p:nvPr>
        </p:nvSpPr>
        <p:spPr/>
        <p:txBody>
          <a:bodyPr/>
          <a:lstStyle>
            <a:lvl1pPr>
              <a:defRPr/>
            </a:lvl1pPr>
          </a:lstStyle>
          <a:p>
            <a:pPr>
              <a:defRPr/>
            </a:pPr>
            <a:r>
              <a:rPr lang="en-US"/>
              <a:t> </a:t>
            </a:r>
            <a:r>
              <a:rPr lang="en-US" sz="1100">
                <a:latin typeface="Arial" pitchFamily="34" charset="0"/>
              </a:rPr>
              <a:t>Atomic Effects in Nuclear Excitation &amp; Decay Workshop</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57290" y="71414"/>
            <a:ext cx="6000792" cy="1154098"/>
          </a:xfrm>
        </p:spPr>
        <p:txBody>
          <a:bodyPr/>
          <a:lstStyle>
            <a:lvl1pPr>
              <a:defRPr b="1">
                <a:solidFill>
                  <a:schemeClr val="accent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9. Jan 2008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21FED-6867-4558-ACF2-4A46A354014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1"/>
          </p:nvPr>
        </p:nvSpPr>
        <p:spPr>
          <a:xfrm>
            <a:off x="6553200" y="6248400"/>
            <a:ext cx="2133600" cy="457200"/>
          </a:xfrm>
        </p:spPr>
        <p:txBody>
          <a:bodyPr/>
          <a:lstStyle>
            <a:lvl1pPr>
              <a:defRPr/>
            </a:lvl1pPr>
          </a:lstStyle>
          <a:p>
            <a:fld id="{204B0C1B-733D-410A-B297-DFCFCEFEE795}" type="slidenum">
              <a:rPr lang="en-US"/>
              <a:pPr/>
              <a:t>‹#›</a:t>
            </a:fld>
            <a:endParaRPr lang="en-US"/>
          </a:p>
        </p:txBody>
      </p:sp>
      <p:sp>
        <p:nvSpPr>
          <p:cNvPr id="9" name="Date Placeholder 8"/>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A68A4AA-1577-4768-9A58-9A89852D7FB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048375" cy="633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68413"/>
            <a:ext cx="4038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68413"/>
            <a:ext cx="403860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63975"/>
            <a:ext cx="403860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32588" y="6408738"/>
            <a:ext cx="2133600" cy="476250"/>
          </a:xfrm>
        </p:spPr>
        <p:txBody>
          <a:bodyPr/>
          <a:lstStyle>
            <a:lvl1pPr>
              <a:defRPr/>
            </a:lvl1pPr>
          </a:lstStyle>
          <a:p>
            <a:fld id="{3C1BBA38-904D-4C0D-9E81-05EFFED27AA2}" type="slidenum">
              <a:rPr lang="de-DE"/>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56350"/>
            <a:ext cx="2133600" cy="365125"/>
          </a:xfrm>
        </p:spPr>
        <p:txBody>
          <a:bodyPr/>
          <a:lstStyle>
            <a:lvl1pPr>
              <a:defRPr smtClean="0"/>
            </a:lvl1pPr>
          </a:lstStyle>
          <a:p>
            <a:pPr>
              <a:defRPr/>
            </a:pPr>
            <a:r>
              <a:rPr lang="en-US"/>
              <a:t>Vancouver</a:t>
            </a:r>
          </a:p>
          <a:p>
            <a:pPr>
              <a:defRPr/>
            </a:pPr>
            <a:r>
              <a:rPr lang="en-US"/>
              <a:t>May 15th 2009</a:t>
            </a:r>
          </a:p>
        </p:txBody>
      </p:sp>
      <p:sp>
        <p:nvSpPr>
          <p:cNvPr id="4" name="Footer Placeholder 3"/>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p:spPr>
        <p:txBody>
          <a:bodyPr/>
          <a:lstStyle>
            <a:lvl1pPr>
              <a:defRPr smtClean="0"/>
            </a:lvl1pPr>
          </a:lstStyle>
          <a:p>
            <a:pPr>
              <a:defRPr/>
            </a:pPr>
            <a:fld id="{846D57C6-D3AA-48E5-AAD5-C28403D087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78A3B2-8F50-4730-88AA-CDFFAE785B03}" type="datetimeFigureOut">
              <a:rPr lang="en-US" smtClean="0"/>
              <a:pPr/>
              <a:t>3/24/2010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78A3B2-8F50-4730-88AA-CDFFAE785B03}" type="datetimeFigureOut">
              <a:rPr lang="en-US" smtClean="0"/>
              <a:pPr/>
              <a:t>3/24/2010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78A3B2-8F50-4730-88AA-CDFFAE785B03}" type="datetimeFigureOut">
              <a:rPr lang="en-US" smtClean="0"/>
              <a:pPr/>
              <a:t>3/24/2010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78A3B2-8F50-4730-88AA-CDFFAE785B03}" type="datetimeFigureOut">
              <a:rPr lang="en-US" smtClean="0"/>
              <a:pPr/>
              <a:t>3/24/2010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a:lvl1pPr>
          </a:lstStyle>
          <a:p>
            <a:r>
              <a:rPr lang="en-US" sz="3600" dirty="0" smtClean="0"/>
              <a:t>Outline</a:t>
            </a:r>
            <a:endParaRPr lang="en-US" dirty="0"/>
          </a:p>
        </p:txBody>
      </p:sp>
      <p:sp>
        <p:nvSpPr>
          <p:cNvPr id="3" name="Date Placeholder 2"/>
          <p:cNvSpPr>
            <a:spLocks noGrp="1"/>
          </p:cNvSpPr>
          <p:nvPr>
            <p:ph type="dt" sz="half" idx="10"/>
          </p:nvPr>
        </p:nvSpPr>
        <p:spPr/>
        <p:txBody>
          <a:bodyPr/>
          <a:lstStyle/>
          <a:p>
            <a:fld id="{1C78A3B2-8F50-4730-88AA-CDFFAE785B03}" type="datetimeFigureOut">
              <a:rPr lang="en-US" smtClean="0"/>
              <a:pPr/>
              <a:t>3/24/2010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8A3B2-8F50-4730-88AA-CDFFAE785B03}" type="datetimeFigureOut">
              <a:rPr lang="en-US" smtClean="0"/>
              <a:pPr/>
              <a:t>3/24/2010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78A3B2-8F50-4730-88AA-CDFFAE785B03}" type="datetimeFigureOut">
              <a:rPr lang="en-US" smtClean="0"/>
              <a:pPr/>
              <a:t>3/24/2010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78A3B2-8F50-4730-88AA-CDFFAE785B03}" type="datetimeFigureOut">
              <a:rPr lang="en-US" smtClean="0"/>
              <a:pPr/>
              <a:t>3/24/2010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8853E-5AC2-4C4B-9A51-FF2F8BEBAE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SMI-10 </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Thomas Brunner</a:t>
            </a:r>
            <a:endParaRPr lang="en-US" dirty="0"/>
          </a:p>
        </p:txBody>
      </p:sp>
      <p:pic>
        <p:nvPicPr>
          <p:cNvPr id="7" name="Picture 2"/>
          <p:cNvPicPr>
            <a:picLocks noChangeAspect="1" noChangeArrowheads="1"/>
          </p:cNvPicPr>
          <p:nvPr userDrawn="1"/>
        </p:nvPicPr>
        <p:blipFill>
          <a:blip r:embed="rId19" cstate="print"/>
          <a:srcRect/>
          <a:stretch>
            <a:fillRect/>
          </a:stretch>
        </p:blipFill>
        <p:spPr bwMode="auto">
          <a:xfrm>
            <a:off x="7916610" y="142853"/>
            <a:ext cx="1084545" cy="574697"/>
          </a:xfrm>
          <a:prstGeom prst="rect">
            <a:avLst/>
          </a:prstGeom>
          <a:noFill/>
          <a:ln w="9525">
            <a:noFill/>
            <a:miter lim="800000"/>
            <a:headEnd/>
            <a:tailEnd/>
          </a:ln>
          <a:effectLst/>
        </p:spPr>
      </p:pic>
      <p:pic>
        <p:nvPicPr>
          <p:cNvPr id="8" name="Picture 7" descr="tlogo_large[1].gif"/>
          <p:cNvPicPr>
            <a:picLocks noChangeAspect="1"/>
          </p:cNvPicPr>
          <p:nvPr userDrawn="1"/>
        </p:nvPicPr>
        <p:blipFill>
          <a:blip r:embed="rId20" cstate="print"/>
          <a:stretch>
            <a:fillRect/>
          </a:stretch>
        </p:blipFill>
        <p:spPr>
          <a:xfrm>
            <a:off x="142844" y="1"/>
            <a:ext cx="873156" cy="877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6" r:id="rId15"/>
    <p:sldLayoutId id="2147483667" r:id="rId16"/>
    <p:sldLayoutId id="214748366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3" Type="http://schemas.openxmlformats.org/officeDocument/2006/relationships/notesSlide" Target="../notesSlides/notesSlide13.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78.png"/><Relationship Id="rId5" Type="http://schemas.openxmlformats.org/officeDocument/2006/relationships/image" Target="../media/image77.wmf"/><Relationship Id="rId4" Type="http://schemas.openxmlformats.org/officeDocument/2006/relationships/image" Target="../media/image76.wmf"/></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0.wmf"/></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5.bin"/><Relationship Id="rId3" Type="http://schemas.openxmlformats.org/officeDocument/2006/relationships/notesSlide" Target="../notesSlides/notesSlide21.xml"/><Relationship Id="rId7" Type="http://schemas.openxmlformats.org/officeDocument/2006/relationships/oleObject" Target="../embeddings/oleObject19.bin"/><Relationship Id="rId12" Type="http://schemas.openxmlformats.org/officeDocument/2006/relationships/oleObject" Target="../embeddings/oleObject24.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oleObject" Target="../embeddings/oleObject23.bin"/><Relationship Id="rId5" Type="http://schemas.openxmlformats.org/officeDocument/2006/relationships/oleObject" Target="../embeddings/oleObject17.bin"/><Relationship Id="rId10" Type="http://schemas.openxmlformats.org/officeDocument/2006/relationships/oleObject" Target="../embeddings/oleObject22.bin"/><Relationship Id="rId4" Type="http://schemas.openxmlformats.org/officeDocument/2006/relationships/oleObject" Target="../embeddings/oleObject16.bin"/><Relationship Id="rId9" Type="http://schemas.openxmlformats.org/officeDocument/2006/relationships/oleObject" Target="../embeddings/oleObject21.bin"/><Relationship Id="rId14" Type="http://schemas.openxmlformats.org/officeDocument/2006/relationships/oleObject" Target="../embeddings/oleObject26.bin"/></Relationships>
</file>

<file path=ppt/slides/_rels/slide33.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oleObject" Target="../embeddings/oleObject27.bin"/></Relationships>
</file>

<file path=ppt/slides/_rels/slide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36.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slideLayout" Target="../slideLayouts/slideLayout1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6.xml"/><Relationship Id="rId5" Type="http://schemas.openxmlformats.org/officeDocument/2006/relationships/image" Target="../media/image115.jpeg"/><Relationship Id="rId4" Type="http://schemas.openxmlformats.org/officeDocument/2006/relationships/image" Target="../media/image114.jpeg"/></Relationships>
</file>

<file path=ppt/slides/_rels/slide38.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wmf"/><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16.wmf"/><Relationship Id="rId1" Type="http://schemas.openxmlformats.org/officeDocument/2006/relationships/slideLayout" Target="../slideLayouts/slideLayout4.xml"/><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pn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16.w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16.wmf"/><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28.bin"/><Relationship Id="rId4" Type="http://schemas.openxmlformats.org/officeDocument/2006/relationships/image" Target="../media/image151.jpe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5.xml"/><Relationship Id="rId7" Type="http://schemas.openxmlformats.org/officeDocument/2006/relationships/image" Target="../media/image156.png"/><Relationship Id="rId2" Type="http://schemas.openxmlformats.org/officeDocument/2006/relationships/slideLayout" Target="../slideLayouts/slideLayout16.xml"/><Relationship Id="rId1" Type="http://schemas.openxmlformats.org/officeDocument/2006/relationships/vmlDrawing" Target="../drawings/vmlDrawing9.v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oleObject" Target="../embeddings/oleObject29.bin"/><Relationship Id="rId9" Type="http://schemas.openxmlformats.org/officeDocument/2006/relationships/oleObject" Target="../embeddings/oleObject31.bin"/></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notesSlide" Target="../notesSlides/notesSlide26.xml"/><Relationship Id="rId7" Type="http://schemas.openxmlformats.org/officeDocument/2006/relationships/image" Target="../media/image165.jpeg"/><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32.bin"/><Relationship Id="rId5" Type="http://schemas.openxmlformats.org/officeDocument/2006/relationships/image" Target="../media/image111.jpeg"/><Relationship Id="rId10" Type="http://schemas.openxmlformats.org/officeDocument/2006/relationships/comments" Target="../comments/comment1.xml"/><Relationship Id="rId4" Type="http://schemas.openxmlformats.org/officeDocument/2006/relationships/image" Target="../media/image164.jpeg"/><Relationship Id="rId9" Type="http://schemas.openxmlformats.org/officeDocument/2006/relationships/image" Target="../media/image167.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172.png"/><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oleObject" Target="../embeddings/oleObject36.bin"/><Relationship Id="rId4" Type="http://schemas.openxmlformats.org/officeDocument/2006/relationships/image" Target="../media/image173.png"/><Relationship Id="rId9" Type="http://schemas.openxmlformats.org/officeDocument/2006/relationships/oleObject" Target="../embeddings/oleObject35.bin"/></Relationships>
</file>

<file path=ppt/slides/_rels/slide5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8.bin"/><Relationship Id="rId5" Type="http://schemas.openxmlformats.org/officeDocument/2006/relationships/image" Target="../media/image179.jpeg"/><Relationship Id="rId4" Type="http://schemas.openxmlformats.org/officeDocument/2006/relationships/oleObject" Target="../embeddings/oleObject37.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emf"/><Relationship Id="rId11" Type="http://schemas.openxmlformats.org/officeDocument/2006/relationships/oleObject" Target="../embeddings/oleObject2.bin"/><Relationship Id="rId5" Type="http://schemas.openxmlformats.org/officeDocument/2006/relationships/image" Target="../media/image28.wmf"/><Relationship Id="rId10" Type="http://schemas.openxmlformats.org/officeDocument/2006/relationships/image" Target="../media/image32.wmf"/><Relationship Id="rId4" Type="http://schemas.openxmlformats.org/officeDocument/2006/relationships/image" Target="../media/image27.wmf"/><Relationship Id="rId9"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14356"/>
            <a:ext cx="7772400" cy="1470025"/>
          </a:xfrm>
        </p:spPr>
        <p:txBody>
          <a:bodyPr>
            <a:normAutofit/>
          </a:bodyPr>
          <a:lstStyle/>
          <a:p>
            <a:r>
              <a:rPr lang="en-US" b="1" dirty="0" smtClean="0">
                <a:solidFill>
                  <a:schemeClr val="accent1"/>
                </a:solidFill>
              </a:rPr>
              <a:t>Fundamental physics with stored ions at TITAN</a:t>
            </a:r>
            <a:endParaRPr lang="en-US" dirty="0"/>
          </a:p>
        </p:txBody>
      </p:sp>
      <p:sp>
        <p:nvSpPr>
          <p:cNvPr id="4" name="Rectangle 3"/>
          <p:cNvSpPr txBox="1">
            <a:spLocks noChangeArrowheads="1"/>
          </p:cNvSpPr>
          <p:nvPr/>
        </p:nvSpPr>
        <p:spPr bwMode="auto">
          <a:xfrm>
            <a:off x="1202622" y="2124715"/>
            <a:ext cx="6629400" cy="285750"/>
          </a:xfrm>
          <a:prstGeom prst="rect">
            <a:avLst/>
          </a:prstGeom>
          <a:noFill/>
          <a:ln w="9525">
            <a:noFill/>
            <a:miter lim="800000"/>
            <a:headEnd/>
            <a:tailEnd/>
          </a:ln>
        </p:spPr>
        <p:txBody>
          <a:bodyPr/>
          <a:lstStyle/>
          <a:p>
            <a:pPr marL="342900" indent="-342900" algn="ctr">
              <a:lnSpc>
                <a:spcPct val="80000"/>
              </a:lnSpc>
              <a:spcBef>
                <a:spcPct val="20000"/>
              </a:spcBef>
            </a:pPr>
            <a:r>
              <a:rPr lang="en-US" sz="1400" dirty="0">
                <a:latin typeface="Calibri" pitchFamily="34" charset="0"/>
              </a:rPr>
              <a:t>T. </a:t>
            </a:r>
            <a:r>
              <a:rPr lang="en-US" sz="1400" dirty="0" smtClean="0">
                <a:latin typeface="Calibri" pitchFamily="34" charset="0"/>
              </a:rPr>
              <a:t>Brunner for </a:t>
            </a:r>
            <a:r>
              <a:rPr lang="en-US" sz="1400" dirty="0">
                <a:latin typeface="Calibri" pitchFamily="34" charset="0"/>
              </a:rPr>
              <a:t>the TITAN collaboration </a:t>
            </a:r>
          </a:p>
          <a:p>
            <a:pPr marL="342900" indent="-342900">
              <a:lnSpc>
                <a:spcPct val="80000"/>
              </a:lnSpc>
              <a:spcBef>
                <a:spcPct val="20000"/>
              </a:spcBef>
              <a:buFont typeface="Arial" charset="0"/>
              <a:buChar char="•"/>
            </a:pPr>
            <a:endParaRPr lang="en-US" sz="1400" dirty="0">
              <a:latin typeface="Calibri" pitchFamily="34" charset="0"/>
            </a:endParaRPr>
          </a:p>
          <a:p>
            <a:pPr marL="342900" indent="-342900">
              <a:lnSpc>
                <a:spcPct val="80000"/>
              </a:lnSpc>
              <a:spcBef>
                <a:spcPct val="20000"/>
              </a:spcBef>
              <a:buFont typeface="Arial" charset="0"/>
              <a:buChar char="•"/>
            </a:pPr>
            <a:endParaRPr lang="en-US" sz="1400" dirty="0">
              <a:latin typeface="Calibri" pitchFamily="34" charset="0"/>
            </a:endParaRPr>
          </a:p>
        </p:txBody>
      </p:sp>
      <p:pic>
        <p:nvPicPr>
          <p:cNvPr id="5" name="Picture 10" descr="TRIUMF_from_above"/>
          <p:cNvPicPr>
            <a:picLocks noChangeAspect="1" noChangeArrowheads="1"/>
          </p:cNvPicPr>
          <p:nvPr/>
        </p:nvPicPr>
        <p:blipFill>
          <a:blip r:embed="rId2" cstate="print"/>
          <a:srcRect/>
          <a:stretch>
            <a:fillRect/>
          </a:stretch>
        </p:blipFill>
        <p:spPr bwMode="auto">
          <a:xfrm>
            <a:off x="2895568" y="2512560"/>
            <a:ext cx="3352864" cy="1929397"/>
          </a:xfrm>
          <a:prstGeom prst="rect">
            <a:avLst/>
          </a:prstGeom>
          <a:noFill/>
          <a:ln w="9525">
            <a:noFill/>
            <a:miter lim="800000"/>
            <a:headEnd/>
            <a:tailEnd/>
          </a:ln>
        </p:spPr>
      </p:pic>
      <p:sp>
        <p:nvSpPr>
          <p:cNvPr id="6" name="Text Box 23"/>
          <p:cNvSpPr txBox="1">
            <a:spLocks noChangeArrowheads="1"/>
          </p:cNvSpPr>
          <p:nvPr/>
        </p:nvSpPr>
        <p:spPr bwMode="auto">
          <a:xfrm>
            <a:off x="2214563" y="6197600"/>
            <a:ext cx="5141912" cy="517525"/>
          </a:xfrm>
          <a:prstGeom prst="rect">
            <a:avLst/>
          </a:prstGeom>
          <a:noFill/>
          <a:ln w="9525">
            <a:noFill/>
            <a:miter lim="800000"/>
            <a:headEnd/>
            <a:tailEnd/>
          </a:ln>
        </p:spPr>
        <p:txBody>
          <a:bodyPr wrap="none">
            <a:spAutoFit/>
          </a:bodyPr>
          <a:lstStyle/>
          <a:p>
            <a:pPr algn="ctr"/>
            <a:r>
              <a:rPr lang="en-US">
                <a:latin typeface="Calibri" pitchFamily="34" charset="0"/>
              </a:rPr>
              <a:t>Canada’s National Laboratory for Nuclear and Particle Physics,</a:t>
            </a:r>
          </a:p>
          <a:p>
            <a:pPr algn="ctr"/>
            <a:r>
              <a:rPr lang="en-US">
                <a:latin typeface="Calibri" pitchFamily="34" charset="0"/>
              </a:rPr>
              <a:t>Vancouver, British Columbia, Canada</a:t>
            </a:r>
            <a:endParaRPr lang="en-US" b="1">
              <a:latin typeface="Calibri" pitchFamily="34" charset="0"/>
            </a:endParaRPr>
          </a:p>
        </p:txBody>
      </p:sp>
      <p:pic>
        <p:nvPicPr>
          <p:cNvPr id="7" name="Picture 6" descr="isaclogo4[1].gif"/>
          <p:cNvPicPr>
            <a:picLocks noChangeAspect="1"/>
          </p:cNvPicPr>
          <p:nvPr/>
        </p:nvPicPr>
        <p:blipFill>
          <a:blip r:embed="rId3" cstate="print"/>
          <a:srcRect/>
          <a:stretch>
            <a:fillRect/>
          </a:stretch>
        </p:blipFill>
        <p:spPr bwMode="auto">
          <a:xfrm>
            <a:off x="536575" y="4786313"/>
            <a:ext cx="3749675" cy="1184275"/>
          </a:xfrm>
          <a:prstGeom prst="rect">
            <a:avLst/>
          </a:prstGeom>
          <a:noFill/>
          <a:ln w="9525">
            <a:noFill/>
            <a:miter lim="800000"/>
            <a:headEnd/>
            <a:tailEnd/>
          </a:ln>
        </p:spPr>
      </p:pic>
      <p:pic>
        <p:nvPicPr>
          <p:cNvPr id="8" name="Picture 33" descr="TITAN-TRIUMF-MAN"/>
          <p:cNvPicPr>
            <a:picLocks noChangeAspect="1" noChangeArrowheads="1"/>
          </p:cNvPicPr>
          <p:nvPr/>
        </p:nvPicPr>
        <p:blipFill>
          <a:blip r:embed="rId4" cstate="print"/>
          <a:srcRect/>
          <a:stretch>
            <a:fillRect/>
          </a:stretch>
        </p:blipFill>
        <p:spPr bwMode="auto">
          <a:xfrm>
            <a:off x="6357938" y="4505325"/>
            <a:ext cx="714375" cy="163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reson"/>
          <p:cNvPicPr>
            <a:picLocks noChangeAspect="1" noChangeArrowheads="1"/>
          </p:cNvPicPr>
          <p:nvPr/>
        </p:nvPicPr>
        <p:blipFill>
          <a:blip r:embed="rId4" cstate="print"/>
          <a:srcRect/>
          <a:stretch>
            <a:fillRect/>
          </a:stretch>
        </p:blipFill>
        <p:spPr bwMode="auto">
          <a:xfrm>
            <a:off x="6934200" y="5638800"/>
            <a:ext cx="2209800" cy="795338"/>
          </a:xfrm>
          <a:prstGeom prst="rect">
            <a:avLst/>
          </a:prstGeom>
          <a:noFill/>
        </p:spPr>
      </p:pic>
      <p:pic>
        <p:nvPicPr>
          <p:cNvPr id="389123" name="Picture 3" descr="force"/>
          <p:cNvPicPr>
            <a:picLocks noChangeAspect="1" noChangeArrowheads="1"/>
          </p:cNvPicPr>
          <p:nvPr/>
        </p:nvPicPr>
        <p:blipFill>
          <a:blip r:embed="rId5" cstate="print"/>
          <a:srcRect/>
          <a:stretch>
            <a:fillRect/>
          </a:stretch>
        </p:blipFill>
        <p:spPr bwMode="auto">
          <a:xfrm>
            <a:off x="6019800" y="1430975"/>
            <a:ext cx="2133600" cy="490538"/>
          </a:xfrm>
          <a:prstGeom prst="rect">
            <a:avLst/>
          </a:prstGeom>
          <a:noFill/>
        </p:spPr>
      </p:pic>
      <p:pic>
        <p:nvPicPr>
          <p:cNvPr id="389128" name="Picture 8" descr="TOFspectra"/>
          <p:cNvPicPr>
            <a:picLocks noChangeAspect="1" noChangeArrowheads="1"/>
          </p:cNvPicPr>
          <p:nvPr/>
        </p:nvPicPr>
        <p:blipFill>
          <a:blip r:embed="rId6" cstate="print"/>
          <a:srcRect/>
          <a:stretch>
            <a:fillRect/>
          </a:stretch>
        </p:blipFill>
        <p:spPr bwMode="auto">
          <a:xfrm>
            <a:off x="4114800" y="2590800"/>
            <a:ext cx="3656013" cy="2741613"/>
          </a:xfrm>
          <a:prstGeom prst="rect">
            <a:avLst/>
          </a:prstGeom>
          <a:noFill/>
        </p:spPr>
      </p:pic>
      <p:sp>
        <p:nvSpPr>
          <p:cNvPr id="389129" name="Text Box 9"/>
          <p:cNvSpPr txBox="1">
            <a:spLocks noChangeArrowheads="1"/>
          </p:cNvSpPr>
          <p:nvPr/>
        </p:nvSpPr>
        <p:spPr bwMode="auto">
          <a:xfrm>
            <a:off x="533400" y="921325"/>
            <a:ext cx="7010400" cy="1754326"/>
          </a:xfrm>
          <a:prstGeom prst="rect">
            <a:avLst/>
          </a:prstGeom>
          <a:noFill/>
          <a:ln w="9525">
            <a:noFill/>
            <a:miter lim="800000"/>
            <a:headEnd/>
            <a:tailEnd/>
          </a:ln>
          <a:effectLst/>
        </p:spPr>
        <p:txBody>
          <a:bodyPr>
            <a:spAutoFit/>
          </a:bodyPr>
          <a:lstStyle/>
          <a:p>
            <a:pPr marL="457200" indent="-457200"/>
            <a:r>
              <a:rPr lang="en-US" b="1" dirty="0">
                <a:solidFill>
                  <a:srgbClr val="000000"/>
                </a:solidFill>
                <a:latin typeface="+mj-lt"/>
              </a:rPr>
              <a:t>Ions in the trap are</a:t>
            </a:r>
          </a:p>
          <a:p>
            <a:pPr marL="457200" indent="-457200">
              <a:buFontTx/>
              <a:buChar char="•"/>
            </a:pPr>
            <a:r>
              <a:rPr lang="en-US" dirty="0" smtClean="0">
                <a:solidFill>
                  <a:srgbClr val="000000"/>
                </a:solidFill>
                <a:latin typeface="+mj-lt"/>
              </a:rPr>
              <a:t>s</a:t>
            </a:r>
            <a:r>
              <a:rPr lang="en-US" b="0" dirty="0" smtClean="0">
                <a:solidFill>
                  <a:srgbClr val="000000"/>
                </a:solidFill>
                <a:latin typeface="+mj-lt"/>
              </a:rPr>
              <a:t>ubmitted </a:t>
            </a:r>
            <a:r>
              <a:rPr lang="en-US" b="0" dirty="0">
                <a:solidFill>
                  <a:srgbClr val="000000"/>
                </a:solidFill>
                <a:latin typeface="+mj-lt"/>
              </a:rPr>
              <a:t>to an </a:t>
            </a:r>
            <a:r>
              <a:rPr lang="en-US" b="0" dirty="0" err="1">
                <a:solidFill>
                  <a:srgbClr val="000000"/>
                </a:solidFill>
                <a:latin typeface="+mj-lt"/>
              </a:rPr>
              <a:t>rf</a:t>
            </a:r>
            <a:r>
              <a:rPr lang="en-US" b="0" dirty="0">
                <a:solidFill>
                  <a:srgbClr val="000000"/>
                </a:solidFill>
                <a:latin typeface="+mj-lt"/>
              </a:rPr>
              <a:t>-excitation </a:t>
            </a:r>
            <a:r>
              <a:rPr lang="en-US" b="0" dirty="0" err="1">
                <a:solidFill>
                  <a:srgbClr val="000000"/>
                </a:solidFill>
                <a:latin typeface="Symbol" pitchFamily="18" charset="2"/>
              </a:rPr>
              <a:t>w</a:t>
            </a:r>
            <a:r>
              <a:rPr lang="en-US" b="0" i="1" baseline="-25000" dirty="0" err="1">
                <a:solidFill>
                  <a:srgbClr val="000000"/>
                </a:solidFill>
                <a:latin typeface="Times New Roman" pitchFamily="18" charset="0"/>
              </a:rPr>
              <a:t>rf</a:t>
            </a:r>
            <a:r>
              <a:rPr lang="en-US" b="0" dirty="0">
                <a:solidFill>
                  <a:srgbClr val="000000"/>
                </a:solidFill>
                <a:latin typeface="Times New Roman" pitchFamily="18" charset="0"/>
              </a:rPr>
              <a:t> </a:t>
            </a:r>
            <a:r>
              <a:rPr lang="en-US" b="0" dirty="0">
                <a:solidFill>
                  <a:srgbClr val="000000"/>
                </a:solidFill>
                <a:latin typeface="+mj-lt"/>
              </a:rPr>
              <a:t>of duration </a:t>
            </a:r>
            <a:r>
              <a:rPr lang="en-US" b="0" i="1" dirty="0" err="1" smtClean="0">
                <a:solidFill>
                  <a:srgbClr val="000000"/>
                </a:solidFill>
                <a:latin typeface="+mj-lt"/>
              </a:rPr>
              <a:t>T</a:t>
            </a:r>
            <a:r>
              <a:rPr lang="en-US" b="0" i="1" baseline="-25000" dirty="0" err="1" smtClean="0">
                <a:solidFill>
                  <a:srgbClr val="000000"/>
                </a:solidFill>
                <a:latin typeface="+mj-lt"/>
              </a:rPr>
              <a:t>rf</a:t>
            </a:r>
            <a:endParaRPr lang="en-US" b="0" dirty="0">
              <a:solidFill>
                <a:srgbClr val="000000"/>
              </a:solidFill>
              <a:latin typeface="+mj-lt"/>
            </a:endParaRPr>
          </a:p>
          <a:p>
            <a:pPr marL="457200" indent="-457200">
              <a:buFontTx/>
              <a:buChar char="•"/>
            </a:pPr>
            <a:r>
              <a:rPr lang="en-US" dirty="0" smtClean="0">
                <a:solidFill>
                  <a:srgbClr val="000000"/>
                </a:solidFill>
              </a:rPr>
              <a:t>a</a:t>
            </a:r>
            <a:r>
              <a:rPr lang="en-US" b="0" dirty="0" smtClean="0">
                <a:solidFill>
                  <a:srgbClr val="000000"/>
                </a:solidFill>
              </a:rPr>
              <a:t>ccelerated </a:t>
            </a:r>
            <a:r>
              <a:rPr lang="en-US" b="0" dirty="0">
                <a:solidFill>
                  <a:srgbClr val="000000"/>
                </a:solidFill>
              </a:rPr>
              <a:t>by the magnetic field gradient:</a:t>
            </a:r>
          </a:p>
          <a:p>
            <a:pPr marL="457200" indent="-457200">
              <a:buFontTx/>
              <a:buChar char="•"/>
            </a:pPr>
            <a:r>
              <a:rPr lang="en-US" dirty="0" smtClean="0">
                <a:solidFill>
                  <a:srgbClr val="000000"/>
                </a:solidFill>
              </a:rPr>
              <a:t>s</a:t>
            </a:r>
            <a:r>
              <a:rPr lang="en-US" b="0" dirty="0" smtClean="0">
                <a:solidFill>
                  <a:srgbClr val="000000"/>
                </a:solidFill>
              </a:rPr>
              <a:t>topped </a:t>
            </a:r>
            <a:r>
              <a:rPr lang="en-US" b="0" dirty="0">
                <a:solidFill>
                  <a:srgbClr val="000000"/>
                </a:solidFill>
              </a:rPr>
              <a:t>by an MCP detector, TOF is </a:t>
            </a:r>
            <a:r>
              <a:rPr lang="en-US" b="0" dirty="0" smtClean="0">
                <a:solidFill>
                  <a:srgbClr val="000000"/>
                </a:solidFill>
              </a:rPr>
              <a:t>recorded</a:t>
            </a:r>
          </a:p>
          <a:p>
            <a:pPr marL="457200" indent="-457200">
              <a:buFontTx/>
              <a:buChar char="•"/>
            </a:pPr>
            <a:r>
              <a:rPr lang="en-US" dirty="0" smtClean="0"/>
              <a:t>Comparison to well known isotope</a:t>
            </a:r>
          </a:p>
          <a:p>
            <a:pPr marL="457200" indent="-457200">
              <a:buFontTx/>
              <a:buChar char="•"/>
            </a:pPr>
            <a:r>
              <a:rPr lang="en-US" b="0" dirty="0" smtClean="0">
                <a:solidFill>
                  <a:srgbClr val="000000"/>
                </a:solidFill>
              </a:rPr>
              <a:t>Resolution</a:t>
            </a:r>
            <a:endParaRPr lang="en-US" b="0" dirty="0">
              <a:solidFill>
                <a:srgbClr val="000000"/>
              </a:solidFill>
            </a:endParaRPr>
          </a:p>
        </p:txBody>
      </p:sp>
      <p:sp>
        <p:nvSpPr>
          <p:cNvPr id="389130" name="Text Box 10"/>
          <p:cNvSpPr txBox="1">
            <a:spLocks noChangeArrowheads="1"/>
          </p:cNvSpPr>
          <p:nvPr/>
        </p:nvSpPr>
        <p:spPr bwMode="auto">
          <a:xfrm>
            <a:off x="4191000" y="5617025"/>
            <a:ext cx="3073342" cy="646331"/>
          </a:xfrm>
          <a:prstGeom prst="rect">
            <a:avLst/>
          </a:prstGeom>
          <a:noFill/>
          <a:ln w="9525">
            <a:noFill/>
            <a:miter lim="800000"/>
            <a:headEnd/>
            <a:tailEnd/>
          </a:ln>
          <a:effectLst/>
        </p:spPr>
        <p:txBody>
          <a:bodyPr wrap="none">
            <a:spAutoFit/>
          </a:bodyPr>
          <a:lstStyle/>
          <a:p>
            <a:r>
              <a:rPr lang="en-US" b="0" dirty="0">
                <a:latin typeface="+mj-lt"/>
              </a:rPr>
              <a:t>The mass is found by a scan of </a:t>
            </a:r>
          </a:p>
          <a:p>
            <a:r>
              <a:rPr lang="en-US" b="0" dirty="0" err="1">
                <a:latin typeface="Symbol" pitchFamily="18" charset="2"/>
              </a:rPr>
              <a:t>w</a:t>
            </a:r>
            <a:r>
              <a:rPr lang="en-US" b="0" i="1" baseline="-25000" dirty="0" err="1">
                <a:latin typeface="Times New Roman" pitchFamily="18" charset="0"/>
              </a:rPr>
              <a:t>rf</a:t>
            </a:r>
            <a:r>
              <a:rPr lang="en-US" b="0" dirty="0">
                <a:latin typeface="Times New Roman" pitchFamily="18" charset="0"/>
              </a:rPr>
              <a:t> </a:t>
            </a:r>
            <a:r>
              <a:rPr lang="en-US" b="0" dirty="0">
                <a:latin typeface="+mj-lt"/>
              </a:rPr>
              <a:t>around the resonance: </a:t>
            </a:r>
          </a:p>
        </p:txBody>
      </p:sp>
      <p:sp>
        <p:nvSpPr>
          <p:cNvPr id="389131" name="Text Box 11"/>
          <p:cNvSpPr txBox="1">
            <a:spLocks noChangeArrowheads="1"/>
          </p:cNvSpPr>
          <p:nvPr/>
        </p:nvSpPr>
        <p:spPr bwMode="auto">
          <a:xfrm>
            <a:off x="4479925" y="2174875"/>
            <a:ext cx="3057525" cy="457200"/>
          </a:xfrm>
          <a:prstGeom prst="rect">
            <a:avLst/>
          </a:prstGeom>
          <a:noFill/>
          <a:ln w="9525">
            <a:noFill/>
            <a:miter lim="800000"/>
            <a:headEnd/>
            <a:tailEnd/>
          </a:ln>
          <a:effectLst/>
        </p:spPr>
        <p:txBody>
          <a:bodyPr wrap="none">
            <a:spAutoFit/>
          </a:bodyPr>
          <a:lstStyle/>
          <a:p>
            <a:r>
              <a:rPr lang="en-US" sz="2400" b="0">
                <a:latin typeface="Times New Roman" pitchFamily="18" charset="0"/>
              </a:rPr>
              <a:t>Large </a:t>
            </a:r>
            <a:r>
              <a:rPr lang="en-US" sz="2400" b="0" i="1">
                <a:latin typeface="Times New Roman" pitchFamily="18" charset="0"/>
              </a:rPr>
              <a:t>E</a:t>
            </a:r>
            <a:r>
              <a:rPr lang="en-US" sz="2400" b="0" i="1" baseline="-25000">
                <a:latin typeface="Times New Roman" pitchFamily="18" charset="0"/>
              </a:rPr>
              <a:t>r</a:t>
            </a:r>
            <a:r>
              <a:rPr lang="en-US" sz="2400" b="0">
                <a:latin typeface="Times New Roman" pitchFamily="18" charset="0"/>
              </a:rPr>
              <a:t> = shorter TOF</a:t>
            </a:r>
          </a:p>
        </p:txBody>
      </p:sp>
      <p:sp>
        <p:nvSpPr>
          <p:cNvPr id="19" name="Rectangle 2"/>
          <p:cNvSpPr txBox="1">
            <a:spLocks noChangeArrowheads="1"/>
          </p:cNvSpPr>
          <p:nvPr/>
        </p:nvSpPr>
        <p:spPr>
          <a:xfrm>
            <a:off x="1140032" y="110959"/>
            <a:ext cx="6745184" cy="633412"/>
          </a:xfrm>
          <a:prstGeom prst="rect">
            <a:avLst/>
          </a:prstGeom>
        </p:spPr>
        <p:txBody>
          <a:bodyPr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solidFill>
                <a:effectLst/>
                <a:uLnTx/>
                <a:uFillTx/>
                <a:latin typeface="+mj-lt"/>
                <a:ea typeface="+mj-ea"/>
                <a:cs typeface="+mj-cs"/>
              </a:rPr>
              <a:t>Mass measurement – Time of Flight method</a:t>
            </a:r>
            <a:endParaRPr kumimoji="0" lang="en-US" sz="3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20" name="TextBox 19"/>
          <p:cNvSpPr txBox="1"/>
          <p:nvPr/>
        </p:nvSpPr>
        <p:spPr>
          <a:xfrm>
            <a:off x="908463" y="3808122"/>
            <a:ext cx="2772888" cy="1477328"/>
          </a:xfrm>
          <a:prstGeom prst="rect">
            <a:avLst/>
          </a:prstGeom>
          <a:noFill/>
        </p:spPr>
        <p:txBody>
          <a:bodyPr wrap="square" rtlCol="0">
            <a:spAutoFit/>
          </a:bodyPr>
          <a:lstStyle/>
          <a:p>
            <a:pPr>
              <a:lnSpc>
                <a:spcPct val="80000"/>
              </a:lnSpc>
            </a:pPr>
            <a:endParaRPr lang="en-US" dirty="0" smtClean="0"/>
          </a:p>
          <a:p>
            <a:pPr>
              <a:lnSpc>
                <a:spcPct val="80000"/>
              </a:lnSpc>
              <a:buFont typeface="Symbol" pitchFamily="18" charset="2"/>
              <a:buChar char="Þ"/>
            </a:pPr>
            <a:r>
              <a:rPr lang="en-US" dirty="0" smtClean="0"/>
              <a:t>  longer excitation time </a:t>
            </a:r>
          </a:p>
          <a:p>
            <a:pPr>
              <a:lnSpc>
                <a:spcPct val="80000"/>
              </a:lnSpc>
              <a:buFont typeface="Symbol" pitchFamily="18" charset="2"/>
              <a:buChar char="Þ"/>
            </a:pPr>
            <a:r>
              <a:rPr lang="en-US" dirty="0" smtClean="0"/>
              <a:t>  larger B</a:t>
            </a:r>
          </a:p>
          <a:p>
            <a:pPr>
              <a:lnSpc>
                <a:spcPct val="80000"/>
              </a:lnSpc>
              <a:buFont typeface="Symbol" pitchFamily="18" charset="2"/>
              <a:buChar char="Þ"/>
            </a:pPr>
            <a:r>
              <a:rPr lang="en-US" dirty="0" smtClean="0"/>
              <a:t>  more ions</a:t>
            </a:r>
          </a:p>
          <a:p>
            <a:pPr>
              <a:lnSpc>
                <a:spcPct val="80000"/>
              </a:lnSpc>
              <a:buFont typeface="Symbol" pitchFamily="18" charset="2"/>
              <a:buChar char="Þ"/>
            </a:pPr>
            <a:r>
              <a:rPr lang="en-US" dirty="0" smtClean="0"/>
              <a:t>  highly charged ions</a:t>
            </a:r>
          </a:p>
          <a:p>
            <a:endParaRPr lang="en-US" dirty="0"/>
          </a:p>
        </p:txBody>
      </p:sp>
      <p:graphicFrame>
        <p:nvGraphicFramePr>
          <p:cNvPr id="367618" name="Object 2"/>
          <p:cNvGraphicFramePr>
            <a:graphicFrameLocks noChangeAspect="1"/>
          </p:cNvGraphicFramePr>
          <p:nvPr/>
        </p:nvGraphicFramePr>
        <p:xfrm>
          <a:off x="1271423" y="2821668"/>
          <a:ext cx="1908175" cy="758825"/>
        </p:xfrm>
        <a:graphic>
          <a:graphicData uri="http://schemas.openxmlformats.org/presentationml/2006/ole">
            <p:oleObj spid="_x0000_s367618" name="Equation" r:id="rId7" imgW="1054080" imgH="419040" progId="Equation.3">
              <p:embed/>
            </p:oleObj>
          </a:graphicData>
        </a:graphic>
      </p:graphicFrame>
      <p:sp>
        <p:nvSpPr>
          <p:cNvPr id="22" name="Rectangle 17"/>
          <p:cNvSpPr>
            <a:spLocks noChangeArrowheads="1"/>
          </p:cNvSpPr>
          <p:nvPr/>
        </p:nvSpPr>
        <p:spPr bwMode="auto">
          <a:xfrm>
            <a:off x="1264702" y="4689023"/>
            <a:ext cx="2024764" cy="298615"/>
          </a:xfrm>
          <a:prstGeom prst="rect">
            <a:avLst/>
          </a:prstGeom>
          <a:noFill/>
          <a:ln w="38100">
            <a:solidFill>
              <a:srgbClr val="333399"/>
            </a:solidFill>
            <a:miter lim="800000"/>
            <a:headEnd/>
            <a:tailEnd/>
          </a:ln>
          <a:effectLst/>
        </p:spPr>
        <p:txBody>
          <a:bodyPr wrap="none" anchor="ctr"/>
          <a:lstStyle/>
          <a:p>
            <a:endParaRPr lang="en-US"/>
          </a:p>
        </p:txBody>
      </p:sp>
      <p:sp>
        <p:nvSpPr>
          <p:cNvPr id="23" name="Text Box 18"/>
          <p:cNvSpPr txBox="1">
            <a:spLocks noChangeArrowheads="1"/>
          </p:cNvSpPr>
          <p:nvPr/>
        </p:nvSpPr>
        <p:spPr bwMode="auto">
          <a:xfrm>
            <a:off x="694864" y="5529136"/>
            <a:ext cx="3887787" cy="457200"/>
          </a:xfrm>
          <a:prstGeom prst="rect">
            <a:avLst/>
          </a:prstGeom>
          <a:noFill/>
          <a:ln w="9525">
            <a:noFill/>
            <a:miter lim="800000"/>
            <a:headEnd/>
            <a:tailEnd/>
          </a:ln>
          <a:effectLst/>
        </p:spPr>
        <p:txBody>
          <a:bodyPr>
            <a:spAutoFit/>
          </a:bodyPr>
          <a:lstStyle/>
          <a:p>
            <a:pPr>
              <a:spcBef>
                <a:spcPct val="50000"/>
              </a:spcBef>
              <a:buFont typeface="Symbol" pitchFamily="18" charset="2"/>
              <a:buChar char="Þ"/>
            </a:pPr>
            <a:r>
              <a:rPr lang="en-US" sz="2400" b="1" i="0" dirty="0">
                <a:solidFill>
                  <a:schemeClr val="accent2"/>
                </a:solidFill>
              </a:rPr>
              <a:t> CHARGE BREEDING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0" descr="HCI_Alain"/>
          <p:cNvPicPr>
            <a:picLocks noChangeAspect="1" noChangeArrowheads="1"/>
          </p:cNvPicPr>
          <p:nvPr/>
        </p:nvPicPr>
        <p:blipFill>
          <a:blip r:embed="rId3" cstate="print"/>
          <a:srcRect/>
          <a:stretch>
            <a:fillRect/>
          </a:stretch>
        </p:blipFill>
        <p:spPr bwMode="auto">
          <a:xfrm>
            <a:off x="1614488" y="1403350"/>
            <a:ext cx="6337300" cy="4752975"/>
          </a:xfrm>
          <a:prstGeom prst="rect">
            <a:avLst/>
          </a:prstGeom>
          <a:noFill/>
          <a:ln w="9525">
            <a:noFill/>
            <a:miter lim="800000"/>
            <a:headEnd/>
            <a:tailEnd/>
          </a:ln>
        </p:spPr>
      </p:pic>
      <p:sp>
        <p:nvSpPr>
          <p:cNvPr id="66564" name="Rectangle 4"/>
          <p:cNvSpPr>
            <a:spLocks noGrp="1" noChangeArrowheads="1"/>
          </p:cNvSpPr>
          <p:nvPr>
            <p:ph type="title"/>
          </p:nvPr>
        </p:nvSpPr>
        <p:spPr>
          <a:xfrm>
            <a:off x="397827" y="-95000"/>
            <a:ext cx="8229600" cy="1143000"/>
          </a:xfrm>
        </p:spPr>
        <p:txBody>
          <a:bodyPr>
            <a:normAutofit/>
          </a:bodyPr>
          <a:lstStyle/>
          <a:p>
            <a:pPr eaLnBrk="1" hangingPunct="1">
              <a:defRPr/>
            </a:pPr>
            <a:r>
              <a:rPr lang="en-US" sz="3200" dirty="0" smtClean="0">
                <a:solidFill>
                  <a:schemeClr val="accent1"/>
                </a:solidFill>
              </a:rPr>
              <a:t>As an Example…</a:t>
            </a:r>
            <a:r>
              <a:rPr lang="en-US" sz="3200" dirty="0" smtClean="0">
                <a:solidFill>
                  <a:schemeClr val="accent1"/>
                </a:solidFill>
                <a:effectLst/>
              </a:rPr>
              <a:t>He-like </a:t>
            </a:r>
            <a:r>
              <a:rPr lang="en-US" sz="3200" baseline="30000" dirty="0" smtClean="0">
                <a:solidFill>
                  <a:schemeClr val="accent1"/>
                </a:solidFill>
                <a:effectLst/>
              </a:rPr>
              <a:t>74</a:t>
            </a:r>
            <a:r>
              <a:rPr lang="en-US" sz="3200" dirty="0" smtClean="0">
                <a:solidFill>
                  <a:schemeClr val="accent1"/>
                </a:solidFill>
                <a:effectLst/>
              </a:rPr>
              <a:t>Rb (T</a:t>
            </a:r>
            <a:r>
              <a:rPr lang="en-US" sz="3200" baseline="-25000" dirty="0" smtClean="0">
                <a:solidFill>
                  <a:schemeClr val="accent1"/>
                </a:solidFill>
                <a:effectLst/>
              </a:rPr>
              <a:t>1/2</a:t>
            </a:r>
            <a:r>
              <a:rPr lang="en-US" sz="3200" dirty="0" smtClean="0">
                <a:solidFill>
                  <a:schemeClr val="accent1"/>
                </a:solidFill>
                <a:effectLst/>
              </a:rPr>
              <a:t>=65 ms)</a:t>
            </a:r>
          </a:p>
        </p:txBody>
      </p:sp>
      <p:sp>
        <p:nvSpPr>
          <p:cNvPr id="24583" name="Text Box 7"/>
          <p:cNvSpPr txBox="1">
            <a:spLocks noChangeArrowheads="1"/>
          </p:cNvSpPr>
          <p:nvPr/>
        </p:nvSpPr>
        <p:spPr bwMode="auto">
          <a:xfrm>
            <a:off x="2651125" y="4676775"/>
            <a:ext cx="1987550" cy="581025"/>
          </a:xfrm>
          <a:prstGeom prst="rect">
            <a:avLst/>
          </a:prstGeom>
          <a:noFill/>
          <a:ln w="9525">
            <a:noFill/>
            <a:miter lim="800000"/>
            <a:headEnd/>
            <a:tailEnd/>
          </a:ln>
        </p:spPr>
        <p:txBody>
          <a:bodyPr wrap="none">
            <a:spAutoFit/>
          </a:bodyPr>
          <a:lstStyle/>
          <a:p>
            <a:r>
              <a:rPr lang="en-US" sz="1600" b="1">
                <a:solidFill>
                  <a:srgbClr val="FF0000"/>
                </a:solidFill>
                <a:latin typeface="SymbolPS" pitchFamily="18" charset="2"/>
              </a:rPr>
              <a:t>d</a:t>
            </a:r>
            <a:r>
              <a:rPr lang="en-US" sz="1600" b="1">
                <a:solidFill>
                  <a:srgbClr val="FF0000"/>
                </a:solidFill>
              </a:rPr>
              <a:t>m/m increases</a:t>
            </a:r>
          </a:p>
          <a:p>
            <a:r>
              <a:rPr lang="en-US" sz="1600" b="1">
                <a:solidFill>
                  <a:srgbClr val="FF0000"/>
                </a:solidFill>
              </a:rPr>
              <a:t>by a factor of q=35</a:t>
            </a:r>
          </a:p>
        </p:txBody>
      </p:sp>
      <p:sp>
        <p:nvSpPr>
          <p:cNvPr id="24584" name="Line 8"/>
          <p:cNvSpPr>
            <a:spLocks noChangeShapeType="1"/>
          </p:cNvSpPr>
          <p:nvPr/>
        </p:nvSpPr>
        <p:spPr bwMode="auto">
          <a:xfrm>
            <a:off x="4879975" y="2890838"/>
            <a:ext cx="0" cy="1612900"/>
          </a:xfrm>
          <a:prstGeom prst="line">
            <a:avLst/>
          </a:prstGeom>
          <a:noFill/>
          <a:ln w="38100">
            <a:solidFill>
              <a:srgbClr val="FF0000"/>
            </a:solidFill>
            <a:round/>
            <a:headEnd type="triangle" w="lg" len="lg"/>
            <a:tailEnd type="triangle" w="lg" len="lg"/>
          </a:ln>
        </p:spPr>
        <p:txBody>
          <a:bodyPr/>
          <a:lstStyle/>
          <a:p>
            <a:endParaRPr lang="en-US"/>
          </a:p>
        </p:txBody>
      </p:sp>
      <p:sp>
        <p:nvSpPr>
          <p:cNvPr id="24585" name="Text Box 13"/>
          <p:cNvSpPr txBox="1">
            <a:spLocks noChangeArrowheads="1"/>
          </p:cNvSpPr>
          <p:nvPr/>
        </p:nvSpPr>
        <p:spPr bwMode="auto">
          <a:xfrm>
            <a:off x="7377113" y="5407025"/>
            <a:ext cx="765175" cy="336550"/>
          </a:xfrm>
          <a:prstGeom prst="rect">
            <a:avLst/>
          </a:prstGeom>
          <a:noFill/>
          <a:ln w="9525">
            <a:noFill/>
            <a:miter lim="800000"/>
            <a:headEnd/>
            <a:tailEnd/>
          </a:ln>
        </p:spPr>
        <p:txBody>
          <a:bodyPr wrap="none">
            <a:spAutoFit/>
          </a:bodyPr>
          <a:lstStyle/>
          <a:p>
            <a:r>
              <a:rPr lang="en-US" sz="1600" b="1"/>
              <a:t>q=35e</a:t>
            </a:r>
          </a:p>
        </p:txBody>
      </p:sp>
      <p:sp>
        <p:nvSpPr>
          <p:cNvPr id="24586" name="Text Box 14"/>
          <p:cNvSpPr txBox="1">
            <a:spLocks noChangeArrowheads="1"/>
          </p:cNvSpPr>
          <p:nvPr/>
        </p:nvSpPr>
        <p:spPr bwMode="auto">
          <a:xfrm>
            <a:off x="7359650" y="3749675"/>
            <a:ext cx="652463" cy="336550"/>
          </a:xfrm>
          <a:prstGeom prst="rect">
            <a:avLst/>
          </a:prstGeom>
          <a:noFill/>
          <a:ln w="9525">
            <a:noFill/>
            <a:miter lim="800000"/>
            <a:headEnd/>
            <a:tailEnd/>
          </a:ln>
        </p:spPr>
        <p:txBody>
          <a:bodyPr wrap="none">
            <a:spAutoFit/>
          </a:bodyPr>
          <a:lstStyle/>
          <a:p>
            <a:r>
              <a:rPr lang="en-US" sz="1600" b="1"/>
              <a:t>q=1e</a:t>
            </a:r>
          </a:p>
        </p:txBody>
      </p:sp>
      <p:sp>
        <p:nvSpPr>
          <p:cNvPr id="24587" name="Line 18"/>
          <p:cNvSpPr>
            <a:spLocks noChangeShapeType="1"/>
          </p:cNvSpPr>
          <p:nvPr/>
        </p:nvSpPr>
        <p:spPr bwMode="auto">
          <a:xfrm flipH="1">
            <a:off x="2420938" y="2852738"/>
            <a:ext cx="2459037" cy="0"/>
          </a:xfrm>
          <a:prstGeom prst="line">
            <a:avLst/>
          </a:prstGeom>
          <a:noFill/>
          <a:ln w="9525">
            <a:solidFill>
              <a:schemeClr val="tx1"/>
            </a:solidFill>
            <a:prstDash val="dash"/>
            <a:round/>
            <a:headEnd type="oval" w="med" len="med"/>
            <a:tailEnd/>
          </a:ln>
        </p:spPr>
        <p:txBody>
          <a:bodyPr/>
          <a:lstStyle/>
          <a:p>
            <a:endParaRPr lang="en-US"/>
          </a:p>
        </p:txBody>
      </p:sp>
      <p:sp>
        <p:nvSpPr>
          <p:cNvPr id="24588" name="Line 19"/>
          <p:cNvSpPr>
            <a:spLocks noChangeShapeType="1"/>
          </p:cNvSpPr>
          <p:nvPr/>
        </p:nvSpPr>
        <p:spPr bwMode="auto">
          <a:xfrm flipH="1">
            <a:off x="2420938" y="4543425"/>
            <a:ext cx="2459037" cy="0"/>
          </a:xfrm>
          <a:prstGeom prst="line">
            <a:avLst/>
          </a:prstGeom>
          <a:noFill/>
          <a:ln w="9525">
            <a:solidFill>
              <a:schemeClr val="tx1"/>
            </a:solidFill>
            <a:prstDash val="dash"/>
            <a:round/>
            <a:headEnd type="oval" w="med" len="med"/>
            <a:tailEnd/>
          </a:ln>
        </p:spPr>
        <p:txBody>
          <a:bodyPr/>
          <a:lstStyle/>
          <a:p>
            <a:endParaRPr lang="en-US"/>
          </a:p>
        </p:txBody>
      </p:sp>
      <p:sp>
        <p:nvSpPr>
          <p:cNvPr id="24589" name="Text Box 20"/>
          <p:cNvSpPr txBox="1">
            <a:spLocks noChangeArrowheads="1"/>
          </p:cNvSpPr>
          <p:nvPr/>
        </p:nvSpPr>
        <p:spPr bwMode="auto">
          <a:xfrm>
            <a:off x="3073400" y="4198938"/>
            <a:ext cx="742950" cy="304800"/>
          </a:xfrm>
          <a:prstGeom prst="rect">
            <a:avLst/>
          </a:prstGeom>
          <a:noFill/>
          <a:ln w="9525">
            <a:noFill/>
            <a:miter lim="800000"/>
            <a:headEnd/>
            <a:tailEnd/>
          </a:ln>
        </p:spPr>
        <p:txBody>
          <a:bodyPr wrap="none">
            <a:spAutoFit/>
          </a:bodyPr>
          <a:lstStyle/>
          <a:p>
            <a:r>
              <a:rPr lang="de-DE" b="1"/>
              <a:t>6x10</a:t>
            </a:r>
            <a:r>
              <a:rPr lang="de-DE" b="1" baseline="30000"/>
              <a:t>-10</a:t>
            </a:r>
          </a:p>
        </p:txBody>
      </p:sp>
      <p:sp>
        <p:nvSpPr>
          <p:cNvPr id="24590" name="Text Box 21"/>
          <p:cNvSpPr txBox="1">
            <a:spLocks noChangeArrowheads="1"/>
          </p:cNvSpPr>
          <p:nvPr/>
        </p:nvSpPr>
        <p:spPr bwMode="auto">
          <a:xfrm>
            <a:off x="3048000" y="2506663"/>
            <a:ext cx="679450" cy="304800"/>
          </a:xfrm>
          <a:prstGeom prst="rect">
            <a:avLst/>
          </a:prstGeom>
          <a:noFill/>
          <a:ln w="9525">
            <a:noFill/>
            <a:miter lim="800000"/>
            <a:headEnd/>
            <a:tailEnd/>
          </a:ln>
        </p:spPr>
        <p:txBody>
          <a:bodyPr wrap="none">
            <a:spAutoFit/>
          </a:bodyPr>
          <a:lstStyle/>
          <a:p>
            <a:r>
              <a:rPr lang="de-DE" b="1"/>
              <a:t>2x10</a:t>
            </a:r>
            <a:r>
              <a:rPr lang="de-DE" b="1" baseline="30000"/>
              <a:t>-8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0"/>
          </p:nvPr>
        </p:nvSpPr>
        <p:spPr/>
        <p:txBody>
          <a:bodyPr/>
          <a:lstStyle/>
          <a:p>
            <a:fld id="{2816F9E0-D739-4B25-91CA-77C6435FF7F4}" type="slidenum">
              <a:rPr lang="de-DE"/>
              <a:pPr/>
              <a:t>12</a:t>
            </a:fld>
            <a:endParaRPr lang="de-DE"/>
          </a:p>
        </p:txBody>
      </p:sp>
      <p:sp>
        <p:nvSpPr>
          <p:cNvPr id="82946" name="Rectangle 2"/>
          <p:cNvSpPr>
            <a:spLocks noGrp="1" noChangeArrowheads="1"/>
          </p:cNvSpPr>
          <p:nvPr>
            <p:ph type="title"/>
          </p:nvPr>
        </p:nvSpPr>
        <p:spPr>
          <a:xfrm>
            <a:off x="0" y="0"/>
            <a:ext cx="9144000" cy="887104"/>
          </a:xfrm>
        </p:spPr>
        <p:txBody>
          <a:bodyPr>
            <a:normAutofit/>
          </a:bodyPr>
          <a:lstStyle/>
          <a:p>
            <a:r>
              <a:rPr lang="en-US" sz="3600" dirty="0">
                <a:solidFill>
                  <a:schemeClr val="accent1"/>
                </a:solidFill>
              </a:rPr>
              <a:t>Electron Beam Ion Trap (EBIT)</a:t>
            </a:r>
          </a:p>
        </p:txBody>
      </p:sp>
      <p:sp>
        <p:nvSpPr>
          <p:cNvPr id="82956" name="Rectangle 12"/>
          <p:cNvSpPr>
            <a:spLocks noGrp="1" noChangeArrowheads="1"/>
          </p:cNvSpPr>
          <p:nvPr>
            <p:ph type="body" sz="half" idx="1"/>
          </p:nvPr>
        </p:nvSpPr>
        <p:spPr>
          <a:xfrm>
            <a:off x="416256" y="1180528"/>
            <a:ext cx="4038600" cy="4754563"/>
          </a:xfrm>
        </p:spPr>
        <p:txBody>
          <a:bodyPr/>
          <a:lstStyle/>
          <a:p>
            <a:r>
              <a:rPr lang="en-US" sz="2000" dirty="0" smtClean="0"/>
              <a:t>Confinement</a:t>
            </a:r>
            <a:r>
              <a:rPr lang="en-US" sz="2000" dirty="0"/>
              <a:t>:</a:t>
            </a:r>
          </a:p>
          <a:p>
            <a:pPr lvl="1"/>
            <a:r>
              <a:rPr lang="en-US" sz="2000" dirty="0"/>
              <a:t>axial by electrostatic field</a:t>
            </a:r>
          </a:p>
          <a:p>
            <a:pPr lvl="1"/>
            <a:r>
              <a:rPr lang="en-US" sz="2000" dirty="0"/>
              <a:t>radial by electron beam</a:t>
            </a:r>
          </a:p>
          <a:p>
            <a:r>
              <a:rPr lang="en-US" sz="2000" dirty="0"/>
              <a:t>B-field (6 T) compresses e</a:t>
            </a:r>
            <a:r>
              <a:rPr lang="en-US" sz="2000" b="1" baseline="30000" dirty="0"/>
              <a:t>-</a:t>
            </a:r>
            <a:r>
              <a:rPr lang="en-US" sz="2000" dirty="0"/>
              <a:t> beam</a:t>
            </a:r>
          </a:p>
          <a:p>
            <a:pPr lvl="1">
              <a:buFont typeface="Symbol" pitchFamily="18" charset="2"/>
              <a:buChar char="Þ"/>
            </a:pPr>
            <a:r>
              <a:rPr lang="en-US" sz="2000" dirty="0"/>
              <a:t>e</a:t>
            </a:r>
            <a:r>
              <a:rPr lang="en-US" sz="2000" b="1" baseline="30000" dirty="0"/>
              <a:t>-</a:t>
            </a:r>
            <a:r>
              <a:rPr lang="en-US" sz="2000" dirty="0"/>
              <a:t> density  up to 40 000 A/cm</a:t>
            </a:r>
            <a:r>
              <a:rPr lang="en-US" sz="2000" baseline="30000" dirty="0"/>
              <a:t>2</a:t>
            </a:r>
          </a:p>
          <a:p>
            <a:pPr lvl="1">
              <a:buFont typeface="Symbol" pitchFamily="18" charset="2"/>
              <a:buChar char="Þ"/>
            </a:pPr>
            <a:r>
              <a:rPr lang="en-US" sz="2000" dirty="0"/>
              <a:t>increased ionization rate</a:t>
            </a:r>
          </a:p>
          <a:p>
            <a:pPr>
              <a:buFont typeface="Symbol" pitchFamily="18" charset="2"/>
              <a:buNone/>
            </a:pPr>
            <a:endParaRPr lang="en-US" sz="2000" dirty="0"/>
          </a:p>
          <a:p>
            <a:pPr>
              <a:buFontTx/>
              <a:buNone/>
            </a:pPr>
            <a:endParaRPr lang="en-US" sz="1800" dirty="0"/>
          </a:p>
          <a:p>
            <a:pPr>
              <a:buFontTx/>
              <a:buNone/>
            </a:pPr>
            <a:endParaRPr lang="en-US" sz="1800" dirty="0"/>
          </a:p>
          <a:p>
            <a:pPr lvl="1">
              <a:buFontTx/>
              <a:buNone/>
            </a:pPr>
            <a:endParaRPr lang="en-US" sz="1800" dirty="0"/>
          </a:p>
          <a:p>
            <a:endParaRPr lang="en-US" sz="1800" dirty="0"/>
          </a:p>
        </p:txBody>
      </p:sp>
      <p:pic>
        <p:nvPicPr>
          <p:cNvPr id="82954" name="Picture 10" descr="schematicsEBITwithPotential"/>
          <p:cNvPicPr>
            <a:picLocks noGrp="1" noChangeAspect="1" noChangeArrowheads="1"/>
          </p:cNvPicPr>
          <p:nvPr>
            <p:ph idx="4294967295"/>
          </p:nvPr>
        </p:nvPicPr>
        <p:blipFill>
          <a:blip r:embed="rId3" cstate="print"/>
          <a:srcRect/>
          <a:stretch>
            <a:fillRect/>
          </a:stretch>
        </p:blipFill>
        <p:spPr>
          <a:xfrm>
            <a:off x="4716463" y="1685925"/>
            <a:ext cx="4114800" cy="4264025"/>
          </a:xfrm>
          <a:noFill/>
          <a:ln/>
        </p:spPr>
      </p:pic>
      <p:sp>
        <p:nvSpPr>
          <p:cNvPr id="82958" name="Rectangle 14"/>
          <p:cNvSpPr>
            <a:spLocks noChangeArrowheads="1"/>
          </p:cNvSpPr>
          <p:nvPr/>
        </p:nvSpPr>
        <p:spPr bwMode="auto">
          <a:xfrm>
            <a:off x="6084888" y="4365625"/>
            <a:ext cx="2663825" cy="1800225"/>
          </a:xfrm>
          <a:prstGeom prst="rect">
            <a:avLst/>
          </a:prstGeom>
          <a:noFill/>
          <a:ln w="25400">
            <a:solidFill>
              <a:schemeClr val="tx1"/>
            </a:solidFill>
            <a:miter lim="800000"/>
            <a:headEnd/>
            <a:tailEnd/>
          </a:ln>
          <a:effectLst/>
        </p:spPr>
        <p:txBody>
          <a:bodyPr wrap="none" anchor="ctr"/>
          <a:lstStyle/>
          <a:p>
            <a:endParaRPr lang="en-US"/>
          </a:p>
        </p:txBody>
      </p:sp>
      <p:sp>
        <p:nvSpPr>
          <p:cNvPr id="82959" name="Line 15"/>
          <p:cNvSpPr>
            <a:spLocks noChangeShapeType="1"/>
          </p:cNvSpPr>
          <p:nvPr/>
        </p:nvSpPr>
        <p:spPr bwMode="auto">
          <a:xfrm>
            <a:off x="6804025" y="3644900"/>
            <a:ext cx="0" cy="647700"/>
          </a:xfrm>
          <a:prstGeom prst="line">
            <a:avLst/>
          </a:prstGeom>
          <a:noFill/>
          <a:ln w="38100">
            <a:solidFill>
              <a:schemeClr val="tx1"/>
            </a:solidFill>
            <a:round/>
            <a:headEnd/>
            <a:tailEnd type="triangle" w="med" len="med"/>
          </a:ln>
          <a:effectLst/>
        </p:spPr>
        <p:txBody>
          <a:bodyPr/>
          <a:lstStyle/>
          <a:p>
            <a:endParaRPr lang="en-US"/>
          </a:p>
        </p:txBody>
      </p:sp>
      <p:pic>
        <p:nvPicPr>
          <p:cNvPr id="82960" name="Picture 7"/>
          <p:cNvPicPr>
            <a:picLocks noGrp="1" noChangeAspect="1" noChangeArrowheads="1"/>
          </p:cNvPicPr>
          <p:nvPr>
            <p:ph sz="half" idx="2"/>
          </p:nvPr>
        </p:nvPicPr>
        <p:blipFill>
          <a:blip r:embed="rId4" cstate="print"/>
          <a:srcRect/>
          <a:stretch>
            <a:fillRect/>
          </a:stretch>
        </p:blipFill>
        <p:spPr>
          <a:xfrm>
            <a:off x="34925" y="3457575"/>
            <a:ext cx="4038600" cy="3284538"/>
          </a:xfrm>
          <a:noFill/>
          <a:ln/>
        </p:spPr>
      </p:pic>
      <p:sp>
        <p:nvSpPr>
          <p:cNvPr id="82962" name="Text Box 20"/>
          <p:cNvSpPr txBox="1">
            <a:spLocks noChangeArrowheads="1"/>
          </p:cNvSpPr>
          <p:nvPr/>
        </p:nvSpPr>
        <p:spPr bwMode="auto">
          <a:xfrm>
            <a:off x="3995738" y="4868863"/>
            <a:ext cx="1800225" cy="1069975"/>
          </a:xfrm>
          <a:prstGeom prst="rect">
            <a:avLst/>
          </a:prstGeom>
          <a:noFill/>
          <a:ln w="9525">
            <a:noFill/>
            <a:miter lim="800000"/>
            <a:headEnd/>
            <a:tailEnd/>
          </a:ln>
        </p:spPr>
        <p:txBody>
          <a:bodyPr>
            <a:spAutoFit/>
          </a:bodyPr>
          <a:lstStyle/>
          <a:p>
            <a:r>
              <a:rPr lang="en-US" sz="1600" b="1" i="0" u="sng" baseline="30000" dirty="0"/>
              <a:t>74</a:t>
            </a:r>
            <a:r>
              <a:rPr lang="en-US" sz="1600" b="1" i="0" u="sng" dirty="0"/>
              <a:t>Rb</a:t>
            </a:r>
            <a:r>
              <a:rPr lang="en-US" sz="1600" b="1" i="0" dirty="0"/>
              <a:t> </a:t>
            </a:r>
          </a:p>
          <a:p>
            <a:r>
              <a:rPr lang="en-US" sz="1600" i="0" dirty="0"/>
              <a:t>half-life: 65 ms</a:t>
            </a:r>
          </a:p>
          <a:p>
            <a:r>
              <a:rPr lang="en-US" sz="1600" i="0" dirty="0" smtClean="0"/>
              <a:t>He-like:~</a:t>
            </a:r>
            <a:r>
              <a:rPr lang="en-US" sz="1600" i="0" dirty="0"/>
              <a:t>10ms</a:t>
            </a:r>
          </a:p>
          <a:p>
            <a:r>
              <a:rPr lang="en-US" sz="1600" i="0" dirty="0" smtClean="0"/>
              <a:t>Bare: </a:t>
            </a:r>
            <a:r>
              <a:rPr lang="en-US" sz="1600" i="0" dirty="0"/>
              <a:t>~100 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5"/>
          <p:cNvSpPr>
            <a:spLocks noGrp="1"/>
          </p:cNvSpPr>
          <p:nvPr>
            <p:ph type="sldNum" sz="quarter" idx="11"/>
          </p:nvPr>
        </p:nvSpPr>
        <p:spPr/>
        <p:txBody>
          <a:bodyPr/>
          <a:lstStyle/>
          <a:p>
            <a:pPr>
              <a:defRPr/>
            </a:pPr>
            <a:fld id="{6E5F2C70-228A-4F05-983B-005F5A5E2659}" type="slidenum">
              <a:rPr lang="en-US"/>
              <a:pPr>
                <a:defRPr/>
              </a:pPr>
              <a:t>13</a:t>
            </a:fld>
            <a:endParaRPr lang="en-US"/>
          </a:p>
        </p:txBody>
      </p:sp>
      <p:pic>
        <p:nvPicPr>
          <p:cNvPr id="28677" name="Picture 2"/>
          <p:cNvPicPr>
            <a:picLocks noGrp="1" noChangeAspect="1" noChangeArrowheads="1"/>
          </p:cNvPicPr>
          <p:nvPr>
            <p:ph sz="half" idx="1"/>
          </p:nvPr>
        </p:nvPicPr>
        <p:blipFill>
          <a:blip r:embed="rId3" cstate="print"/>
          <a:srcRect/>
          <a:stretch>
            <a:fillRect/>
          </a:stretch>
        </p:blipFill>
        <p:spPr>
          <a:xfrm>
            <a:off x="612775" y="1550988"/>
            <a:ext cx="5613400" cy="3462337"/>
          </a:xfrm>
        </p:spPr>
      </p:pic>
      <p:sp>
        <p:nvSpPr>
          <p:cNvPr id="28678" name="Rectangle 3"/>
          <p:cNvSpPr>
            <a:spLocks noGrp="1" noChangeArrowheads="1"/>
          </p:cNvSpPr>
          <p:nvPr>
            <p:ph type="title"/>
          </p:nvPr>
        </p:nvSpPr>
        <p:spPr>
          <a:xfrm>
            <a:off x="0" y="0"/>
            <a:ext cx="9144000" cy="890649"/>
          </a:xfrm>
        </p:spPr>
        <p:txBody>
          <a:bodyPr>
            <a:normAutofit/>
          </a:bodyPr>
          <a:lstStyle/>
          <a:p>
            <a:pPr eaLnBrk="1" hangingPunct="1"/>
            <a:r>
              <a:rPr lang="en-US" sz="3600" dirty="0" smtClean="0">
                <a:solidFill>
                  <a:schemeClr val="accent1"/>
                </a:solidFill>
              </a:rPr>
              <a:t>Rendered Cut of the TITAN EBIT</a:t>
            </a:r>
          </a:p>
        </p:txBody>
      </p:sp>
      <p:sp>
        <p:nvSpPr>
          <p:cNvPr id="28679" name="Text Box 5"/>
          <p:cNvSpPr txBox="1">
            <a:spLocks noChangeArrowheads="1"/>
          </p:cNvSpPr>
          <p:nvPr/>
        </p:nvSpPr>
        <p:spPr bwMode="auto">
          <a:xfrm>
            <a:off x="4016375" y="5084763"/>
            <a:ext cx="1266825" cy="304800"/>
          </a:xfrm>
          <a:prstGeom prst="rect">
            <a:avLst/>
          </a:prstGeom>
          <a:noFill/>
          <a:ln w="9525">
            <a:noFill/>
            <a:miter lim="800000"/>
            <a:headEnd/>
            <a:tailEnd/>
          </a:ln>
        </p:spPr>
        <p:txBody>
          <a:bodyPr wrap="none">
            <a:spAutoFit/>
          </a:bodyPr>
          <a:lstStyle/>
          <a:p>
            <a:r>
              <a:rPr lang="en-US" sz="1400" b="1">
                <a:solidFill>
                  <a:srgbClr val="004699"/>
                </a:solidFill>
              </a:rPr>
              <a:t>Electron gun</a:t>
            </a:r>
          </a:p>
        </p:txBody>
      </p:sp>
      <p:sp>
        <p:nvSpPr>
          <p:cNvPr id="28680" name="Text Box 7"/>
          <p:cNvSpPr txBox="1">
            <a:spLocks noChangeArrowheads="1"/>
          </p:cNvSpPr>
          <p:nvPr/>
        </p:nvSpPr>
        <p:spPr bwMode="auto">
          <a:xfrm>
            <a:off x="3017838" y="5084763"/>
            <a:ext cx="568325" cy="304800"/>
          </a:xfrm>
          <a:prstGeom prst="rect">
            <a:avLst/>
          </a:prstGeom>
          <a:noFill/>
          <a:ln w="9525">
            <a:noFill/>
            <a:miter lim="800000"/>
            <a:headEnd/>
            <a:tailEnd/>
          </a:ln>
        </p:spPr>
        <p:txBody>
          <a:bodyPr wrap="none">
            <a:spAutoFit/>
          </a:bodyPr>
          <a:lstStyle/>
          <a:p>
            <a:r>
              <a:rPr lang="en-US" sz="1400" b="1">
                <a:solidFill>
                  <a:srgbClr val="004699"/>
                </a:solidFill>
              </a:rPr>
              <a:t>Trap</a:t>
            </a:r>
          </a:p>
        </p:txBody>
      </p:sp>
      <p:sp>
        <p:nvSpPr>
          <p:cNvPr id="28681" name="Line 8"/>
          <p:cNvSpPr>
            <a:spLocks noChangeShapeType="1"/>
          </p:cNvSpPr>
          <p:nvPr/>
        </p:nvSpPr>
        <p:spPr bwMode="auto">
          <a:xfrm flipV="1">
            <a:off x="1806575" y="3995738"/>
            <a:ext cx="12700" cy="1169987"/>
          </a:xfrm>
          <a:prstGeom prst="line">
            <a:avLst/>
          </a:prstGeom>
          <a:noFill/>
          <a:ln w="25400">
            <a:solidFill>
              <a:srgbClr val="000080"/>
            </a:solidFill>
            <a:round/>
            <a:headEnd/>
            <a:tailEnd type="oval" w="lg" len="lg"/>
          </a:ln>
        </p:spPr>
        <p:txBody>
          <a:bodyPr/>
          <a:lstStyle/>
          <a:p>
            <a:endParaRPr lang="en-US"/>
          </a:p>
        </p:txBody>
      </p:sp>
      <p:sp>
        <p:nvSpPr>
          <p:cNvPr id="28682" name="Text Box 9"/>
          <p:cNvSpPr txBox="1">
            <a:spLocks noChangeArrowheads="1"/>
          </p:cNvSpPr>
          <p:nvPr/>
        </p:nvSpPr>
        <p:spPr bwMode="auto">
          <a:xfrm>
            <a:off x="1036638" y="5084763"/>
            <a:ext cx="1681162" cy="304800"/>
          </a:xfrm>
          <a:prstGeom prst="rect">
            <a:avLst/>
          </a:prstGeom>
          <a:noFill/>
          <a:ln w="9525">
            <a:noFill/>
            <a:miter lim="800000"/>
            <a:headEnd/>
            <a:tailEnd/>
          </a:ln>
        </p:spPr>
        <p:txBody>
          <a:bodyPr wrap="none">
            <a:spAutoFit/>
          </a:bodyPr>
          <a:lstStyle/>
          <a:p>
            <a:r>
              <a:rPr lang="en-US" sz="1400" b="1">
                <a:solidFill>
                  <a:srgbClr val="004699"/>
                </a:solidFill>
              </a:rPr>
              <a:t>Electron collector</a:t>
            </a:r>
          </a:p>
        </p:txBody>
      </p:sp>
      <p:sp>
        <p:nvSpPr>
          <p:cNvPr id="28683" name="Line 10"/>
          <p:cNvSpPr>
            <a:spLocks noChangeShapeType="1"/>
          </p:cNvSpPr>
          <p:nvPr/>
        </p:nvSpPr>
        <p:spPr bwMode="auto">
          <a:xfrm flipH="1">
            <a:off x="3446463" y="1585913"/>
            <a:ext cx="9525" cy="1938337"/>
          </a:xfrm>
          <a:prstGeom prst="line">
            <a:avLst/>
          </a:prstGeom>
          <a:noFill/>
          <a:ln w="25400">
            <a:solidFill>
              <a:srgbClr val="000080"/>
            </a:solidFill>
            <a:round/>
            <a:headEnd/>
            <a:tailEnd type="oval" w="lg" len="lg"/>
          </a:ln>
        </p:spPr>
        <p:txBody>
          <a:bodyPr/>
          <a:lstStyle/>
          <a:p>
            <a:endParaRPr lang="en-US"/>
          </a:p>
        </p:txBody>
      </p:sp>
      <p:sp>
        <p:nvSpPr>
          <p:cNvPr id="28684" name="Text Box 11"/>
          <p:cNvSpPr txBox="1">
            <a:spLocks noChangeArrowheads="1"/>
          </p:cNvSpPr>
          <p:nvPr/>
        </p:nvSpPr>
        <p:spPr bwMode="auto">
          <a:xfrm>
            <a:off x="2251075" y="1295400"/>
            <a:ext cx="2185988" cy="522288"/>
          </a:xfrm>
          <a:prstGeom prst="rect">
            <a:avLst/>
          </a:prstGeom>
          <a:solidFill>
            <a:schemeClr val="bg1"/>
          </a:solidFill>
          <a:ln w="9525">
            <a:noFill/>
            <a:miter lim="800000"/>
            <a:headEnd/>
            <a:tailEnd/>
          </a:ln>
        </p:spPr>
        <p:txBody>
          <a:bodyPr>
            <a:spAutoFit/>
          </a:bodyPr>
          <a:lstStyle/>
          <a:p>
            <a:r>
              <a:rPr lang="en-US" sz="1400" b="1">
                <a:solidFill>
                  <a:srgbClr val="004699"/>
                </a:solidFill>
              </a:rPr>
              <a:t>Liquid helium-free superconducting coils</a:t>
            </a:r>
          </a:p>
        </p:txBody>
      </p:sp>
      <p:grpSp>
        <p:nvGrpSpPr>
          <p:cNvPr id="2" name="Group 14"/>
          <p:cNvGrpSpPr>
            <a:grpSpLocks/>
          </p:cNvGrpSpPr>
          <p:nvPr/>
        </p:nvGrpSpPr>
        <p:grpSpPr bwMode="auto">
          <a:xfrm>
            <a:off x="1627188" y="5205413"/>
            <a:ext cx="354012" cy="546100"/>
            <a:chOff x="4525" y="2668"/>
            <a:chExt cx="223" cy="344"/>
          </a:xfrm>
        </p:grpSpPr>
        <p:sp>
          <p:nvSpPr>
            <p:cNvPr id="28735" name="Oval 15"/>
            <p:cNvSpPr>
              <a:spLocks noChangeArrowheads="1"/>
            </p:cNvSpPr>
            <p:nvPr/>
          </p:nvSpPr>
          <p:spPr bwMode="auto">
            <a:xfrm>
              <a:off x="4525" y="2794"/>
              <a:ext cx="218" cy="218"/>
            </a:xfrm>
            <a:prstGeom prst="ellipse">
              <a:avLst/>
            </a:prstGeom>
            <a:solidFill>
              <a:schemeClr val="bg1"/>
            </a:solidFill>
            <a:ln w="38100">
              <a:solidFill>
                <a:schemeClr val="accent2"/>
              </a:solidFill>
              <a:round/>
              <a:headEnd/>
              <a:tailEnd/>
            </a:ln>
          </p:spPr>
          <p:txBody>
            <a:bodyPr wrap="none" anchor="ctr"/>
            <a:lstStyle/>
            <a:p>
              <a:endParaRPr lang="en-US" sz="2400">
                <a:latin typeface="Times New Roman" pitchFamily="18" charset="0"/>
              </a:endParaRPr>
            </a:p>
          </p:txBody>
        </p:sp>
        <p:sp>
          <p:nvSpPr>
            <p:cNvPr id="28736" name="Text Box 16"/>
            <p:cNvSpPr txBox="1">
              <a:spLocks noChangeArrowheads="1"/>
            </p:cNvSpPr>
            <p:nvPr/>
          </p:nvSpPr>
          <p:spPr bwMode="auto">
            <a:xfrm>
              <a:off x="4525" y="2668"/>
              <a:ext cx="223" cy="288"/>
            </a:xfrm>
            <a:prstGeom prst="rect">
              <a:avLst/>
            </a:prstGeom>
            <a:noFill/>
            <a:ln w="9525">
              <a:noFill/>
              <a:miter lim="800000"/>
              <a:headEnd/>
              <a:tailEnd/>
            </a:ln>
          </p:spPr>
          <p:txBody>
            <a:bodyPr wrap="none">
              <a:spAutoFit/>
            </a:bodyPr>
            <a:lstStyle/>
            <a:p>
              <a:r>
                <a:rPr lang="en-US" sz="2400" b="1"/>
                <a:t>_</a:t>
              </a:r>
            </a:p>
          </p:txBody>
        </p:sp>
      </p:grpSp>
      <p:grpSp>
        <p:nvGrpSpPr>
          <p:cNvPr id="3" name="Group 17"/>
          <p:cNvGrpSpPr>
            <a:grpSpLocks/>
          </p:cNvGrpSpPr>
          <p:nvPr/>
        </p:nvGrpSpPr>
        <p:grpSpPr bwMode="auto">
          <a:xfrm>
            <a:off x="4468813" y="5205413"/>
            <a:ext cx="354012" cy="546100"/>
            <a:chOff x="4525" y="2668"/>
            <a:chExt cx="223" cy="344"/>
          </a:xfrm>
        </p:grpSpPr>
        <p:sp>
          <p:nvSpPr>
            <p:cNvPr id="28733" name="Oval 18"/>
            <p:cNvSpPr>
              <a:spLocks noChangeArrowheads="1"/>
            </p:cNvSpPr>
            <p:nvPr/>
          </p:nvSpPr>
          <p:spPr bwMode="auto">
            <a:xfrm>
              <a:off x="4525" y="2794"/>
              <a:ext cx="218" cy="218"/>
            </a:xfrm>
            <a:prstGeom prst="ellipse">
              <a:avLst/>
            </a:prstGeom>
            <a:solidFill>
              <a:schemeClr val="bg1"/>
            </a:solidFill>
            <a:ln w="38100">
              <a:solidFill>
                <a:schemeClr val="accent2"/>
              </a:solidFill>
              <a:round/>
              <a:headEnd/>
              <a:tailEnd/>
            </a:ln>
          </p:spPr>
          <p:txBody>
            <a:bodyPr wrap="none" anchor="ctr"/>
            <a:lstStyle/>
            <a:p>
              <a:endParaRPr lang="en-US" sz="2400">
                <a:latin typeface="Times New Roman" pitchFamily="18" charset="0"/>
              </a:endParaRPr>
            </a:p>
          </p:txBody>
        </p:sp>
        <p:sp>
          <p:nvSpPr>
            <p:cNvPr id="28734" name="Text Box 19"/>
            <p:cNvSpPr txBox="1">
              <a:spLocks noChangeArrowheads="1"/>
            </p:cNvSpPr>
            <p:nvPr/>
          </p:nvSpPr>
          <p:spPr bwMode="auto">
            <a:xfrm>
              <a:off x="4525" y="2668"/>
              <a:ext cx="223" cy="288"/>
            </a:xfrm>
            <a:prstGeom prst="rect">
              <a:avLst/>
            </a:prstGeom>
            <a:noFill/>
            <a:ln w="9525">
              <a:noFill/>
              <a:miter lim="800000"/>
              <a:headEnd/>
              <a:tailEnd/>
            </a:ln>
          </p:spPr>
          <p:txBody>
            <a:bodyPr wrap="none">
              <a:spAutoFit/>
            </a:bodyPr>
            <a:lstStyle/>
            <a:p>
              <a:r>
                <a:rPr lang="en-US" sz="2400" b="1"/>
                <a:t>_</a:t>
              </a:r>
            </a:p>
          </p:txBody>
        </p:sp>
      </p:grpSp>
      <p:grpSp>
        <p:nvGrpSpPr>
          <p:cNvPr id="4" name="Group 20"/>
          <p:cNvGrpSpPr>
            <a:grpSpLocks/>
          </p:cNvGrpSpPr>
          <p:nvPr/>
        </p:nvGrpSpPr>
        <p:grpSpPr bwMode="auto">
          <a:xfrm>
            <a:off x="3155950" y="5367338"/>
            <a:ext cx="361950" cy="457200"/>
            <a:chOff x="4090" y="2689"/>
            <a:chExt cx="228" cy="288"/>
          </a:xfrm>
        </p:grpSpPr>
        <p:sp>
          <p:nvSpPr>
            <p:cNvPr id="28731" name="Oval 21"/>
            <p:cNvSpPr>
              <a:spLocks noChangeArrowheads="1"/>
            </p:cNvSpPr>
            <p:nvPr/>
          </p:nvSpPr>
          <p:spPr bwMode="auto">
            <a:xfrm>
              <a:off x="4090" y="2716"/>
              <a:ext cx="218" cy="218"/>
            </a:xfrm>
            <a:prstGeom prst="ellipse">
              <a:avLst/>
            </a:prstGeom>
            <a:solidFill>
              <a:schemeClr val="bg1"/>
            </a:solidFill>
            <a:ln w="38100">
              <a:solidFill>
                <a:schemeClr val="accent2"/>
              </a:solidFill>
              <a:round/>
              <a:headEnd/>
              <a:tailEnd/>
            </a:ln>
          </p:spPr>
          <p:txBody>
            <a:bodyPr wrap="none" anchor="ctr"/>
            <a:lstStyle/>
            <a:p>
              <a:endParaRPr lang="en-US" sz="2400">
                <a:latin typeface="Times New Roman" pitchFamily="18" charset="0"/>
              </a:endParaRPr>
            </a:p>
          </p:txBody>
        </p:sp>
        <p:sp>
          <p:nvSpPr>
            <p:cNvPr id="28732" name="Text Box 22"/>
            <p:cNvSpPr txBox="1">
              <a:spLocks noChangeArrowheads="1"/>
            </p:cNvSpPr>
            <p:nvPr/>
          </p:nvSpPr>
          <p:spPr bwMode="auto">
            <a:xfrm>
              <a:off x="4090" y="2689"/>
              <a:ext cx="228" cy="288"/>
            </a:xfrm>
            <a:prstGeom prst="rect">
              <a:avLst/>
            </a:prstGeom>
            <a:noFill/>
            <a:ln w="9525">
              <a:noFill/>
              <a:miter lim="800000"/>
              <a:headEnd/>
              <a:tailEnd/>
            </a:ln>
          </p:spPr>
          <p:txBody>
            <a:bodyPr wrap="none">
              <a:spAutoFit/>
            </a:bodyPr>
            <a:lstStyle/>
            <a:p>
              <a:r>
                <a:rPr lang="en-US" sz="2400" b="1"/>
                <a:t>+</a:t>
              </a:r>
            </a:p>
          </p:txBody>
        </p:sp>
      </p:grpSp>
      <p:sp>
        <p:nvSpPr>
          <p:cNvPr id="28688" name="Text Box 23"/>
          <p:cNvSpPr txBox="1">
            <a:spLocks noChangeArrowheads="1"/>
          </p:cNvSpPr>
          <p:nvPr/>
        </p:nvSpPr>
        <p:spPr bwMode="auto">
          <a:xfrm>
            <a:off x="4014788" y="5722938"/>
            <a:ext cx="1252537" cy="304800"/>
          </a:xfrm>
          <a:prstGeom prst="rect">
            <a:avLst/>
          </a:prstGeom>
          <a:noFill/>
          <a:ln w="9525">
            <a:noFill/>
            <a:miter lim="800000"/>
            <a:headEnd/>
            <a:tailEnd/>
          </a:ln>
        </p:spPr>
        <p:txBody>
          <a:bodyPr wrap="none">
            <a:spAutoFit/>
          </a:bodyPr>
          <a:lstStyle/>
          <a:p>
            <a:r>
              <a:rPr lang="en-US" sz="1400" b="1"/>
              <a:t>Up to ~60 kV</a:t>
            </a:r>
          </a:p>
        </p:txBody>
      </p:sp>
      <p:sp>
        <p:nvSpPr>
          <p:cNvPr id="28689" name="Text Box 24"/>
          <p:cNvSpPr txBox="1">
            <a:spLocks noChangeArrowheads="1"/>
          </p:cNvSpPr>
          <p:nvPr/>
        </p:nvSpPr>
        <p:spPr bwMode="auto">
          <a:xfrm>
            <a:off x="2797175" y="5735638"/>
            <a:ext cx="1114425" cy="304800"/>
          </a:xfrm>
          <a:prstGeom prst="rect">
            <a:avLst/>
          </a:prstGeom>
          <a:noFill/>
          <a:ln w="9525">
            <a:noFill/>
            <a:miter lim="800000"/>
            <a:headEnd/>
            <a:tailEnd/>
          </a:ln>
        </p:spPr>
        <p:txBody>
          <a:bodyPr wrap="none">
            <a:spAutoFit/>
          </a:bodyPr>
          <a:lstStyle/>
          <a:p>
            <a:r>
              <a:rPr lang="en-US" sz="1400" b="1"/>
              <a:t>0 to ~10 kV</a:t>
            </a:r>
          </a:p>
        </p:txBody>
      </p:sp>
      <p:sp>
        <p:nvSpPr>
          <p:cNvPr id="28690" name="Text Box 26"/>
          <p:cNvSpPr txBox="1">
            <a:spLocks noChangeArrowheads="1"/>
          </p:cNvSpPr>
          <p:nvPr/>
        </p:nvSpPr>
        <p:spPr bwMode="auto">
          <a:xfrm>
            <a:off x="1163638" y="5722938"/>
            <a:ext cx="1252537" cy="304800"/>
          </a:xfrm>
          <a:prstGeom prst="rect">
            <a:avLst/>
          </a:prstGeom>
          <a:noFill/>
          <a:ln w="9525">
            <a:noFill/>
            <a:miter lim="800000"/>
            <a:headEnd/>
            <a:tailEnd/>
          </a:ln>
        </p:spPr>
        <p:txBody>
          <a:bodyPr wrap="none">
            <a:spAutoFit/>
          </a:bodyPr>
          <a:lstStyle/>
          <a:p>
            <a:r>
              <a:rPr lang="en-US" sz="1400" b="1"/>
              <a:t>Up to ~60 kV</a:t>
            </a:r>
          </a:p>
        </p:txBody>
      </p:sp>
      <p:sp>
        <p:nvSpPr>
          <p:cNvPr id="28691" name="Text Box 29"/>
          <p:cNvSpPr txBox="1">
            <a:spLocks noChangeArrowheads="1"/>
          </p:cNvSpPr>
          <p:nvPr/>
        </p:nvSpPr>
        <p:spPr bwMode="auto">
          <a:xfrm>
            <a:off x="6727825" y="3803650"/>
            <a:ext cx="1824038" cy="830263"/>
          </a:xfrm>
          <a:prstGeom prst="rect">
            <a:avLst/>
          </a:prstGeom>
          <a:solidFill>
            <a:schemeClr val="bg1"/>
          </a:solidFill>
          <a:ln w="9525">
            <a:solidFill>
              <a:srgbClr val="FF0000"/>
            </a:solidFill>
            <a:miter lim="800000"/>
            <a:headEnd/>
            <a:tailEnd/>
          </a:ln>
        </p:spPr>
        <p:txBody>
          <a:bodyPr>
            <a:spAutoFit/>
          </a:bodyPr>
          <a:lstStyle/>
          <a:p>
            <a:pPr algn="ctr"/>
            <a:r>
              <a:rPr lang="en-US" sz="1600" b="1" dirty="0">
                <a:solidFill>
                  <a:srgbClr val="CC0000"/>
                </a:solidFill>
              </a:rPr>
              <a:t>Electron gun</a:t>
            </a:r>
          </a:p>
          <a:p>
            <a:pPr algn="ctr"/>
            <a:r>
              <a:rPr lang="en-US" sz="1600" b="1" dirty="0">
                <a:solidFill>
                  <a:srgbClr val="CC0000"/>
                </a:solidFill>
              </a:rPr>
              <a:t>is</a:t>
            </a:r>
          </a:p>
          <a:p>
            <a:pPr algn="ctr"/>
            <a:r>
              <a:rPr lang="en-US" sz="1600" b="1" dirty="0" smtClean="0">
                <a:solidFill>
                  <a:srgbClr val="CC0000"/>
                </a:solidFill>
              </a:rPr>
              <a:t>adjustable</a:t>
            </a:r>
            <a:endParaRPr lang="en-US" sz="1600" b="1" dirty="0">
              <a:solidFill>
                <a:srgbClr val="CC0000"/>
              </a:solidFill>
            </a:endParaRPr>
          </a:p>
        </p:txBody>
      </p:sp>
      <p:sp>
        <p:nvSpPr>
          <p:cNvPr id="28692" name="Line 30"/>
          <p:cNvSpPr>
            <a:spLocks noChangeShapeType="1"/>
          </p:cNvSpPr>
          <p:nvPr/>
        </p:nvSpPr>
        <p:spPr bwMode="auto">
          <a:xfrm>
            <a:off x="908050" y="2951163"/>
            <a:ext cx="152400" cy="538162"/>
          </a:xfrm>
          <a:prstGeom prst="line">
            <a:avLst/>
          </a:prstGeom>
          <a:noFill/>
          <a:ln w="25400">
            <a:solidFill>
              <a:schemeClr val="tx1"/>
            </a:solidFill>
            <a:round/>
            <a:headEnd/>
            <a:tailEnd type="triangle" w="lg" len="lg"/>
          </a:ln>
        </p:spPr>
        <p:txBody>
          <a:bodyPr/>
          <a:lstStyle/>
          <a:p>
            <a:endParaRPr lang="en-US"/>
          </a:p>
        </p:txBody>
      </p:sp>
      <p:sp>
        <p:nvSpPr>
          <p:cNvPr id="28693" name="Line 31"/>
          <p:cNvSpPr>
            <a:spLocks noChangeShapeType="1"/>
          </p:cNvSpPr>
          <p:nvPr/>
        </p:nvSpPr>
        <p:spPr bwMode="auto">
          <a:xfrm>
            <a:off x="908050" y="2951163"/>
            <a:ext cx="1573213" cy="652462"/>
          </a:xfrm>
          <a:prstGeom prst="line">
            <a:avLst/>
          </a:prstGeom>
          <a:noFill/>
          <a:ln w="25400">
            <a:solidFill>
              <a:schemeClr val="tx1"/>
            </a:solidFill>
            <a:round/>
            <a:headEnd/>
            <a:tailEnd type="triangle" w="lg" len="lg"/>
          </a:ln>
        </p:spPr>
        <p:txBody>
          <a:bodyPr/>
          <a:lstStyle/>
          <a:p>
            <a:endParaRPr lang="en-US"/>
          </a:p>
        </p:txBody>
      </p:sp>
      <p:sp>
        <p:nvSpPr>
          <p:cNvPr id="28694" name="Text Box 32"/>
          <p:cNvSpPr txBox="1">
            <a:spLocks noChangeArrowheads="1"/>
          </p:cNvSpPr>
          <p:nvPr/>
        </p:nvSpPr>
        <p:spPr bwMode="auto">
          <a:xfrm>
            <a:off x="387350" y="2446338"/>
            <a:ext cx="1660525" cy="522287"/>
          </a:xfrm>
          <a:prstGeom prst="rect">
            <a:avLst/>
          </a:prstGeom>
          <a:noFill/>
          <a:ln w="9525">
            <a:noFill/>
            <a:miter lim="800000"/>
            <a:headEnd/>
            <a:tailEnd/>
          </a:ln>
        </p:spPr>
        <p:txBody>
          <a:bodyPr>
            <a:spAutoFit/>
          </a:bodyPr>
          <a:lstStyle/>
          <a:p>
            <a:r>
              <a:rPr lang="en-US" sz="1400" b="1">
                <a:solidFill>
                  <a:srgbClr val="004699"/>
                </a:solidFill>
              </a:rPr>
              <a:t>Split Einzel</a:t>
            </a:r>
          </a:p>
          <a:p>
            <a:r>
              <a:rPr lang="en-US" sz="1400" b="1">
                <a:solidFill>
                  <a:srgbClr val="004699"/>
                </a:solidFill>
              </a:rPr>
              <a:t>lenses</a:t>
            </a:r>
          </a:p>
        </p:txBody>
      </p:sp>
      <p:sp>
        <p:nvSpPr>
          <p:cNvPr id="28695" name="Line 47"/>
          <p:cNvSpPr>
            <a:spLocks noChangeShapeType="1"/>
          </p:cNvSpPr>
          <p:nvPr/>
        </p:nvSpPr>
        <p:spPr bwMode="auto">
          <a:xfrm flipH="1" flipV="1">
            <a:off x="5773738" y="4089400"/>
            <a:ext cx="898525" cy="152400"/>
          </a:xfrm>
          <a:prstGeom prst="line">
            <a:avLst/>
          </a:prstGeom>
          <a:noFill/>
          <a:ln w="101600">
            <a:solidFill>
              <a:srgbClr val="FF0000"/>
            </a:solidFill>
            <a:round/>
            <a:headEnd/>
            <a:tailEnd type="triangle" w="med" len="med"/>
          </a:ln>
        </p:spPr>
        <p:txBody>
          <a:bodyPr/>
          <a:lstStyle/>
          <a:p>
            <a:endParaRPr lang="en-US"/>
          </a:p>
        </p:txBody>
      </p:sp>
      <p:sp>
        <p:nvSpPr>
          <p:cNvPr id="28696" name="Line 57"/>
          <p:cNvSpPr>
            <a:spLocks noChangeShapeType="1"/>
          </p:cNvSpPr>
          <p:nvPr/>
        </p:nvSpPr>
        <p:spPr bwMode="auto">
          <a:xfrm flipV="1">
            <a:off x="3330575" y="3995738"/>
            <a:ext cx="12700" cy="1169987"/>
          </a:xfrm>
          <a:prstGeom prst="line">
            <a:avLst/>
          </a:prstGeom>
          <a:noFill/>
          <a:ln w="25400">
            <a:solidFill>
              <a:srgbClr val="000080"/>
            </a:solidFill>
            <a:round/>
            <a:headEnd/>
            <a:tailEnd type="oval" w="lg" len="lg"/>
          </a:ln>
        </p:spPr>
        <p:txBody>
          <a:bodyPr/>
          <a:lstStyle/>
          <a:p>
            <a:endParaRPr lang="en-US"/>
          </a:p>
        </p:txBody>
      </p:sp>
      <p:sp>
        <p:nvSpPr>
          <p:cNvPr id="28697" name="Line 58"/>
          <p:cNvSpPr>
            <a:spLocks noChangeShapeType="1"/>
          </p:cNvSpPr>
          <p:nvPr/>
        </p:nvSpPr>
        <p:spPr bwMode="auto">
          <a:xfrm flipV="1">
            <a:off x="4613275" y="3995738"/>
            <a:ext cx="12700" cy="1169987"/>
          </a:xfrm>
          <a:prstGeom prst="line">
            <a:avLst/>
          </a:prstGeom>
          <a:noFill/>
          <a:ln w="25400">
            <a:solidFill>
              <a:srgbClr val="000080"/>
            </a:solidFill>
            <a:round/>
            <a:headEnd/>
            <a:tailEnd type="oval" w="lg" len="lg"/>
          </a:ln>
        </p:spPr>
        <p:txBody>
          <a:bodyPr/>
          <a:lstStyle/>
          <a:p>
            <a:endParaRPr lang="en-US"/>
          </a:p>
        </p:txBody>
      </p:sp>
      <p:sp>
        <p:nvSpPr>
          <p:cNvPr id="28698" name="Text Box 59"/>
          <p:cNvSpPr txBox="1">
            <a:spLocks noChangeArrowheads="1"/>
          </p:cNvSpPr>
          <p:nvPr/>
        </p:nvSpPr>
        <p:spPr bwMode="auto">
          <a:xfrm>
            <a:off x="4627563" y="5578475"/>
            <a:ext cx="184150" cy="457200"/>
          </a:xfrm>
          <a:prstGeom prst="rect">
            <a:avLst/>
          </a:prstGeom>
          <a:noFill/>
          <a:ln w="9525">
            <a:noFill/>
            <a:miter lim="800000"/>
            <a:headEnd/>
            <a:tailEnd/>
          </a:ln>
        </p:spPr>
        <p:txBody>
          <a:bodyPr wrap="none">
            <a:spAutoFit/>
          </a:bodyPr>
          <a:lstStyle/>
          <a:p>
            <a:endParaRPr lang="en-US" sz="2400">
              <a:latin typeface="Times New Roman" pitchFamily="18" charset="0"/>
            </a:endParaRPr>
          </a:p>
        </p:txBody>
      </p:sp>
      <p:graphicFrame>
        <p:nvGraphicFramePr>
          <p:cNvPr id="32850" name="Group 82"/>
          <p:cNvGraphicFramePr>
            <a:graphicFrameLocks noGrp="1"/>
          </p:cNvGraphicFramePr>
          <p:nvPr/>
        </p:nvGraphicFramePr>
        <p:xfrm>
          <a:off x="4835525" y="1339850"/>
          <a:ext cx="4186237" cy="1828800"/>
        </p:xfrm>
        <a:graphic>
          <a:graphicData uri="http://schemas.openxmlformats.org/drawingml/2006/table">
            <a:tbl>
              <a:tblPr/>
              <a:tblGrid>
                <a:gridCol w="2979737"/>
                <a:gridCol w="12065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Max. e-beam energy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~70 keV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Max. e-beam current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500 mA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Max. magnetic field strength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6 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Cathode upgrades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1 A &amp; </a:t>
                      </a:r>
                      <a:r>
                        <a:rPr kumimoji="0" lang="en-US"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5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Herrmann) beam diameter (FWHM)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~40 </a:t>
                      </a:r>
                      <a:r>
                        <a:rPr kumimoji="0" lang="en-US" sz="14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m</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Electron beam current density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~10</a:t>
                      </a:r>
                      <a:r>
                        <a:rPr kumimoji="0" 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5</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A/cm</a:t>
                      </a:r>
                      <a:r>
                        <a:rPr kumimoji="0" 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2</a:t>
                      </a:r>
                      <a:endPar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 name="Text Box 29"/>
          <p:cNvSpPr txBox="1">
            <a:spLocks noChangeArrowheads="1"/>
          </p:cNvSpPr>
          <p:nvPr/>
        </p:nvSpPr>
        <p:spPr bwMode="auto">
          <a:xfrm>
            <a:off x="6124575" y="974725"/>
            <a:ext cx="1549400" cy="336550"/>
          </a:xfrm>
          <a:prstGeom prst="rect">
            <a:avLst/>
          </a:prstGeom>
          <a:noFill/>
          <a:ln w="9525">
            <a:noFill/>
            <a:miter lim="800000"/>
            <a:headEnd/>
            <a:tailEnd/>
          </a:ln>
        </p:spPr>
        <p:txBody>
          <a:bodyPr wrap="none">
            <a:spAutoFit/>
          </a:bodyPr>
          <a:lstStyle/>
          <a:p>
            <a:r>
              <a:rPr lang="en-US" sz="1600" b="1"/>
              <a:t>Design values</a:t>
            </a:r>
          </a:p>
        </p:txBody>
      </p:sp>
      <p:sp>
        <p:nvSpPr>
          <p:cNvPr id="53" name="Rectangle 129"/>
          <p:cNvSpPr>
            <a:spLocks noChangeArrowheads="1"/>
          </p:cNvSpPr>
          <p:nvPr/>
        </p:nvSpPr>
        <p:spPr bwMode="auto">
          <a:xfrm>
            <a:off x="4841875" y="2854325"/>
            <a:ext cx="4175125" cy="309563"/>
          </a:xfrm>
          <a:prstGeom prst="rect">
            <a:avLst/>
          </a:prstGeom>
          <a:solidFill>
            <a:srgbClr val="004699">
              <a:alpha val="20000"/>
            </a:srgbClr>
          </a:solidFill>
          <a:ln w="9525">
            <a:noFill/>
            <a:miter lim="800000"/>
            <a:headEnd/>
            <a:tailEnd/>
          </a:ln>
        </p:spPr>
        <p:txBody>
          <a:bodyPr wrap="none" anchor="ctr"/>
          <a:lstStyle/>
          <a:p>
            <a:endParaRPr lang="en-US" sz="2400">
              <a:latin typeface="Times New Roman" pitchFamily="18" charset="0"/>
            </a:endParaRPr>
          </a:p>
        </p:txBody>
      </p:sp>
      <p:sp>
        <p:nvSpPr>
          <p:cNvPr id="54" name="Rectangle 131"/>
          <p:cNvSpPr>
            <a:spLocks noChangeArrowheads="1"/>
          </p:cNvSpPr>
          <p:nvPr/>
        </p:nvSpPr>
        <p:spPr bwMode="auto">
          <a:xfrm>
            <a:off x="4833938" y="2255838"/>
            <a:ext cx="4194175" cy="304800"/>
          </a:xfrm>
          <a:prstGeom prst="rect">
            <a:avLst/>
          </a:prstGeom>
          <a:solidFill>
            <a:srgbClr val="004699">
              <a:alpha val="20000"/>
            </a:srgbClr>
          </a:solidFill>
          <a:ln w="9525">
            <a:noFill/>
            <a:miter lim="800000"/>
            <a:headEnd/>
            <a:tailEnd/>
          </a:ln>
        </p:spPr>
        <p:txBody>
          <a:bodyPr wrap="none" anchor="ctr"/>
          <a:lstStyle/>
          <a:p>
            <a:endParaRPr lang="en-US" sz="2400">
              <a:latin typeface="Times New Roman" pitchFamily="18" charset="0"/>
            </a:endParaRPr>
          </a:p>
        </p:txBody>
      </p:sp>
      <p:sp>
        <p:nvSpPr>
          <p:cNvPr id="55" name="Rectangle 132"/>
          <p:cNvSpPr>
            <a:spLocks noChangeArrowheads="1"/>
          </p:cNvSpPr>
          <p:nvPr/>
        </p:nvSpPr>
        <p:spPr bwMode="auto">
          <a:xfrm>
            <a:off x="4838700" y="1649413"/>
            <a:ext cx="4189413" cy="304800"/>
          </a:xfrm>
          <a:prstGeom prst="rect">
            <a:avLst/>
          </a:prstGeom>
          <a:solidFill>
            <a:srgbClr val="004699">
              <a:alpha val="20000"/>
            </a:srgbClr>
          </a:solidFill>
          <a:ln w="9525">
            <a:noFill/>
            <a:miter lim="800000"/>
            <a:headEnd/>
            <a:tailEnd/>
          </a:ln>
        </p:spPr>
        <p:txBody>
          <a:bodyPr wrap="none" anchor="ctr"/>
          <a:lstStyle/>
          <a:p>
            <a:endParaRPr lang="en-US" sz="2400">
              <a:latin typeface="Times New Roman" pitchFamily="18" charset="0"/>
            </a:endParaRPr>
          </a:p>
        </p:txBody>
      </p:sp>
      <p:sp>
        <p:nvSpPr>
          <p:cNvPr id="59" name="Text Box 61"/>
          <p:cNvSpPr txBox="1">
            <a:spLocks noChangeArrowheads="1"/>
          </p:cNvSpPr>
          <p:nvPr/>
        </p:nvSpPr>
        <p:spPr bwMode="auto">
          <a:xfrm>
            <a:off x="5475288" y="5148263"/>
            <a:ext cx="2870200" cy="304800"/>
          </a:xfrm>
          <a:prstGeom prst="rect">
            <a:avLst/>
          </a:prstGeom>
          <a:noFill/>
          <a:ln w="9525">
            <a:noFill/>
            <a:miter lim="800000"/>
            <a:headEnd/>
            <a:tailEnd/>
          </a:ln>
        </p:spPr>
        <p:txBody>
          <a:bodyPr wrap="none">
            <a:spAutoFit/>
          </a:bodyPr>
          <a:lstStyle/>
          <a:p>
            <a:r>
              <a:rPr lang="en-US" sz="1400" b="1"/>
              <a:t>Number of trapped ions: </a:t>
            </a:r>
            <a:r>
              <a:rPr lang="en-US" sz="1400"/>
              <a:t>10</a:t>
            </a:r>
            <a:r>
              <a:rPr lang="en-US" sz="1400" baseline="30000"/>
              <a:t>6</a:t>
            </a:r>
            <a:r>
              <a:rPr lang="en-US" sz="1400"/>
              <a:t>-10</a:t>
            </a:r>
            <a:r>
              <a:rPr lang="en-US" sz="1400" baseline="30000"/>
              <a:t>8</a:t>
            </a:r>
          </a:p>
        </p:txBody>
      </p:sp>
      <p:sp>
        <p:nvSpPr>
          <p:cNvPr id="60" name="Text Box 62"/>
          <p:cNvSpPr txBox="1">
            <a:spLocks noChangeArrowheads="1"/>
          </p:cNvSpPr>
          <p:nvPr/>
        </p:nvSpPr>
        <p:spPr bwMode="auto">
          <a:xfrm>
            <a:off x="5470525" y="5480050"/>
            <a:ext cx="3619500" cy="304800"/>
          </a:xfrm>
          <a:prstGeom prst="rect">
            <a:avLst/>
          </a:prstGeom>
          <a:noFill/>
          <a:ln w="9525">
            <a:noFill/>
            <a:miter lim="800000"/>
            <a:headEnd/>
            <a:tailEnd/>
          </a:ln>
        </p:spPr>
        <p:txBody>
          <a:bodyPr wrap="none">
            <a:spAutoFit/>
          </a:bodyPr>
          <a:lstStyle/>
          <a:p>
            <a:r>
              <a:rPr lang="en-US" sz="1400" b="1"/>
              <a:t>Electron number density: </a:t>
            </a:r>
            <a:r>
              <a:rPr lang="en-US" sz="1400"/>
              <a:t>~5x10</a:t>
            </a:r>
            <a:r>
              <a:rPr lang="en-US" sz="1400" baseline="30000"/>
              <a:t>22</a:t>
            </a:r>
            <a:r>
              <a:rPr lang="en-US" sz="1400"/>
              <a:t> e/cm</a:t>
            </a:r>
            <a:r>
              <a:rPr lang="en-US" sz="1400" baseline="30000"/>
              <a:t>2</a:t>
            </a:r>
            <a:r>
              <a:rPr lang="en-US" sz="1400"/>
              <a:t>/s</a:t>
            </a:r>
            <a:endParaRPr lang="en-US" sz="1400" baseline="30000"/>
          </a:p>
        </p:txBody>
      </p:sp>
      <p:sp>
        <p:nvSpPr>
          <p:cNvPr id="61" name="Text Box 63"/>
          <p:cNvSpPr txBox="1">
            <a:spLocks noChangeArrowheads="1"/>
          </p:cNvSpPr>
          <p:nvPr/>
        </p:nvSpPr>
        <p:spPr bwMode="auto">
          <a:xfrm>
            <a:off x="5468938" y="6130925"/>
            <a:ext cx="3148012" cy="307975"/>
          </a:xfrm>
          <a:prstGeom prst="rect">
            <a:avLst/>
          </a:prstGeom>
          <a:noFill/>
          <a:ln w="9525">
            <a:noFill/>
            <a:miter lim="800000"/>
            <a:headEnd/>
            <a:tailEnd/>
          </a:ln>
        </p:spPr>
        <p:txBody>
          <a:bodyPr wrap="none">
            <a:spAutoFit/>
          </a:bodyPr>
          <a:lstStyle/>
          <a:p>
            <a:r>
              <a:rPr lang="en-US" sz="1400" b="1"/>
              <a:t>Highest charge state: </a:t>
            </a:r>
            <a:r>
              <a:rPr lang="en-US" sz="1400"/>
              <a:t>~</a:t>
            </a:r>
            <a:r>
              <a:rPr lang="en-US" sz="1400" b="1"/>
              <a:t> </a:t>
            </a:r>
            <a:r>
              <a:rPr lang="en-US" sz="1400"/>
              <a:t>He-like U</a:t>
            </a:r>
            <a:r>
              <a:rPr lang="en-US" sz="1400" baseline="30000"/>
              <a:t>90+</a:t>
            </a:r>
          </a:p>
        </p:txBody>
      </p:sp>
      <p:sp>
        <p:nvSpPr>
          <p:cNvPr id="62" name="Text Box 61"/>
          <p:cNvSpPr txBox="1">
            <a:spLocks noChangeArrowheads="1"/>
          </p:cNvSpPr>
          <p:nvPr/>
        </p:nvSpPr>
        <p:spPr bwMode="auto">
          <a:xfrm>
            <a:off x="5472113" y="5824538"/>
            <a:ext cx="2628900" cy="307975"/>
          </a:xfrm>
          <a:prstGeom prst="rect">
            <a:avLst/>
          </a:prstGeom>
          <a:noFill/>
          <a:ln w="9525">
            <a:noFill/>
            <a:miter lim="800000"/>
            <a:headEnd/>
            <a:tailEnd/>
          </a:ln>
        </p:spPr>
        <p:txBody>
          <a:bodyPr wrap="none">
            <a:spAutoFit/>
          </a:bodyPr>
          <a:lstStyle/>
          <a:p>
            <a:r>
              <a:rPr lang="en-US" sz="1400" b="1"/>
              <a:t>Beam energy spread: </a:t>
            </a:r>
            <a:r>
              <a:rPr lang="en-US" sz="1400"/>
              <a:t>~50 eV</a:t>
            </a:r>
            <a:endParaRPr lang="en-US" sz="1400" baseline="30000"/>
          </a:p>
        </p:txBody>
      </p:sp>
      <p:sp>
        <p:nvSpPr>
          <p:cNvPr id="28730" name="Text Box 9"/>
          <p:cNvSpPr txBox="1">
            <a:spLocks noChangeArrowheads="1"/>
          </p:cNvSpPr>
          <p:nvPr/>
        </p:nvSpPr>
        <p:spPr bwMode="auto">
          <a:xfrm>
            <a:off x="939800" y="6024563"/>
            <a:ext cx="4376738" cy="522287"/>
          </a:xfrm>
          <a:prstGeom prst="rect">
            <a:avLst/>
          </a:prstGeom>
          <a:noFill/>
          <a:ln w="9525">
            <a:noFill/>
            <a:miter lim="800000"/>
            <a:headEnd/>
            <a:tailEnd/>
          </a:ln>
        </p:spPr>
        <p:txBody>
          <a:bodyPr>
            <a:spAutoFit/>
          </a:bodyPr>
          <a:lstStyle/>
          <a:p>
            <a:r>
              <a:rPr lang="en-US" sz="1400">
                <a:solidFill>
                  <a:srgbClr val="800000"/>
                </a:solidFill>
              </a:rPr>
              <a:t>The gun &amp; collector must be biased at high voltages to reach high electron beam energies.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50"/>
                                        </p:tgtEl>
                                        <p:attrNameLst>
                                          <p:attrName>style.visibility</p:attrName>
                                        </p:attrNameLst>
                                      </p:cBhvr>
                                      <p:to>
                                        <p:strVal val="visible"/>
                                      </p:to>
                                    </p:set>
                                    <p:animEffect transition="in" filter="fade">
                                      <p:cBhvr>
                                        <p:cTn id="7" dur="500"/>
                                        <p:tgtEl>
                                          <p:spTgt spid="328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P spid="59" grpId="0"/>
      <p:bldP spid="60"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0" y="0"/>
            <a:ext cx="9144000" cy="762000"/>
          </a:xfrm>
          <a:prstGeom prst="rect">
            <a:avLst/>
          </a:prstGeom>
          <a:noFill/>
          <a:ln w="9525">
            <a:noFill/>
            <a:miter lim="800000"/>
            <a:headEnd/>
            <a:tailEnd/>
          </a:ln>
          <a:effectLst/>
        </p:spPr>
        <p:txBody>
          <a:bodyPr wrap="none" anchor="ctr"/>
          <a:lstStyle/>
          <a:p>
            <a:pPr algn="ctr" eaLnBrk="0" hangingPunct="0"/>
            <a:r>
              <a:rPr lang="en-US" sz="3600" dirty="0" smtClean="0">
                <a:solidFill>
                  <a:srgbClr val="256EB1"/>
                </a:solidFill>
              </a:rPr>
              <a:t>TITAN – scientific program</a:t>
            </a:r>
            <a:endParaRPr lang="en-US" sz="3600" dirty="0">
              <a:solidFill>
                <a:srgbClr val="256EB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uclearchart"/>
          <p:cNvPicPr>
            <a:picLocks noChangeAspect="1" noChangeArrowheads="1"/>
          </p:cNvPicPr>
          <p:nvPr/>
        </p:nvPicPr>
        <p:blipFill>
          <a:blip r:embed="rId3" cstate="print"/>
          <a:srcRect/>
          <a:stretch>
            <a:fillRect/>
          </a:stretch>
        </p:blipFill>
        <p:spPr bwMode="auto">
          <a:xfrm>
            <a:off x="152400" y="811213"/>
            <a:ext cx="9067800" cy="5854700"/>
          </a:xfrm>
          <a:prstGeom prst="rect">
            <a:avLst/>
          </a:prstGeom>
          <a:noFill/>
        </p:spPr>
      </p:pic>
      <p:sp>
        <p:nvSpPr>
          <p:cNvPr id="10244" name="Oval 4"/>
          <p:cNvSpPr>
            <a:spLocks noChangeArrowheads="1"/>
          </p:cNvSpPr>
          <p:nvPr/>
        </p:nvSpPr>
        <p:spPr bwMode="auto">
          <a:xfrm rot="2696255">
            <a:off x="2625725" y="3278188"/>
            <a:ext cx="457200" cy="1881187"/>
          </a:xfrm>
          <a:prstGeom prst="ellipse">
            <a:avLst/>
          </a:prstGeom>
          <a:noFill/>
          <a:ln w="25400">
            <a:solidFill>
              <a:schemeClr val="hlink"/>
            </a:solidFill>
            <a:round/>
            <a:headEnd/>
            <a:tailEnd/>
          </a:ln>
          <a:effectLst/>
        </p:spPr>
        <p:txBody>
          <a:bodyPr wrap="none" anchor="ctr"/>
          <a:lstStyle/>
          <a:p>
            <a:endParaRPr lang="en-US"/>
          </a:p>
        </p:txBody>
      </p:sp>
      <p:sp>
        <p:nvSpPr>
          <p:cNvPr id="10245" name="Oval 5"/>
          <p:cNvSpPr>
            <a:spLocks noChangeArrowheads="1"/>
          </p:cNvSpPr>
          <p:nvPr/>
        </p:nvSpPr>
        <p:spPr bwMode="auto">
          <a:xfrm rot="2696255">
            <a:off x="609600" y="6038850"/>
            <a:ext cx="339725" cy="685800"/>
          </a:xfrm>
          <a:prstGeom prst="ellipse">
            <a:avLst/>
          </a:prstGeom>
          <a:noFill/>
          <a:ln w="25400">
            <a:solidFill>
              <a:schemeClr val="tx1"/>
            </a:solidFill>
            <a:round/>
            <a:headEnd/>
            <a:tailEnd/>
          </a:ln>
          <a:effectLst/>
        </p:spPr>
        <p:txBody>
          <a:bodyPr wrap="none" anchor="ctr"/>
          <a:lstStyle/>
          <a:p>
            <a:endParaRPr lang="en-US"/>
          </a:p>
        </p:txBody>
      </p:sp>
      <p:sp>
        <p:nvSpPr>
          <p:cNvPr id="10251" name="Text Box 11"/>
          <p:cNvSpPr txBox="1">
            <a:spLocks noChangeArrowheads="1"/>
          </p:cNvSpPr>
          <p:nvPr/>
        </p:nvSpPr>
        <p:spPr bwMode="auto">
          <a:xfrm>
            <a:off x="7854950" y="3090863"/>
            <a:ext cx="192088" cy="274637"/>
          </a:xfrm>
          <a:prstGeom prst="rect">
            <a:avLst/>
          </a:prstGeom>
          <a:noFill/>
          <a:ln w="9525">
            <a:noFill/>
            <a:miter lim="800000"/>
            <a:headEnd/>
            <a:tailEnd/>
          </a:ln>
          <a:effectLst/>
        </p:spPr>
        <p:txBody>
          <a:bodyPr>
            <a:spAutoFit/>
          </a:bodyPr>
          <a:lstStyle/>
          <a:p>
            <a:endParaRPr lang="en-GB" sz="1200" b="0"/>
          </a:p>
        </p:txBody>
      </p:sp>
      <p:sp>
        <p:nvSpPr>
          <p:cNvPr id="10252" name="Oval 12"/>
          <p:cNvSpPr>
            <a:spLocks noChangeArrowheads="1"/>
          </p:cNvSpPr>
          <p:nvPr/>
        </p:nvSpPr>
        <p:spPr bwMode="auto">
          <a:xfrm rot="2696255">
            <a:off x="1676400" y="4876800"/>
            <a:ext cx="457200" cy="1423988"/>
          </a:xfrm>
          <a:prstGeom prst="ellipse">
            <a:avLst/>
          </a:prstGeom>
          <a:noFill/>
          <a:ln w="25400">
            <a:solidFill>
              <a:srgbClr val="0000FF"/>
            </a:solidFill>
            <a:round/>
            <a:headEnd/>
            <a:tailEnd/>
          </a:ln>
          <a:effectLst/>
        </p:spPr>
        <p:txBody>
          <a:bodyPr wrap="none" anchor="ctr"/>
          <a:lstStyle/>
          <a:p>
            <a:endParaRPr lang="en-US"/>
          </a:p>
        </p:txBody>
      </p:sp>
      <p:sp>
        <p:nvSpPr>
          <p:cNvPr id="10254" name="Oval 14"/>
          <p:cNvSpPr>
            <a:spLocks noChangeArrowheads="1"/>
          </p:cNvSpPr>
          <p:nvPr/>
        </p:nvSpPr>
        <p:spPr bwMode="auto">
          <a:xfrm rot="3004081">
            <a:off x="4000500" y="3238500"/>
            <a:ext cx="457200" cy="2057400"/>
          </a:xfrm>
          <a:prstGeom prst="ellipse">
            <a:avLst/>
          </a:prstGeom>
          <a:noFill/>
          <a:ln w="25400">
            <a:solidFill>
              <a:srgbClr val="FF9933"/>
            </a:solidFill>
            <a:round/>
            <a:headEnd/>
            <a:tailEnd/>
          </a:ln>
          <a:effectLst/>
        </p:spPr>
        <p:txBody>
          <a:bodyPr wrap="none" anchor="ctr"/>
          <a:lstStyle/>
          <a:p>
            <a:endParaRPr lang="en-US"/>
          </a:p>
        </p:txBody>
      </p:sp>
      <p:sp>
        <p:nvSpPr>
          <p:cNvPr id="10255" name="Text Box 15"/>
          <p:cNvSpPr txBox="1">
            <a:spLocks noChangeArrowheads="1"/>
          </p:cNvSpPr>
          <p:nvPr/>
        </p:nvSpPr>
        <p:spPr bwMode="auto">
          <a:xfrm>
            <a:off x="27296" y="805216"/>
            <a:ext cx="3886200" cy="1923604"/>
          </a:xfrm>
          <a:prstGeom prst="rect">
            <a:avLst/>
          </a:prstGeom>
          <a:solidFill>
            <a:schemeClr val="bg1"/>
          </a:solidFill>
          <a:ln w="9525">
            <a:noFill/>
            <a:miter lim="800000"/>
            <a:headEnd/>
            <a:tailEnd/>
          </a:ln>
          <a:effectLst/>
        </p:spPr>
        <p:txBody>
          <a:bodyPr wrap="square">
            <a:spAutoFit/>
          </a:bodyPr>
          <a:lstStyle/>
          <a:p>
            <a:pPr>
              <a:spcBef>
                <a:spcPct val="50000"/>
              </a:spcBef>
            </a:pPr>
            <a:r>
              <a:rPr lang="en-US" sz="1400" dirty="0"/>
              <a:t>1: </a:t>
            </a:r>
            <a:r>
              <a:rPr lang="en-US" sz="1400" dirty="0" smtClean="0"/>
              <a:t>Halo </a:t>
            </a:r>
            <a:r>
              <a:rPr lang="en-US" sz="1400" dirty="0"/>
              <a:t>nuclei</a:t>
            </a:r>
          </a:p>
          <a:p>
            <a:pPr>
              <a:spcBef>
                <a:spcPct val="50000"/>
              </a:spcBef>
            </a:pPr>
            <a:r>
              <a:rPr lang="en-US" sz="1400" dirty="0">
                <a:solidFill>
                  <a:srgbClr val="0000FF"/>
                </a:solidFill>
              </a:rPr>
              <a:t>2: </a:t>
            </a:r>
            <a:r>
              <a:rPr lang="en-US" sz="1400" dirty="0" smtClean="0">
                <a:solidFill>
                  <a:srgbClr val="0000FF"/>
                </a:solidFill>
              </a:rPr>
              <a:t>Nuclear </a:t>
            </a:r>
            <a:r>
              <a:rPr lang="en-US" sz="1400" dirty="0">
                <a:solidFill>
                  <a:srgbClr val="0000FF"/>
                </a:solidFill>
              </a:rPr>
              <a:t>structure, ‘Island of Inversion’</a:t>
            </a:r>
          </a:p>
          <a:p>
            <a:pPr>
              <a:spcBef>
                <a:spcPct val="50000"/>
              </a:spcBef>
            </a:pPr>
            <a:r>
              <a:rPr lang="en-US" sz="1400" dirty="0">
                <a:solidFill>
                  <a:schemeClr val="hlink"/>
                </a:solidFill>
              </a:rPr>
              <a:t>3: </a:t>
            </a:r>
            <a:r>
              <a:rPr lang="en-US" sz="1400" dirty="0" smtClean="0">
                <a:solidFill>
                  <a:schemeClr val="hlink"/>
                </a:solidFill>
              </a:rPr>
              <a:t>Nuclear </a:t>
            </a:r>
            <a:r>
              <a:rPr lang="en-US" sz="1400" dirty="0">
                <a:solidFill>
                  <a:schemeClr val="hlink"/>
                </a:solidFill>
              </a:rPr>
              <a:t>astrophysics; </a:t>
            </a:r>
            <a:r>
              <a:rPr lang="en-US" sz="1400" dirty="0">
                <a:solidFill>
                  <a:schemeClr val="hlink"/>
                </a:solidFill>
                <a:latin typeface="Symbol" pitchFamily="18" charset="2"/>
              </a:rPr>
              <a:t>n</a:t>
            </a:r>
            <a:r>
              <a:rPr lang="en-US" sz="1400" dirty="0">
                <a:solidFill>
                  <a:schemeClr val="hlink"/>
                </a:solidFill>
              </a:rPr>
              <a:t>-</a:t>
            </a:r>
            <a:r>
              <a:rPr lang="en-US" sz="1400" dirty="0" err="1">
                <a:solidFill>
                  <a:schemeClr val="hlink"/>
                </a:solidFill>
              </a:rPr>
              <a:t>rp</a:t>
            </a:r>
            <a:r>
              <a:rPr lang="en-US" sz="1400" dirty="0">
                <a:solidFill>
                  <a:schemeClr val="hlink"/>
                </a:solidFill>
              </a:rPr>
              <a:t>-, </a:t>
            </a:r>
            <a:r>
              <a:rPr lang="en-US" sz="1400" dirty="0" err="1">
                <a:solidFill>
                  <a:schemeClr val="hlink"/>
                </a:solidFill>
              </a:rPr>
              <a:t>rp</a:t>
            </a:r>
            <a:r>
              <a:rPr lang="en-US" sz="1400" dirty="0">
                <a:solidFill>
                  <a:schemeClr val="hlink"/>
                </a:solidFill>
              </a:rPr>
              <a:t>-process,</a:t>
            </a:r>
          </a:p>
          <a:p>
            <a:pPr>
              <a:spcBef>
                <a:spcPct val="50000"/>
              </a:spcBef>
            </a:pPr>
            <a:r>
              <a:rPr lang="en-US" sz="1400" dirty="0">
                <a:solidFill>
                  <a:schemeClr val="hlink"/>
                </a:solidFill>
              </a:rPr>
              <a:t>&amp; Test of CVC</a:t>
            </a:r>
          </a:p>
          <a:p>
            <a:pPr>
              <a:spcBef>
                <a:spcPct val="50000"/>
              </a:spcBef>
            </a:pPr>
            <a:r>
              <a:rPr lang="en-US" sz="1400" dirty="0">
                <a:solidFill>
                  <a:srgbClr val="FF9933"/>
                </a:solidFill>
              </a:rPr>
              <a:t>4: </a:t>
            </a:r>
            <a:r>
              <a:rPr lang="en-US" sz="1400" dirty="0" smtClean="0">
                <a:solidFill>
                  <a:srgbClr val="FF9933"/>
                </a:solidFill>
              </a:rPr>
              <a:t>Neutron-rich</a:t>
            </a:r>
            <a:r>
              <a:rPr lang="en-US" sz="1400" dirty="0">
                <a:solidFill>
                  <a:srgbClr val="FF9933"/>
                </a:solidFill>
              </a:rPr>
              <a:t>: r-process, crust process</a:t>
            </a:r>
          </a:p>
          <a:p>
            <a:pPr>
              <a:spcBef>
                <a:spcPct val="50000"/>
              </a:spcBef>
            </a:pPr>
            <a:r>
              <a:rPr lang="en-US" sz="1400" dirty="0">
                <a:solidFill>
                  <a:srgbClr val="FF9933"/>
                </a:solidFill>
              </a:rPr>
              <a:t>    and nuclear </a:t>
            </a:r>
            <a:r>
              <a:rPr lang="en-US" sz="1400" dirty="0" smtClean="0">
                <a:solidFill>
                  <a:srgbClr val="FF9933"/>
                </a:solidFill>
              </a:rPr>
              <a:t>structure</a:t>
            </a:r>
            <a:endParaRPr lang="en-US" sz="1400" dirty="0">
              <a:solidFill>
                <a:srgbClr val="FF9933"/>
              </a:solidFill>
            </a:endParaRPr>
          </a:p>
        </p:txBody>
      </p:sp>
      <p:sp>
        <p:nvSpPr>
          <p:cNvPr id="10261" name="Rectangle 21"/>
          <p:cNvSpPr>
            <a:spLocks noChangeArrowheads="1"/>
          </p:cNvSpPr>
          <p:nvPr/>
        </p:nvSpPr>
        <p:spPr bwMode="auto">
          <a:xfrm>
            <a:off x="0" y="0"/>
            <a:ext cx="9144000" cy="762000"/>
          </a:xfrm>
          <a:prstGeom prst="rect">
            <a:avLst/>
          </a:prstGeom>
          <a:noFill/>
          <a:ln w="9525">
            <a:noFill/>
            <a:miter lim="800000"/>
            <a:headEnd/>
            <a:tailEnd/>
          </a:ln>
          <a:effectLst/>
        </p:spPr>
        <p:txBody>
          <a:bodyPr wrap="none" anchor="ctr"/>
          <a:lstStyle/>
          <a:p>
            <a:pPr algn="ctr" eaLnBrk="0" hangingPunct="0"/>
            <a:r>
              <a:rPr lang="en-US" sz="3600" dirty="0" smtClean="0">
                <a:solidFill>
                  <a:srgbClr val="256EB1"/>
                </a:solidFill>
              </a:rPr>
              <a:t>TITAN – scientific program</a:t>
            </a:r>
            <a:endParaRPr lang="en-US" sz="3600" dirty="0">
              <a:solidFill>
                <a:srgbClr val="256EB1"/>
              </a:solidFill>
            </a:endParaRPr>
          </a:p>
        </p:txBody>
      </p:sp>
      <p:sp>
        <p:nvSpPr>
          <p:cNvPr id="24" name="TextBox 23"/>
          <p:cNvSpPr txBox="1"/>
          <p:nvPr/>
        </p:nvSpPr>
        <p:spPr>
          <a:xfrm>
            <a:off x="5308980" y="5308979"/>
            <a:ext cx="3452883" cy="923330"/>
          </a:xfrm>
          <a:prstGeom prst="rect">
            <a:avLst/>
          </a:prstGeom>
          <a:noFill/>
        </p:spPr>
        <p:txBody>
          <a:bodyPr wrap="square" rtlCol="0">
            <a:spAutoFit/>
          </a:bodyPr>
          <a:lstStyle/>
          <a:p>
            <a:r>
              <a:rPr lang="en-US" b="1" dirty="0" smtClean="0"/>
              <a:t>In addition</a:t>
            </a:r>
          </a:p>
          <a:p>
            <a:pPr>
              <a:buFont typeface="Arial" pitchFamily="34" charset="0"/>
              <a:buChar char="•"/>
            </a:pPr>
            <a:r>
              <a:rPr lang="en-US" dirty="0" smtClean="0"/>
              <a:t> Laser spectroscopy</a:t>
            </a:r>
          </a:p>
          <a:p>
            <a:pPr>
              <a:buFont typeface="Arial" pitchFamily="34" charset="0"/>
              <a:buChar char="•"/>
            </a:pPr>
            <a:r>
              <a:rPr lang="en-US" dirty="0" smtClean="0"/>
              <a:t> In-trap decay spectroscopy</a:t>
            </a:r>
            <a:endParaRPr lang="en-US" dirty="0"/>
          </a:p>
        </p:txBody>
      </p:sp>
      <p:sp>
        <p:nvSpPr>
          <p:cNvPr id="25" name="Rectangle 24"/>
          <p:cNvSpPr/>
          <p:nvPr/>
        </p:nvSpPr>
        <p:spPr>
          <a:xfrm>
            <a:off x="40945" y="805217"/>
            <a:ext cx="1337480" cy="300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3215" y="1148686"/>
            <a:ext cx="3218599" cy="270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93142" y="5622877"/>
            <a:ext cx="2126773" cy="272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93142" y="5939050"/>
            <a:ext cx="2727276" cy="270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in)">
                                      <p:cBhvr>
                                        <p:cTn id="15" dur="500"/>
                                        <p:tgtEl>
                                          <p:spTgt spid="2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ox(in)">
                                      <p:cBhvr>
                                        <p:cTn id="18" dur="500"/>
                                        <p:tgtEl>
                                          <p:spTgt spid="2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ox(i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rms_nmr_he-li-be"/>
          <p:cNvPicPr>
            <a:picLocks noChangeAspect="1" noChangeArrowheads="1"/>
          </p:cNvPicPr>
          <p:nvPr/>
        </p:nvPicPr>
        <p:blipFill>
          <a:blip r:embed="rId3" cstate="print"/>
          <a:srcRect/>
          <a:stretch>
            <a:fillRect/>
          </a:stretch>
        </p:blipFill>
        <p:spPr bwMode="auto">
          <a:xfrm>
            <a:off x="323850" y="1484313"/>
            <a:ext cx="3670300" cy="4535487"/>
          </a:xfrm>
          <a:prstGeom prst="rect">
            <a:avLst/>
          </a:prstGeom>
          <a:noFill/>
          <a:ln w="9525">
            <a:noFill/>
            <a:miter lim="800000"/>
            <a:headEnd/>
            <a:tailEnd/>
          </a:ln>
        </p:spPr>
      </p:pic>
      <p:grpSp>
        <p:nvGrpSpPr>
          <p:cNvPr id="2" name="Group 3"/>
          <p:cNvGrpSpPr>
            <a:grpSpLocks/>
          </p:cNvGrpSpPr>
          <p:nvPr/>
        </p:nvGrpSpPr>
        <p:grpSpPr bwMode="auto">
          <a:xfrm>
            <a:off x="4659313" y="1270000"/>
            <a:ext cx="3744912" cy="642938"/>
            <a:chOff x="2935" y="935"/>
            <a:chExt cx="2359" cy="405"/>
          </a:xfrm>
        </p:grpSpPr>
        <p:sp>
          <p:nvSpPr>
            <p:cNvPr id="265220" name="Rectangle 4"/>
            <p:cNvSpPr>
              <a:spLocks noChangeAspect="1" noChangeArrowheads="1"/>
            </p:cNvSpPr>
            <p:nvPr/>
          </p:nvSpPr>
          <p:spPr bwMode="auto">
            <a:xfrm>
              <a:off x="3718" y="935"/>
              <a:ext cx="392" cy="392"/>
            </a:xfrm>
            <a:prstGeom prst="rect">
              <a:avLst/>
            </a:prstGeom>
            <a:solidFill>
              <a:srgbClr val="BDD3FF"/>
            </a:solidFill>
            <a:ln w="28575">
              <a:solidFill>
                <a:schemeClr val="bg1"/>
              </a:solidFill>
              <a:miter lim="800000"/>
              <a:headEnd/>
              <a:tailEnd/>
            </a:ln>
            <a:effectLst/>
          </p:spPr>
          <p:txBody>
            <a:bodyPr wrap="none" anchor="ctr"/>
            <a:lstStyle/>
            <a:p>
              <a:endParaRPr lang="en-US"/>
            </a:p>
          </p:txBody>
        </p:sp>
        <p:sp>
          <p:nvSpPr>
            <p:cNvPr id="265221" name="Rectangle 5"/>
            <p:cNvSpPr>
              <a:spLocks noChangeAspect="1" noChangeArrowheads="1"/>
            </p:cNvSpPr>
            <p:nvPr/>
          </p:nvSpPr>
          <p:spPr bwMode="auto">
            <a:xfrm>
              <a:off x="4110" y="935"/>
              <a:ext cx="391" cy="392"/>
            </a:xfrm>
            <a:prstGeom prst="rect">
              <a:avLst/>
            </a:prstGeom>
            <a:solidFill>
              <a:srgbClr val="BDD3FF"/>
            </a:solidFill>
            <a:ln w="28575">
              <a:solidFill>
                <a:schemeClr val="bg1"/>
              </a:solidFill>
              <a:miter lim="800000"/>
              <a:headEnd/>
              <a:tailEnd/>
            </a:ln>
            <a:effectLst/>
          </p:spPr>
          <p:txBody>
            <a:bodyPr wrap="none" anchor="ctr"/>
            <a:lstStyle/>
            <a:p>
              <a:endParaRPr lang="en-US"/>
            </a:p>
          </p:txBody>
        </p:sp>
        <p:sp>
          <p:nvSpPr>
            <p:cNvPr id="265222" name="Rectangle 6"/>
            <p:cNvSpPr>
              <a:spLocks noChangeAspect="1" noChangeArrowheads="1"/>
            </p:cNvSpPr>
            <p:nvPr/>
          </p:nvSpPr>
          <p:spPr bwMode="auto">
            <a:xfrm>
              <a:off x="2935" y="935"/>
              <a:ext cx="392" cy="392"/>
            </a:xfrm>
            <a:prstGeom prst="rect">
              <a:avLst/>
            </a:prstGeom>
            <a:solidFill>
              <a:srgbClr val="C0C0C0"/>
            </a:solidFill>
            <a:ln w="28575">
              <a:solidFill>
                <a:schemeClr val="tx1"/>
              </a:solidFill>
              <a:miter lim="800000"/>
              <a:headEnd/>
              <a:tailEnd/>
            </a:ln>
            <a:effectLst/>
          </p:spPr>
          <p:txBody>
            <a:bodyPr wrap="none" anchor="ctr"/>
            <a:lstStyle/>
            <a:p>
              <a:endParaRPr lang="en-US"/>
            </a:p>
          </p:txBody>
        </p:sp>
        <p:sp>
          <p:nvSpPr>
            <p:cNvPr id="265223" name="Rectangle 7"/>
            <p:cNvSpPr>
              <a:spLocks noChangeAspect="1" noChangeArrowheads="1"/>
            </p:cNvSpPr>
            <p:nvPr/>
          </p:nvSpPr>
          <p:spPr bwMode="auto">
            <a:xfrm>
              <a:off x="3327" y="935"/>
              <a:ext cx="391" cy="392"/>
            </a:xfrm>
            <a:prstGeom prst="rect">
              <a:avLst/>
            </a:prstGeom>
            <a:solidFill>
              <a:srgbClr val="C0C0C0"/>
            </a:solidFill>
            <a:ln w="28575">
              <a:solidFill>
                <a:schemeClr val="tx1"/>
              </a:solidFill>
              <a:miter lim="800000"/>
              <a:headEnd/>
              <a:tailEnd/>
            </a:ln>
            <a:effectLst/>
          </p:spPr>
          <p:txBody>
            <a:bodyPr wrap="none" anchor="ctr"/>
            <a:lstStyle/>
            <a:p>
              <a:endParaRPr lang="en-US"/>
            </a:p>
          </p:txBody>
        </p:sp>
        <p:sp>
          <p:nvSpPr>
            <p:cNvPr id="265224" name="Text Box 8"/>
            <p:cNvSpPr txBox="1">
              <a:spLocks noChangeArrowheads="1"/>
            </p:cNvSpPr>
            <p:nvPr/>
          </p:nvSpPr>
          <p:spPr bwMode="auto">
            <a:xfrm>
              <a:off x="3012" y="937"/>
              <a:ext cx="234" cy="403"/>
            </a:xfrm>
            <a:prstGeom prst="rect">
              <a:avLst/>
            </a:prstGeom>
            <a:noFill/>
            <a:ln w="9525">
              <a:noFill/>
              <a:miter lim="800000"/>
              <a:headEnd/>
              <a:tailEnd/>
            </a:ln>
            <a:effectLst/>
          </p:spPr>
          <p:txBody>
            <a:bodyPr wrap="none">
              <a:spAutoFit/>
            </a:bodyPr>
            <a:lstStyle/>
            <a:p>
              <a:pPr algn="ctr"/>
              <a:r>
                <a:rPr lang="en-US" sz="1200" b="0" baseline="30000">
                  <a:latin typeface="Times New Roman" pitchFamily="18" charset="0"/>
                </a:rPr>
                <a:t>6</a:t>
              </a:r>
              <a:r>
                <a:rPr lang="en-US" sz="1200" b="0">
                  <a:latin typeface="Times New Roman" pitchFamily="18" charset="0"/>
                </a:rPr>
                <a:t>Li</a:t>
              </a:r>
            </a:p>
            <a:p>
              <a:pPr algn="ctr"/>
              <a:r>
                <a:rPr lang="en-US" sz="1200" b="0">
                  <a:sym typeface="Symbol" pitchFamily="18" charset="2"/>
                </a:rPr>
                <a:t></a:t>
              </a:r>
            </a:p>
            <a:p>
              <a:pPr algn="ctr"/>
              <a:r>
                <a:rPr lang="en-US" sz="1200" b="0">
                  <a:sym typeface="Symbol" pitchFamily="18" charset="2"/>
                </a:rPr>
                <a:t>1</a:t>
              </a:r>
            </a:p>
          </p:txBody>
        </p:sp>
        <p:sp>
          <p:nvSpPr>
            <p:cNvPr id="265225" name="Text Box 9"/>
            <p:cNvSpPr txBox="1">
              <a:spLocks noChangeArrowheads="1"/>
            </p:cNvSpPr>
            <p:nvPr/>
          </p:nvSpPr>
          <p:spPr bwMode="auto">
            <a:xfrm>
              <a:off x="3414" y="937"/>
              <a:ext cx="249" cy="403"/>
            </a:xfrm>
            <a:prstGeom prst="rect">
              <a:avLst/>
            </a:prstGeom>
            <a:noFill/>
            <a:ln w="9525">
              <a:noFill/>
              <a:miter lim="800000"/>
              <a:headEnd/>
              <a:tailEnd/>
            </a:ln>
            <a:effectLst/>
          </p:spPr>
          <p:txBody>
            <a:bodyPr wrap="none">
              <a:spAutoFit/>
            </a:bodyPr>
            <a:lstStyle/>
            <a:p>
              <a:pPr algn="ctr"/>
              <a:r>
                <a:rPr lang="en-US" sz="1200" b="0" baseline="30000">
                  <a:latin typeface="Times New Roman" pitchFamily="18" charset="0"/>
                </a:rPr>
                <a:t>7</a:t>
              </a:r>
              <a:r>
                <a:rPr lang="en-US" sz="1200" b="0">
                  <a:latin typeface="Times New Roman" pitchFamily="18" charset="0"/>
                </a:rPr>
                <a:t>Li</a:t>
              </a:r>
            </a:p>
            <a:p>
              <a:pPr algn="ctr"/>
              <a:r>
                <a:rPr lang="en-US" sz="1200" b="0">
                  <a:sym typeface="Symbol" pitchFamily="18" charset="2"/>
                </a:rPr>
                <a:t></a:t>
              </a:r>
            </a:p>
            <a:p>
              <a:pPr algn="ctr"/>
              <a:r>
                <a:rPr lang="en-US" sz="1200" b="0">
                  <a:sym typeface="Symbol" pitchFamily="18" charset="2"/>
                </a:rPr>
                <a:t>3/2</a:t>
              </a:r>
            </a:p>
          </p:txBody>
        </p:sp>
        <p:sp>
          <p:nvSpPr>
            <p:cNvPr id="265226" name="Rectangle 10"/>
            <p:cNvSpPr>
              <a:spLocks noChangeAspect="1" noChangeArrowheads="1"/>
            </p:cNvSpPr>
            <p:nvPr/>
          </p:nvSpPr>
          <p:spPr bwMode="auto">
            <a:xfrm>
              <a:off x="4501" y="935"/>
              <a:ext cx="391" cy="392"/>
            </a:xfrm>
            <a:prstGeom prst="rect">
              <a:avLst/>
            </a:prstGeom>
            <a:noFill/>
            <a:ln w="28575">
              <a:noFill/>
              <a:miter lim="800000"/>
              <a:headEnd/>
              <a:tailEnd/>
            </a:ln>
            <a:effectLst/>
          </p:spPr>
          <p:txBody>
            <a:bodyPr wrap="none" anchor="ctr"/>
            <a:lstStyle/>
            <a:p>
              <a:endParaRPr lang="en-US"/>
            </a:p>
          </p:txBody>
        </p:sp>
        <p:sp>
          <p:nvSpPr>
            <p:cNvPr id="265227" name="Rectangle 11"/>
            <p:cNvSpPr>
              <a:spLocks noChangeAspect="1" noChangeArrowheads="1"/>
            </p:cNvSpPr>
            <p:nvPr/>
          </p:nvSpPr>
          <p:spPr bwMode="auto">
            <a:xfrm>
              <a:off x="4892" y="935"/>
              <a:ext cx="391" cy="392"/>
            </a:xfrm>
            <a:prstGeom prst="rect">
              <a:avLst/>
            </a:prstGeom>
            <a:solidFill>
              <a:srgbClr val="BDD3FF"/>
            </a:solidFill>
            <a:ln w="28575">
              <a:solidFill>
                <a:srgbClr val="0000CC"/>
              </a:solidFill>
              <a:miter lim="800000"/>
              <a:headEnd/>
              <a:tailEnd/>
            </a:ln>
            <a:effectLst/>
          </p:spPr>
          <p:txBody>
            <a:bodyPr wrap="none" anchor="ctr"/>
            <a:lstStyle/>
            <a:p>
              <a:pPr algn="ctr"/>
              <a:endParaRPr lang="en-CA" baseline="30000">
                <a:solidFill>
                  <a:srgbClr val="FFFF00"/>
                </a:solidFill>
              </a:endParaRPr>
            </a:p>
          </p:txBody>
        </p:sp>
        <p:sp>
          <p:nvSpPr>
            <p:cNvPr id="265228" name="Text Box 12"/>
            <p:cNvSpPr txBox="1">
              <a:spLocks noChangeArrowheads="1"/>
            </p:cNvSpPr>
            <p:nvPr/>
          </p:nvSpPr>
          <p:spPr bwMode="auto">
            <a:xfrm>
              <a:off x="4890" y="937"/>
              <a:ext cx="404" cy="403"/>
            </a:xfrm>
            <a:prstGeom prst="rect">
              <a:avLst/>
            </a:prstGeom>
            <a:noFill/>
            <a:ln w="9525">
              <a:noFill/>
              <a:miter lim="800000"/>
              <a:headEnd/>
              <a:tailEnd/>
            </a:ln>
            <a:effectLst/>
          </p:spPr>
          <p:txBody>
            <a:bodyPr wrap="none">
              <a:spAutoFit/>
            </a:bodyPr>
            <a:lstStyle/>
            <a:p>
              <a:pPr algn="ctr"/>
              <a:r>
                <a:rPr lang="en-US" sz="1200" b="0" baseline="30000">
                  <a:latin typeface="Times New Roman" pitchFamily="18" charset="0"/>
                </a:rPr>
                <a:t>11</a:t>
              </a:r>
              <a:r>
                <a:rPr lang="en-US" sz="1200" b="0">
                  <a:latin typeface="Times New Roman" pitchFamily="18" charset="0"/>
                </a:rPr>
                <a:t>Li</a:t>
              </a:r>
            </a:p>
            <a:p>
              <a:pPr algn="ctr"/>
              <a:r>
                <a:rPr lang="en-US" sz="1200" b="0">
                  <a:sym typeface="Symbol" pitchFamily="18" charset="2"/>
                </a:rPr>
                <a:t>8.6 ms</a:t>
              </a:r>
            </a:p>
            <a:p>
              <a:pPr algn="ctr"/>
              <a:r>
                <a:rPr lang="en-US" sz="1200" b="0">
                  <a:sym typeface="Symbol" pitchFamily="18" charset="2"/>
                </a:rPr>
                <a:t>3/2</a:t>
              </a:r>
            </a:p>
          </p:txBody>
        </p:sp>
        <p:sp>
          <p:nvSpPr>
            <p:cNvPr id="265229" name="Text Box 13"/>
            <p:cNvSpPr txBox="1">
              <a:spLocks noChangeArrowheads="1"/>
            </p:cNvSpPr>
            <p:nvPr/>
          </p:nvSpPr>
          <p:spPr bwMode="auto">
            <a:xfrm>
              <a:off x="3697" y="937"/>
              <a:ext cx="430" cy="403"/>
            </a:xfrm>
            <a:prstGeom prst="rect">
              <a:avLst/>
            </a:prstGeom>
            <a:noFill/>
            <a:ln w="9525">
              <a:noFill/>
              <a:miter lim="800000"/>
              <a:headEnd/>
              <a:tailEnd/>
            </a:ln>
            <a:effectLst/>
          </p:spPr>
          <p:txBody>
            <a:bodyPr wrap="none">
              <a:spAutoFit/>
            </a:bodyPr>
            <a:lstStyle/>
            <a:p>
              <a:pPr algn="ctr"/>
              <a:r>
                <a:rPr lang="en-US" sz="1200" b="0" baseline="30000">
                  <a:latin typeface="Times New Roman" pitchFamily="18" charset="0"/>
                </a:rPr>
                <a:t>8</a:t>
              </a:r>
              <a:r>
                <a:rPr lang="en-US" sz="1200" b="0">
                  <a:latin typeface="Times New Roman" pitchFamily="18" charset="0"/>
                </a:rPr>
                <a:t>Li</a:t>
              </a:r>
            </a:p>
            <a:p>
              <a:pPr algn="ctr"/>
              <a:r>
                <a:rPr lang="en-US" sz="1200" b="0">
                  <a:sym typeface="Symbol" pitchFamily="18" charset="2"/>
                </a:rPr>
                <a:t>838 ms</a:t>
              </a:r>
            </a:p>
            <a:p>
              <a:pPr algn="ctr"/>
              <a:r>
                <a:rPr lang="en-US" sz="1200" b="0">
                  <a:sym typeface="Symbol" pitchFamily="18" charset="2"/>
                </a:rPr>
                <a:t>2</a:t>
              </a:r>
            </a:p>
          </p:txBody>
        </p:sp>
        <p:sp>
          <p:nvSpPr>
            <p:cNvPr id="265230" name="Text Box 14"/>
            <p:cNvSpPr txBox="1">
              <a:spLocks noChangeArrowheads="1"/>
            </p:cNvSpPr>
            <p:nvPr/>
          </p:nvSpPr>
          <p:spPr bwMode="auto">
            <a:xfrm>
              <a:off x="4083" y="937"/>
              <a:ext cx="430" cy="403"/>
            </a:xfrm>
            <a:prstGeom prst="rect">
              <a:avLst/>
            </a:prstGeom>
            <a:noFill/>
            <a:ln w="9525">
              <a:noFill/>
              <a:miter lim="800000"/>
              <a:headEnd/>
              <a:tailEnd/>
            </a:ln>
            <a:effectLst/>
          </p:spPr>
          <p:txBody>
            <a:bodyPr wrap="none">
              <a:spAutoFit/>
            </a:bodyPr>
            <a:lstStyle/>
            <a:p>
              <a:pPr algn="ctr"/>
              <a:r>
                <a:rPr lang="en-US" sz="1200" b="0" baseline="30000">
                  <a:latin typeface="Times New Roman" pitchFamily="18" charset="0"/>
                </a:rPr>
                <a:t>9</a:t>
              </a:r>
              <a:r>
                <a:rPr lang="en-US" sz="1200" b="0">
                  <a:latin typeface="Times New Roman" pitchFamily="18" charset="0"/>
                </a:rPr>
                <a:t>Li</a:t>
              </a:r>
            </a:p>
            <a:p>
              <a:pPr algn="ctr"/>
              <a:r>
                <a:rPr lang="en-US" sz="1200" b="0">
                  <a:sym typeface="Symbol" pitchFamily="18" charset="2"/>
                </a:rPr>
                <a:t>178 ms</a:t>
              </a:r>
            </a:p>
            <a:p>
              <a:pPr algn="ctr"/>
              <a:r>
                <a:rPr lang="en-US" sz="1200" b="0">
                  <a:sym typeface="Symbol" pitchFamily="18" charset="2"/>
                </a:rPr>
                <a:t>3/2</a:t>
              </a:r>
            </a:p>
          </p:txBody>
        </p:sp>
      </p:grpSp>
      <p:sp>
        <p:nvSpPr>
          <p:cNvPr id="265231" name="Text Box 15"/>
          <p:cNvSpPr txBox="1">
            <a:spLocks noChangeArrowheads="1"/>
          </p:cNvSpPr>
          <p:nvPr/>
        </p:nvSpPr>
        <p:spPr bwMode="auto">
          <a:xfrm>
            <a:off x="1476375" y="4652963"/>
            <a:ext cx="2520950" cy="396875"/>
          </a:xfrm>
          <a:prstGeom prst="rect">
            <a:avLst/>
          </a:prstGeom>
          <a:noFill/>
          <a:ln w="9525">
            <a:noFill/>
            <a:miter lim="800000"/>
            <a:headEnd/>
            <a:tailEnd/>
          </a:ln>
          <a:effectLst/>
        </p:spPr>
        <p:txBody>
          <a:bodyPr>
            <a:spAutoFit/>
          </a:bodyPr>
          <a:lstStyle/>
          <a:p>
            <a:r>
              <a:rPr lang="en-US" sz="1000" b="0"/>
              <a:t>I. Tanihata </a:t>
            </a:r>
            <a:r>
              <a:rPr lang="en-US" sz="1000" b="0" i="1"/>
              <a:t>et. al. </a:t>
            </a:r>
            <a:r>
              <a:rPr lang="en-US" sz="1000" b="0"/>
              <a:t>PRL </a:t>
            </a:r>
            <a:r>
              <a:rPr lang="en-US" sz="1000"/>
              <a:t>55</a:t>
            </a:r>
            <a:r>
              <a:rPr lang="en-US" sz="1000" b="0"/>
              <a:t>,  2676 (1985)</a:t>
            </a:r>
          </a:p>
          <a:p>
            <a:r>
              <a:rPr lang="en-US" sz="1000" b="0"/>
              <a:t>I. Tanihata </a:t>
            </a:r>
            <a:r>
              <a:rPr lang="en-US" sz="1000" b="0" i="1"/>
              <a:t>et. al. </a:t>
            </a:r>
            <a:r>
              <a:rPr lang="en-US" sz="1000" b="0"/>
              <a:t>PL B </a:t>
            </a:r>
            <a:r>
              <a:rPr lang="en-US" sz="1000"/>
              <a:t>206</a:t>
            </a:r>
            <a:r>
              <a:rPr lang="en-US" sz="1000" b="0"/>
              <a:t>,  592 (1988)</a:t>
            </a:r>
          </a:p>
        </p:txBody>
      </p:sp>
      <p:sp>
        <p:nvSpPr>
          <p:cNvPr id="265232" name="Text Box 16"/>
          <p:cNvSpPr txBox="1">
            <a:spLocks noChangeArrowheads="1"/>
          </p:cNvSpPr>
          <p:nvPr/>
        </p:nvSpPr>
        <p:spPr bwMode="auto">
          <a:xfrm>
            <a:off x="5486400" y="6172200"/>
            <a:ext cx="3333750" cy="366713"/>
          </a:xfrm>
          <a:prstGeom prst="rect">
            <a:avLst/>
          </a:prstGeom>
          <a:noFill/>
          <a:ln w="9525">
            <a:noFill/>
            <a:miter lim="800000"/>
            <a:headEnd/>
            <a:tailEnd/>
          </a:ln>
          <a:effectLst/>
        </p:spPr>
        <p:txBody>
          <a:bodyPr wrap="none">
            <a:spAutoFit/>
          </a:bodyPr>
          <a:lstStyle/>
          <a:p>
            <a:r>
              <a:rPr lang="en-US">
                <a:solidFill>
                  <a:srgbClr val="0000FF"/>
                </a:solidFill>
              </a:rPr>
              <a:t>Very low binding of neutrons</a:t>
            </a:r>
          </a:p>
        </p:txBody>
      </p:sp>
      <p:pic>
        <p:nvPicPr>
          <p:cNvPr id="265233" name="Picture 17"/>
          <p:cNvPicPr>
            <a:picLocks noGrp="1" noChangeAspect="1" noChangeArrowheads="1"/>
          </p:cNvPicPr>
          <p:nvPr>
            <p:ph idx="1"/>
          </p:nvPr>
        </p:nvPicPr>
        <p:blipFill>
          <a:blip r:embed="rId4" cstate="print"/>
          <a:srcRect/>
          <a:stretch>
            <a:fillRect/>
          </a:stretch>
        </p:blipFill>
        <p:spPr>
          <a:xfrm>
            <a:off x="3962400" y="2209800"/>
            <a:ext cx="1219200" cy="2886075"/>
          </a:xfrm>
          <a:noFill/>
          <a:ln/>
        </p:spPr>
      </p:pic>
      <p:sp>
        <p:nvSpPr>
          <p:cNvPr id="265234" name="Rectangle 18"/>
          <p:cNvSpPr>
            <a:spLocks noChangeArrowheads="1"/>
          </p:cNvSpPr>
          <p:nvPr/>
        </p:nvSpPr>
        <p:spPr bwMode="auto">
          <a:xfrm>
            <a:off x="4876800" y="2209800"/>
            <a:ext cx="4267200" cy="2362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b="0"/>
              <a:t>In 1985 Tanihata et al. fired light nuclei at Beryllium, Carbon and Aluminum targets </a:t>
            </a:r>
          </a:p>
          <a:p>
            <a:pPr marL="342900" indent="-342900">
              <a:lnSpc>
                <a:spcPct val="90000"/>
              </a:lnSpc>
              <a:spcBef>
                <a:spcPct val="20000"/>
              </a:spcBef>
              <a:buFontTx/>
              <a:buChar char="•"/>
            </a:pPr>
            <a:r>
              <a:rPr lang="en-US" b="0"/>
              <a:t>They found the radius of </a:t>
            </a:r>
            <a:r>
              <a:rPr lang="en-US" b="0" baseline="30000"/>
              <a:t>11</a:t>
            </a:r>
            <a:r>
              <a:rPr lang="en-US" b="0"/>
              <a:t>Li to be much larger than expected</a:t>
            </a:r>
          </a:p>
          <a:p>
            <a:pPr marL="342900" indent="-342900">
              <a:lnSpc>
                <a:spcPct val="90000"/>
              </a:lnSpc>
              <a:spcBef>
                <a:spcPct val="20000"/>
              </a:spcBef>
              <a:buFontTx/>
              <a:buChar char="•"/>
            </a:pPr>
            <a:r>
              <a:rPr lang="en-US" b="0"/>
              <a:t>Extra neutrons or protons  on forbidden orbits</a:t>
            </a:r>
          </a:p>
        </p:txBody>
      </p:sp>
      <p:grpSp>
        <p:nvGrpSpPr>
          <p:cNvPr id="3" name="Group 19"/>
          <p:cNvGrpSpPr>
            <a:grpSpLocks/>
          </p:cNvGrpSpPr>
          <p:nvPr/>
        </p:nvGrpSpPr>
        <p:grpSpPr bwMode="auto">
          <a:xfrm>
            <a:off x="4365625" y="5013325"/>
            <a:ext cx="2401888" cy="1165225"/>
            <a:chOff x="2562" y="1797"/>
            <a:chExt cx="1513" cy="734"/>
          </a:xfrm>
        </p:grpSpPr>
        <p:sp>
          <p:nvSpPr>
            <p:cNvPr id="265236" name="Text Box 20"/>
            <p:cNvSpPr txBox="1">
              <a:spLocks noChangeAspect="1" noChangeArrowheads="1"/>
            </p:cNvSpPr>
            <p:nvPr/>
          </p:nvSpPr>
          <p:spPr bwMode="auto">
            <a:xfrm>
              <a:off x="2562" y="2160"/>
              <a:ext cx="356" cy="231"/>
            </a:xfrm>
            <a:prstGeom prst="rect">
              <a:avLst/>
            </a:prstGeom>
            <a:noFill/>
            <a:ln w="9525">
              <a:noFill/>
              <a:miter lim="800000"/>
              <a:headEnd/>
              <a:tailEnd/>
            </a:ln>
            <a:effectLst/>
          </p:spPr>
          <p:txBody>
            <a:bodyPr wrap="none">
              <a:spAutoFit/>
            </a:bodyPr>
            <a:lstStyle/>
            <a:p>
              <a:r>
                <a:rPr lang="de-DE" b="0">
                  <a:latin typeface="Times New Roman" pitchFamily="18" charset="0"/>
                </a:rPr>
                <a:t>3/2</a:t>
              </a:r>
              <a:r>
                <a:rPr lang="de-DE" b="0" baseline="30000">
                  <a:latin typeface="Times New Roman" pitchFamily="18" charset="0"/>
                </a:rPr>
                <a:t> </a:t>
              </a:r>
              <a:r>
                <a:rPr lang="de-DE" baseline="30000">
                  <a:latin typeface="Times New Roman" pitchFamily="18" charset="0"/>
                </a:rPr>
                <a:t>-</a:t>
              </a:r>
            </a:p>
          </p:txBody>
        </p:sp>
        <p:grpSp>
          <p:nvGrpSpPr>
            <p:cNvPr id="4" name="Group 21"/>
            <p:cNvGrpSpPr>
              <a:grpSpLocks/>
            </p:cNvGrpSpPr>
            <p:nvPr/>
          </p:nvGrpSpPr>
          <p:grpSpPr bwMode="auto">
            <a:xfrm>
              <a:off x="2925" y="1797"/>
              <a:ext cx="1150" cy="734"/>
              <a:chOff x="2882" y="2659"/>
              <a:chExt cx="1150" cy="734"/>
            </a:xfrm>
          </p:grpSpPr>
          <p:sp>
            <p:nvSpPr>
              <p:cNvPr id="265238" name="Line 22"/>
              <p:cNvSpPr>
                <a:spLocks noChangeAspect="1" noChangeShapeType="1"/>
              </p:cNvSpPr>
              <p:nvPr/>
            </p:nvSpPr>
            <p:spPr bwMode="auto">
              <a:xfrm>
                <a:off x="2882" y="2908"/>
                <a:ext cx="518" cy="0"/>
              </a:xfrm>
              <a:prstGeom prst="line">
                <a:avLst/>
              </a:prstGeom>
              <a:noFill/>
              <a:ln w="38100">
                <a:solidFill>
                  <a:schemeClr val="accent2"/>
                </a:solidFill>
                <a:round/>
                <a:headEnd/>
                <a:tailEnd/>
              </a:ln>
              <a:effectLst/>
            </p:spPr>
            <p:txBody>
              <a:bodyPr/>
              <a:lstStyle/>
              <a:p>
                <a:endParaRPr lang="en-US"/>
              </a:p>
            </p:txBody>
          </p:sp>
          <p:sp>
            <p:nvSpPr>
              <p:cNvPr id="265239" name="Line 23"/>
              <p:cNvSpPr>
                <a:spLocks noChangeAspect="1" noChangeShapeType="1"/>
              </p:cNvSpPr>
              <p:nvPr/>
            </p:nvSpPr>
            <p:spPr bwMode="auto">
              <a:xfrm>
                <a:off x="2882" y="3109"/>
                <a:ext cx="518" cy="0"/>
              </a:xfrm>
              <a:prstGeom prst="line">
                <a:avLst/>
              </a:prstGeom>
              <a:noFill/>
              <a:ln w="28575">
                <a:solidFill>
                  <a:schemeClr val="accent2"/>
                </a:solidFill>
                <a:round/>
                <a:headEnd/>
                <a:tailEnd/>
              </a:ln>
              <a:effectLst/>
            </p:spPr>
            <p:txBody>
              <a:bodyPr/>
              <a:lstStyle/>
              <a:p>
                <a:endParaRPr lang="en-US"/>
              </a:p>
            </p:txBody>
          </p:sp>
          <p:sp>
            <p:nvSpPr>
              <p:cNvPr id="265240" name="Text Box 24"/>
              <p:cNvSpPr txBox="1">
                <a:spLocks noChangeAspect="1" noChangeArrowheads="1"/>
              </p:cNvSpPr>
              <p:nvPr/>
            </p:nvSpPr>
            <p:spPr bwMode="auto">
              <a:xfrm>
                <a:off x="3431" y="3000"/>
                <a:ext cx="464" cy="231"/>
              </a:xfrm>
              <a:prstGeom prst="rect">
                <a:avLst/>
              </a:prstGeom>
              <a:noFill/>
              <a:ln w="9525">
                <a:noFill/>
                <a:miter lim="800000"/>
                <a:headEnd/>
                <a:tailEnd/>
              </a:ln>
              <a:effectLst/>
            </p:spPr>
            <p:txBody>
              <a:bodyPr wrap="none">
                <a:spAutoFit/>
              </a:bodyPr>
              <a:lstStyle/>
              <a:p>
                <a:r>
                  <a:rPr lang="de-DE" b="0">
                    <a:latin typeface="Times New Roman" pitchFamily="18" charset="0"/>
                  </a:rPr>
                  <a:t>0 keV</a:t>
                </a:r>
              </a:p>
            </p:txBody>
          </p:sp>
          <p:sp>
            <p:nvSpPr>
              <p:cNvPr id="265241" name="Text Box 25"/>
              <p:cNvSpPr txBox="1">
                <a:spLocks noChangeAspect="1" noChangeArrowheads="1"/>
              </p:cNvSpPr>
              <p:nvPr/>
            </p:nvSpPr>
            <p:spPr bwMode="auto">
              <a:xfrm>
                <a:off x="3424" y="2795"/>
                <a:ext cx="608" cy="231"/>
              </a:xfrm>
              <a:prstGeom prst="rect">
                <a:avLst/>
              </a:prstGeom>
              <a:noFill/>
              <a:ln w="9525">
                <a:noFill/>
                <a:miter lim="800000"/>
                <a:headEnd/>
                <a:tailEnd/>
              </a:ln>
              <a:effectLst/>
            </p:spPr>
            <p:txBody>
              <a:bodyPr wrap="none">
                <a:spAutoFit/>
              </a:bodyPr>
              <a:lstStyle/>
              <a:p>
                <a:r>
                  <a:rPr lang="de-DE" b="0">
                    <a:latin typeface="Times New Roman" pitchFamily="18" charset="0"/>
                  </a:rPr>
                  <a:t>369 keV</a:t>
                </a:r>
              </a:p>
            </p:txBody>
          </p:sp>
          <p:sp>
            <p:nvSpPr>
              <p:cNvPr id="265242" name="Rectangle 26"/>
              <p:cNvSpPr>
                <a:spLocks noChangeAspect="1" noChangeArrowheads="1"/>
              </p:cNvSpPr>
              <p:nvPr/>
            </p:nvSpPr>
            <p:spPr bwMode="auto">
              <a:xfrm>
                <a:off x="2885" y="2659"/>
                <a:ext cx="518" cy="242"/>
              </a:xfrm>
              <a:prstGeom prst="rect">
                <a:avLst/>
              </a:prstGeom>
              <a:gradFill rotWithShape="0">
                <a:gsLst>
                  <a:gs pos="0">
                    <a:srgbClr val="FFEBFA"/>
                  </a:gs>
                  <a:gs pos="30000">
                    <a:srgbClr val="C4D6EB"/>
                  </a:gs>
                  <a:gs pos="60001">
                    <a:srgbClr val="85C2FF"/>
                  </a:gs>
                  <a:gs pos="100000">
                    <a:srgbClr val="5E9EFF"/>
                  </a:gs>
                </a:gsLst>
                <a:lin ang="5400000" scaled="1"/>
              </a:gradFill>
              <a:ln w="9525">
                <a:noFill/>
                <a:miter lim="800000"/>
                <a:headEnd/>
                <a:tailEnd/>
              </a:ln>
              <a:effectLst/>
            </p:spPr>
            <p:txBody>
              <a:bodyPr wrap="none" anchor="ctr"/>
              <a:lstStyle/>
              <a:p>
                <a:pPr algn="ctr"/>
                <a:r>
                  <a:rPr lang="de-DE" b="0" baseline="30000">
                    <a:latin typeface="Times New Roman" pitchFamily="18" charset="0"/>
                  </a:rPr>
                  <a:t>9</a:t>
                </a:r>
                <a:r>
                  <a:rPr lang="de-DE" b="0">
                    <a:latin typeface="Times New Roman" pitchFamily="18" charset="0"/>
                  </a:rPr>
                  <a:t>Li +2n</a:t>
                </a:r>
              </a:p>
            </p:txBody>
          </p:sp>
          <p:sp>
            <p:nvSpPr>
              <p:cNvPr id="265243" name="Rectangle 27"/>
              <p:cNvSpPr>
                <a:spLocks noChangeAspect="1" noChangeArrowheads="1"/>
              </p:cNvSpPr>
              <p:nvPr/>
            </p:nvSpPr>
            <p:spPr bwMode="auto">
              <a:xfrm>
                <a:off x="2988" y="3162"/>
                <a:ext cx="332" cy="231"/>
              </a:xfrm>
              <a:prstGeom prst="rect">
                <a:avLst/>
              </a:prstGeom>
              <a:noFill/>
              <a:ln w="9525">
                <a:noFill/>
                <a:miter lim="800000"/>
                <a:headEnd/>
                <a:tailEnd/>
              </a:ln>
              <a:effectLst/>
            </p:spPr>
            <p:txBody>
              <a:bodyPr wrap="none">
                <a:spAutoFit/>
              </a:bodyPr>
              <a:lstStyle/>
              <a:p>
                <a:r>
                  <a:rPr lang="de-DE" sz="1600" b="0" baseline="30000">
                    <a:latin typeface="Times New Roman" pitchFamily="18" charset="0"/>
                  </a:rPr>
                  <a:t>11</a:t>
                </a:r>
                <a:r>
                  <a:rPr lang="de-DE" b="0">
                    <a:latin typeface="Times New Roman" pitchFamily="18" charset="0"/>
                  </a:rPr>
                  <a:t>Li</a:t>
                </a:r>
              </a:p>
            </p:txBody>
          </p:sp>
        </p:grpSp>
      </p:grpSp>
      <p:sp>
        <p:nvSpPr>
          <p:cNvPr id="265244" name="Rectangle 28"/>
          <p:cNvSpPr>
            <a:spLocks noChangeArrowheads="1"/>
          </p:cNvSpPr>
          <p:nvPr/>
        </p:nvSpPr>
        <p:spPr bwMode="auto">
          <a:xfrm>
            <a:off x="0" y="81888"/>
            <a:ext cx="9144000" cy="762000"/>
          </a:xfrm>
          <a:prstGeom prst="rect">
            <a:avLst/>
          </a:prstGeom>
          <a:noFill/>
          <a:ln w="9525">
            <a:noFill/>
            <a:miter lim="800000"/>
            <a:headEnd/>
            <a:tailEnd/>
          </a:ln>
          <a:effectLst/>
        </p:spPr>
        <p:txBody>
          <a:bodyPr wrap="none" anchor="ctr"/>
          <a:lstStyle/>
          <a:p>
            <a:pPr algn="ctr" eaLnBrk="0" hangingPunct="0"/>
            <a:r>
              <a:rPr lang="en-US" sz="2400" dirty="0" smtClean="0">
                <a:solidFill>
                  <a:srgbClr val="256EB1"/>
                </a:solidFill>
              </a:rPr>
              <a:t>Strange form of matter: Halo nuclei</a:t>
            </a:r>
          </a:p>
          <a:p>
            <a:pPr algn="ctr" eaLnBrk="0" hangingPunct="0"/>
            <a:r>
              <a:rPr lang="en-US" sz="2400" dirty="0" smtClean="0">
                <a:solidFill>
                  <a:srgbClr val="256EB1"/>
                </a:solidFill>
              </a:rPr>
              <a:t>an ‘old’ phenomena, but new methods</a:t>
            </a:r>
            <a:endParaRPr lang="en-US" sz="2400" dirty="0">
              <a:solidFill>
                <a:srgbClr val="256EB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print"/>
          <a:srcRect/>
          <a:stretch>
            <a:fillRect/>
          </a:stretch>
        </p:blipFill>
        <p:spPr bwMode="auto">
          <a:xfrm>
            <a:off x="7940675" y="6042025"/>
            <a:ext cx="622300" cy="295275"/>
          </a:xfrm>
          <a:prstGeom prst="rect">
            <a:avLst/>
          </a:prstGeom>
          <a:noFill/>
          <a:ln w="12700">
            <a:noFill/>
            <a:miter lim="800000"/>
            <a:headEnd/>
            <a:tailEnd/>
          </a:ln>
        </p:spPr>
      </p:pic>
      <p:sp>
        <p:nvSpPr>
          <p:cNvPr id="268294" name="Line 6"/>
          <p:cNvSpPr>
            <a:spLocks noChangeShapeType="1"/>
          </p:cNvSpPr>
          <p:nvPr/>
        </p:nvSpPr>
        <p:spPr bwMode="auto">
          <a:xfrm flipH="1">
            <a:off x="6461125" y="2806700"/>
            <a:ext cx="1554163" cy="4763"/>
          </a:xfrm>
          <a:prstGeom prst="line">
            <a:avLst/>
          </a:prstGeom>
          <a:noFill/>
          <a:ln w="12700">
            <a:solidFill>
              <a:srgbClr val="800000"/>
            </a:solidFill>
            <a:round/>
            <a:headEnd type="stealth" w="med" len="med"/>
            <a:tailEnd type="stealth" w="med" len="med"/>
          </a:ln>
        </p:spPr>
        <p:txBody>
          <a:bodyPr/>
          <a:lstStyle/>
          <a:p>
            <a:endParaRPr lang="en-US"/>
          </a:p>
        </p:txBody>
      </p:sp>
      <p:pic>
        <p:nvPicPr>
          <p:cNvPr id="268295" name="Picture 7"/>
          <p:cNvPicPr>
            <a:picLocks noChangeAspect="1" noChangeArrowheads="1"/>
          </p:cNvPicPr>
          <p:nvPr/>
        </p:nvPicPr>
        <p:blipFill>
          <a:blip r:embed="rId4" cstate="print"/>
          <a:srcRect/>
          <a:stretch>
            <a:fillRect/>
          </a:stretch>
        </p:blipFill>
        <p:spPr bwMode="auto">
          <a:xfrm>
            <a:off x="8124825" y="3594100"/>
            <a:ext cx="695325" cy="393700"/>
          </a:xfrm>
          <a:prstGeom prst="rect">
            <a:avLst/>
          </a:prstGeom>
          <a:noFill/>
          <a:ln w="12700">
            <a:noFill/>
            <a:miter lim="800000"/>
            <a:headEnd/>
            <a:tailEnd/>
          </a:ln>
        </p:spPr>
      </p:pic>
      <p:pic>
        <p:nvPicPr>
          <p:cNvPr id="268296" name="Picture 8"/>
          <p:cNvPicPr>
            <a:picLocks noChangeAspect="1" noChangeArrowheads="1"/>
          </p:cNvPicPr>
          <p:nvPr/>
        </p:nvPicPr>
        <p:blipFill>
          <a:blip r:embed="rId5" cstate="print"/>
          <a:srcRect/>
          <a:stretch>
            <a:fillRect/>
          </a:stretch>
        </p:blipFill>
        <p:spPr bwMode="auto">
          <a:xfrm>
            <a:off x="7839075" y="955675"/>
            <a:ext cx="685800" cy="268288"/>
          </a:xfrm>
          <a:prstGeom prst="rect">
            <a:avLst/>
          </a:prstGeom>
          <a:noFill/>
          <a:ln w="12700">
            <a:noFill/>
            <a:miter lim="800000"/>
            <a:headEnd/>
            <a:tailEnd/>
          </a:ln>
        </p:spPr>
      </p:pic>
      <p:sp>
        <p:nvSpPr>
          <p:cNvPr id="268297" name="Rectangle 9"/>
          <p:cNvSpPr>
            <a:spLocks noGrp="1" noChangeArrowheads="1"/>
          </p:cNvSpPr>
          <p:nvPr>
            <p:ph type="title"/>
          </p:nvPr>
        </p:nvSpPr>
        <p:spPr>
          <a:xfrm>
            <a:off x="0" y="0"/>
            <a:ext cx="9144000" cy="928048"/>
          </a:xfrm>
          <a:ln/>
        </p:spPr>
        <p:txBody>
          <a:bodyPr rIns="132080">
            <a:normAutofit/>
          </a:bodyPr>
          <a:lstStyle/>
          <a:p>
            <a:pPr marL="39688"/>
            <a:r>
              <a:rPr lang="en-US" sz="3600" dirty="0">
                <a:solidFill>
                  <a:srgbClr val="256EB1"/>
                </a:solidFill>
                <a:latin typeface="+mn-lt"/>
              </a:rPr>
              <a:t>Halo Nuclei = extra large nuclei</a:t>
            </a:r>
          </a:p>
        </p:txBody>
      </p:sp>
      <p:grpSp>
        <p:nvGrpSpPr>
          <p:cNvPr id="2" name="Group 10"/>
          <p:cNvGrpSpPr>
            <a:grpSpLocks/>
          </p:cNvGrpSpPr>
          <p:nvPr/>
        </p:nvGrpSpPr>
        <p:grpSpPr bwMode="auto">
          <a:xfrm>
            <a:off x="6786563" y="5430838"/>
            <a:ext cx="836612" cy="811212"/>
            <a:chOff x="0" y="0"/>
            <a:chExt cx="527" cy="511"/>
          </a:xfrm>
        </p:grpSpPr>
        <p:sp>
          <p:nvSpPr>
            <p:cNvPr id="268299" name="Oval 11"/>
            <p:cNvSpPr>
              <a:spLocks/>
            </p:cNvSpPr>
            <p:nvPr/>
          </p:nvSpPr>
          <p:spPr bwMode="auto">
            <a:xfrm>
              <a:off x="285" y="361"/>
              <a:ext cx="135" cy="131"/>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sp>
          <p:nvSpPr>
            <p:cNvPr id="268300" name="Oval 12"/>
            <p:cNvSpPr>
              <a:spLocks/>
            </p:cNvSpPr>
            <p:nvPr/>
          </p:nvSpPr>
          <p:spPr bwMode="auto">
            <a:xfrm rot="4596450">
              <a:off x="50" y="274"/>
              <a:ext cx="136" cy="136"/>
            </a:xfrm>
            <a:prstGeom prst="ellipse">
              <a:avLst/>
            </a:prstGeom>
            <a:gradFill rotWithShape="0">
              <a:gsLst>
                <a:gs pos="0">
                  <a:srgbClr val="0080FF"/>
                </a:gs>
                <a:gs pos="100000">
                  <a:srgbClr val="000080"/>
                </a:gs>
              </a:gsLst>
              <a:lin ang="20760000" scaled="1"/>
            </a:gradFill>
            <a:ln w="25400">
              <a:noFill/>
              <a:round/>
              <a:headEnd/>
              <a:tailEnd/>
            </a:ln>
          </p:spPr>
          <p:txBody>
            <a:bodyPr lIns="0" tIns="0" rIns="0" bIns="0"/>
            <a:lstStyle/>
            <a:p>
              <a:endParaRPr lang="en-US"/>
            </a:p>
          </p:txBody>
        </p:sp>
        <p:grpSp>
          <p:nvGrpSpPr>
            <p:cNvPr id="3" name="Group 13"/>
            <p:cNvGrpSpPr>
              <a:grpSpLocks/>
            </p:cNvGrpSpPr>
            <p:nvPr/>
          </p:nvGrpSpPr>
          <p:grpSpPr bwMode="auto">
            <a:xfrm>
              <a:off x="90" y="168"/>
              <a:ext cx="325" cy="343"/>
              <a:chOff x="0" y="0"/>
              <a:chExt cx="325" cy="343"/>
            </a:xfrm>
          </p:grpSpPr>
          <p:sp>
            <p:nvSpPr>
              <p:cNvPr id="268302" name="Oval 14"/>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03" name="Oval 15"/>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04" name="Oval 16"/>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05" name="Oval 17"/>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06" name="Oval 18"/>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07" name="Oval 19"/>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08" name="Oval 20"/>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09" name="Oval 21"/>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310" name="Oval 22"/>
            <p:cNvSpPr>
              <a:spLocks/>
            </p:cNvSpPr>
            <p:nvPr/>
          </p:nvSpPr>
          <p:spPr bwMode="auto">
            <a:xfrm>
              <a:off x="370" y="310"/>
              <a:ext cx="136" cy="131"/>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311" name="Oval 23"/>
            <p:cNvSpPr>
              <a:spLocks/>
            </p:cNvSpPr>
            <p:nvPr/>
          </p:nvSpPr>
          <p:spPr bwMode="auto">
            <a:xfrm>
              <a:off x="119" y="10"/>
              <a:ext cx="136" cy="131"/>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grpSp>
          <p:nvGrpSpPr>
            <p:cNvPr id="4" name="Group 24"/>
            <p:cNvGrpSpPr>
              <a:grpSpLocks/>
            </p:cNvGrpSpPr>
            <p:nvPr/>
          </p:nvGrpSpPr>
          <p:grpSpPr bwMode="auto">
            <a:xfrm>
              <a:off x="122" y="0"/>
              <a:ext cx="325" cy="343"/>
              <a:chOff x="0" y="0"/>
              <a:chExt cx="325" cy="343"/>
            </a:xfrm>
          </p:grpSpPr>
          <p:sp>
            <p:nvSpPr>
              <p:cNvPr id="268313" name="Oval 25"/>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14" name="Oval 26"/>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15" name="Oval 27"/>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16" name="Oval 28"/>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17" name="Oval 29"/>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18" name="Oval 30"/>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19" name="Oval 31"/>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20" name="Oval 32"/>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5" name="Group 33"/>
            <p:cNvGrpSpPr>
              <a:grpSpLocks/>
            </p:cNvGrpSpPr>
            <p:nvPr/>
          </p:nvGrpSpPr>
          <p:grpSpPr bwMode="auto">
            <a:xfrm>
              <a:off x="202" y="80"/>
              <a:ext cx="325" cy="343"/>
              <a:chOff x="0" y="0"/>
              <a:chExt cx="325" cy="343"/>
            </a:xfrm>
          </p:grpSpPr>
          <p:sp>
            <p:nvSpPr>
              <p:cNvPr id="268322" name="Oval 34"/>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23" name="Oval 35"/>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24" name="Oval 36"/>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25" name="Oval 37"/>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26" name="Oval 38"/>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27" name="Oval 39"/>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28" name="Oval 40"/>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29" name="Oval 41"/>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6" name="Group 42"/>
            <p:cNvGrpSpPr>
              <a:grpSpLocks/>
            </p:cNvGrpSpPr>
            <p:nvPr/>
          </p:nvGrpSpPr>
          <p:grpSpPr bwMode="auto">
            <a:xfrm rot="-6203549">
              <a:off x="42" y="64"/>
              <a:ext cx="325" cy="343"/>
              <a:chOff x="0" y="0"/>
              <a:chExt cx="325" cy="343"/>
            </a:xfrm>
          </p:grpSpPr>
          <p:sp>
            <p:nvSpPr>
              <p:cNvPr id="268331" name="Oval 43"/>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32" name="Oval 44"/>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33" name="Oval 45"/>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34" name="Oval 46"/>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35" name="Oval 47"/>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36" name="Oval 48"/>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37" name="Oval 49"/>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38" name="Oval 50"/>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sp>
        <p:nvSpPr>
          <p:cNvPr id="268339" name="Line 51"/>
          <p:cNvSpPr>
            <a:spLocks noChangeShapeType="1"/>
          </p:cNvSpPr>
          <p:nvPr/>
        </p:nvSpPr>
        <p:spPr bwMode="auto">
          <a:xfrm flipH="1">
            <a:off x="6745288" y="5170488"/>
            <a:ext cx="1016000" cy="0"/>
          </a:xfrm>
          <a:prstGeom prst="line">
            <a:avLst/>
          </a:prstGeom>
          <a:noFill/>
          <a:ln w="12700">
            <a:solidFill>
              <a:srgbClr val="800000"/>
            </a:solidFill>
            <a:round/>
            <a:headEnd type="stealth" w="med" len="med"/>
            <a:tailEnd type="stealth" w="med" len="med"/>
          </a:ln>
        </p:spPr>
        <p:txBody>
          <a:bodyPr/>
          <a:lstStyle/>
          <a:p>
            <a:endParaRPr lang="en-US"/>
          </a:p>
        </p:txBody>
      </p:sp>
      <p:grpSp>
        <p:nvGrpSpPr>
          <p:cNvPr id="7" name="Group 52"/>
          <p:cNvGrpSpPr>
            <a:grpSpLocks/>
          </p:cNvGrpSpPr>
          <p:nvPr/>
        </p:nvGrpSpPr>
        <p:grpSpPr bwMode="auto">
          <a:xfrm>
            <a:off x="6418263" y="1120775"/>
            <a:ext cx="1628775" cy="1539875"/>
            <a:chOff x="0" y="0"/>
            <a:chExt cx="1025" cy="969"/>
          </a:xfrm>
        </p:grpSpPr>
        <p:sp>
          <p:nvSpPr>
            <p:cNvPr id="268341" name="Oval 53"/>
            <p:cNvSpPr>
              <a:spLocks/>
            </p:cNvSpPr>
            <p:nvPr/>
          </p:nvSpPr>
          <p:spPr bwMode="auto">
            <a:xfrm>
              <a:off x="533" y="371"/>
              <a:ext cx="135" cy="131"/>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sp>
          <p:nvSpPr>
            <p:cNvPr id="268342" name="Oval 54"/>
            <p:cNvSpPr>
              <a:spLocks/>
            </p:cNvSpPr>
            <p:nvPr/>
          </p:nvSpPr>
          <p:spPr bwMode="auto">
            <a:xfrm rot="4596450">
              <a:off x="298" y="285"/>
              <a:ext cx="136" cy="136"/>
            </a:xfrm>
            <a:prstGeom prst="ellipse">
              <a:avLst/>
            </a:prstGeom>
            <a:gradFill rotWithShape="0">
              <a:gsLst>
                <a:gs pos="0">
                  <a:srgbClr val="0080FF"/>
                </a:gs>
                <a:gs pos="100000">
                  <a:srgbClr val="000080"/>
                </a:gs>
              </a:gsLst>
              <a:lin ang="20760000" scaled="1"/>
            </a:gradFill>
            <a:ln w="25400">
              <a:noFill/>
              <a:round/>
              <a:headEnd/>
              <a:tailEnd/>
            </a:ln>
          </p:spPr>
          <p:txBody>
            <a:bodyPr lIns="0" tIns="0" rIns="0" bIns="0"/>
            <a:lstStyle/>
            <a:p>
              <a:endParaRPr lang="en-US"/>
            </a:p>
          </p:txBody>
        </p:sp>
        <p:sp>
          <p:nvSpPr>
            <p:cNvPr id="268343" name="Oval 55"/>
            <p:cNvSpPr>
              <a:spLocks/>
            </p:cNvSpPr>
            <p:nvPr/>
          </p:nvSpPr>
          <p:spPr bwMode="auto">
            <a:xfrm>
              <a:off x="618" y="320"/>
              <a:ext cx="136" cy="131"/>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344" name="Oval 56"/>
            <p:cNvSpPr>
              <a:spLocks/>
            </p:cNvSpPr>
            <p:nvPr/>
          </p:nvSpPr>
          <p:spPr bwMode="auto">
            <a:xfrm>
              <a:off x="367" y="20"/>
              <a:ext cx="136" cy="131"/>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grpSp>
          <p:nvGrpSpPr>
            <p:cNvPr id="8" name="Group 57"/>
            <p:cNvGrpSpPr>
              <a:grpSpLocks/>
            </p:cNvGrpSpPr>
            <p:nvPr/>
          </p:nvGrpSpPr>
          <p:grpSpPr bwMode="auto">
            <a:xfrm>
              <a:off x="370" y="10"/>
              <a:ext cx="325" cy="343"/>
              <a:chOff x="0" y="0"/>
              <a:chExt cx="325" cy="343"/>
            </a:xfrm>
          </p:grpSpPr>
          <p:sp>
            <p:nvSpPr>
              <p:cNvPr id="268346" name="Oval 58"/>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47" name="Oval 59"/>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48" name="Oval 60"/>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49" name="Oval 61"/>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50" name="Oval 62"/>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51" name="Oval 63"/>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52" name="Oval 64"/>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53" name="Oval 65"/>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9" name="Group 66"/>
            <p:cNvGrpSpPr>
              <a:grpSpLocks/>
            </p:cNvGrpSpPr>
            <p:nvPr/>
          </p:nvGrpSpPr>
          <p:grpSpPr bwMode="auto">
            <a:xfrm>
              <a:off x="538" y="58"/>
              <a:ext cx="325" cy="343"/>
              <a:chOff x="0" y="0"/>
              <a:chExt cx="325" cy="343"/>
            </a:xfrm>
          </p:grpSpPr>
          <p:sp>
            <p:nvSpPr>
              <p:cNvPr id="268355" name="Oval 6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56" name="Oval 6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57" name="Oval 6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58" name="Oval 7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59" name="Oval 7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60" name="Oval 7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61" name="Oval 7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62" name="Oval 7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10" name="Group 75"/>
            <p:cNvGrpSpPr>
              <a:grpSpLocks/>
            </p:cNvGrpSpPr>
            <p:nvPr/>
          </p:nvGrpSpPr>
          <p:grpSpPr bwMode="auto">
            <a:xfrm rot="-6203549">
              <a:off x="194" y="26"/>
              <a:ext cx="325" cy="343"/>
              <a:chOff x="0" y="0"/>
              <a:chExt cx="325" cy="343"/>
            </a:xfrm>
          </p:grpSpPr>
          <p:sp>
            <p:nvSpPr>
              <p:cNvPr id="268364" name="Oval 76"/>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65" name="Oval 77"/>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66" name="Oval 78"/>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67" name="Oval 79"/>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68" name="Oval 80"/>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69" name="Oval 81"/>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70" name="Oval 82"/>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71" name="Oval 83"/>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372" name="Oval 84"/>
            <p:cNvSpPr>
              <a:spLocks/>
            </p:cNvSpPr>
            <p:nvPr/>
          </p:nvSpPr>
          <p:spPr bwMode="auto">
            <a:xfrm>
              <a:off x="285" y="539"/>
              <a:ext cx="135" cy="131"/>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sp>
          <p:nvSpPr>
            <p:cNvPr id="268373" name="Oval 85"/>
            <p:cNvSpPr>
              <a:spLocks/>
            </p:cNvSpPr>
            <p:nvPr/>
          </p:nvSpPr>
          <p:spPr bwMode="auto">
            <a:xfrm rot="4596450">
              <a:off x="26" y="485"/>
              <a:ext cx="136" cy="136"/>
            </a:xfrm>
            <a:prstGeom prst="ellipse">
              <a:avLst/>
            </a:prstGeom>
            <a:gradFill rotWithShape="0">
              <a:gsLst>
                <a:gs pos="0">
                  <a:srgbClr val="0080FF"/>
                </a:gs>
                <a:gs pos="100000">
                  <a:srgbClr val="000080"/>
                </a:gs>
              </a:gsLst>
              <a:lin ang="20760000" scaled="1"/>
            </a:gradFill>
            <a:ln w="25400">
              <a:noFill/>
              <a:round/>
              <a:headEnd/>
              <a:tailEnd/>
            </a:ln>
          </p:spPr>
          <p:txBody>
            <a:bodyPr lIns="0" tIns="0" rIns="0" bIns="0"/>
            <a:lstStyle/>
            <a:p>
              <a:endParaRPr lang="en-US"/>
            </a:p>
          </p:txBody>
        </p:sp>
        <p:grpSp>
          <p:nvGrpSpPr>
            <p:cNvPr id="11" name="Group 86"/>
            <p:cNvGrpSpPr>
              <a:grpSpLocks/>
            </p:cNvGrpSpPr>
            <p:nvPr/>
          </p:nvGrpSpPr>
          <p:grpSpPr bwMode="auto">
            <a:xfrm>
              <a:off x="58" y="498"/>
              <a:ext cx="325" cy="343"/>
              <a:chOff x="0" y="0"/>
              <a:chExt cx="325" cy="343"/>
            </a:xfrm>
          </p:grpSpPr>
          <p:sp>
            <p:nvSpPr>
              <p:cNvPr id="268375" name="Oval 8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76" name="Oval 8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77" name="Oval 8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78" name="Oval 9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79" name="Oval 9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80" name="Oval 9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81" name="Oval 9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82" name="Oval 9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383" name="Oval 95"/>
            <p:cNvSpPr>
              <a:spLocks/>
            </p:cNvSpPr>
            <p:nvPr/>
          </p:nvSpPr>
          <p:spPr bwMode="auto">
            <a:xfrm>
              <a:off x="370" y="488"/>
              <a:ext cx="136" cy="131"/>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384" name="Oval 96"/>
            <p:cNvSpPr>
              <a:spLocks/>
            </p:cNvSpPr>
            <p:nvPr/>
          </p:nvSpPr>
          <p:spPr bwMode="auto">
            <a:xfrm>
              <a:off x="135" y="172"/>
              <a:ext cx="136" cy="131"/>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grpSp>
          <p:nvGrpSpPr>
            <p:cNvPr id="12" name="Group 97"/>
            <p:cNvGrpSpPr>
              <a:grpSpLocks/>
            </p:cNvGrpSpPr>
            <p:nvPr/>
          </p:nvGrpSpPr>
          <p:grpSpPr bwMode="auto">
            <a:xfrm>
              <a:off x="122" y="178"/>
              <a:ext cx="325" cy="343"/>
              <a:chOff x="0" y="0"/>
              <a:chExt cx="325" cy="343"/>
            </a:xfrm>
          </p:grpSpPr>
          <p:sp>
            <p:nvSpPr>
              <p:cNvPr id="268386" name="Oval 98"/>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87" name="Oval 99"/>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88" name="Oval 100"/>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89" name="Oval 101"/>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90" name="Oval 102"/>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391" name="Oval 103"/>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92" name="Oval 104"/>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393" name="Oval 105"/>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13" name="Group 106"/>
            <p:cNvGrpSpPr>
              <a:grpSpLocks/>
            </p:cNvGrpSpPr>
            <p:nvPr/>
          </p:nvGrpSpPr>
          <p:grpSpPr bwMode="auto">
            <a:xfrm>
              <a:off x="202" y="258"/>
              <a:ext cx="325" cy="343"/>
              <a:chOff x="0" y="0"/>
              <a:chExt cx="325" cy="343"/>
            </a:xfrm>
          </p:grpSpPr>
          <p:sp>
            <p:nvSpPr>
              <p:cNvPr id="268395" name="Oval 10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396" name="Oval 10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97" name="Oval 10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398" name="Oval 11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399" name="Oval 11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00" name="Oval 11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01" name="Oval 11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02" name="Oval 11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14" name="Group 115"/>
            <p:cNvGrpSpPr>
              <a:grpSpLocks/>
            </p:cNvGrpSpPr>
            <p:nvPr/>
          </p:nvGrpSpPr>
          <p:grpSpPr bwMode="auto">
            <a:xfrm rot="-6203549">
              <a:off x="42" y="242"/>
              <a:ext cx="325" cy="343"/>
              <a:chOff x="0" y="0"/>
              <a:chExt cx="325" cy="343"/>
            </a:xfrm>
          </p:grpSpPr>
          <p:sp>
            <p:nvSpPr>
              <p:cNvPr id="268404" name="Oval 116"/>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05" name="Oval 117"/>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06" name="Oval 118"/>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07" name="Oval 119"/>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08" name="Oval 120"/>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09" name="Oval 121"/>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10" name="Oval 122"/>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11" name="Oval 123"/>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412" name="Oval 124"/>
            <p:cNvSpPr>
              <a:spLocks/>
            </p:cNvSpPr>
            <p:nvPr/>
          </p:nvSpPr>
          <p:spPr bwMode="auto">
            <a:xfrm>
              <a:off x="461" y="739"/>
              <a:ext cx="135" cy="131"/>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sp>
          <p:nvSpPr>
            <p:cNvPr id="268413" name="Oval 125"/>
            <p:cNvSpPr>
              <a:spLocks/>
            </p:cNvSpPr>
            <p:nvPr/>
          </p:nvSpPr>
          <p:spPr bwMode="auto">
            <a:xfrm rot="4596450">
              <a:off x="194" y="719"/>
              <a:ext cx="144" cy="160"/>
            </a:xfrm>
            <a:prstGeom prst="ellipse">
              <a:avLst/>
            </a:prstGeom>
            <a:gradFill rotWithShape="0">
              <a:gsLst>
                <a:gs pos="0">
                  <a:srgbClr val="0080FF"/>
                </a:gs>
                <a:gs pos="100000">
                  <a:srgbClr val="000080"/>
                </a:gs>
              </a:gsLst>
              <a:lin ang="20760000" scaled="1"/>
            </a:gradFill>
            <a:ln w="25400">
              <a:noFill/>
              <a:round/>
              <a:headEnd/>
              <a:tailEnd/>
            </a:ln>
          </p:spPr>
          <p:txBody>
            <a:bodyPr lIns="0" tIns="0" rIns="0" bIns="0"/>
            <a:lstStyle/>
            <a:p>
              <a:endParaRPr lang="en-US"/>
            </a:p>
          </p:txBody>
        </p:sp>
        <p:grpSp>
          <p:nvGrpSpPr>
            <p:cNvPr id="15" name="Group 126"/>
            <p:cNvGrpSpPr>
              <a:grpSpLocks/>
            </p:cNvGrpSpPr>
            <p:nvPr/>
          </p:nvGrpSpPr>
          <p:grpSpPr bwMode="auto">
            <a:xfrm>
              <a:off x="282" y="626"/>
              <a:ext cx="325" cy="343"/>
              <a:chOff x="0" y="0"/>
              <a:chExt cx="325" cy="343"/>
            </a:xfrm>
          </p:grpSpPr>
          <p:sp>
            <p:nvSpPr>
              <p:cNvPr id="268415" name="Oval 12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16" name="Oval 12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17" name="Oval 12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18" name="Oval 13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19" name="Oval 13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20" name="Oval 13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21" name="Oval 13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22" name="Oval 13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423" name="Oval 135"/>
            <p:cNvSpPr>
              <a:spLocks/>
            </p:cNvSpPr>
            <p:nvPr/>
          </p:nvSpPr>
          <p:spPr bwMode="auto">
            <a:xfrm>
              <a:off x="546" y="688"/>
              <a:ext cx="136" cy="131"/>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424" name="Oval 136"/>
            <p:cNvSpPr>
              <a:spLocks/>
            </p:cNvSpPr>
            <p:nvPr/>
          </p:nvSpPr>
          <p:spPr bwMode="auto">
            <a:xfrm>
              <a:off x="295" y="388"/>
              <a:ext cx="136" cy="131"/>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grpSp>
          <p:nvGrpSpPr>
            <p:cNvPr id="16" name="Group 137"/>
            <p:cNvGrpSpPr>
              <a:grpSpLocks/>
            </p:cNvGrpSpPr>
            <p:nvPr/>
          </p:nvGrpSpPr>
          <p:grpSpPr bwMode="auto">
            <a:xfrm>
              <a:off x="298" y="378"/>
              <a:ext cx="325" cy="343"/>
              <a:chOff x="0" y="0"/>
              <a:chExt cx="325" cy="343"/>
            </a:xfrm>
          </p:grpSpPr>
          <p:sp>
            <p:nvSpPr>
              <p:cNvPr id="268426" name="Oval 138"/>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27" name="Oval 139"/>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28" name="Oval 140"/>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29" name="Oval 141"/>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30" name="Oval 142"/>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31" name="Oval 143"/>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32" name="Oval 144"/>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33" name="Oval 145"/>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17" name="Group 146"/>
            <p:cNvGrpSpPr>
              <a:grpSpLocks/>
            </p:cNvGrpSpPr>
            <p:nvPr/>
          </p:nvGrpSpPr>
          <p:grpSpPr bwMode="auto">
            <a:xfrm>
              <a:off x="378" y="458"/>
              <a:ext cx="325" cy="343"/>
              <a:chOff x="0" y="0"/>
              <a:chExt cx="325" cy="343"/>
            </a:xfrm>
          </p:grpSpPr>
          <p:sp>
            <p:nvSpPr>
              <p:cNvPr id="268435" name="Oval 14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36" name="Oval 14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37" name="Oval 14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38" name="Oval 15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39" name="Oval 15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40" name="Oval 15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41" name="Oval 15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42" name="Oval 15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18" name="Group 155"/>
            <p:cNvGrpSpPr>
              <a:grpSpLocks/>
            </p:cNvGrpSpPr>
            <p:nvPr/>
          </p:nvGrpSpPr>
          <p:grpSpPr bwMode="auto">
            <a:xfrm rot="-6203549">
              <a:off x="218" y="442"/>
              <a:ext cx="325" cy="343"/>
              <a:chOff x="0" y="0"/>
              <a:chExt cx="325" cy="343"/>
            </a:xfrm>
          </p:grpSpPr>
          <p:sp>
            <p:nvSpPr>
              <p:cNvPr id="268444" name="Oval 156"/>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45" name="Oval 157"/>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46" name="Oval 158"/>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47" name="Oval 159"/>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48" name="Oval 160"/>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49" name="Oval 161"/>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50" name="Oval 162"/>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51" name="Oval 163"/>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452" name="Oval 164"/>
            <p:cNvSpPr>
              <a:spLocks/>
            </p:cNvSpPr>
            <p:nvPr/>
          </p:nvSpPr>
          <p:spPr bwMode="auto">
            <a:xfrm>
              <a:off x="701" y="659"/>
              <a:ext cx="135" cy="131"/>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grpSp>
          <p:nvGrpSpPr>
            <p:cNvPr id="19" name="Group 165"/>
            <p:cNvGrpSpPr>
              <a:grpSpLocks/>
            </p:cNvGrpSpPr>
            <p:nvPr/>
          </p:nvGrpSpPr>
          <p:grpSpPr bwMode="auto">
            <a:xfrm>
              <a:off x="466" y="602"/>
              <a:ext cx="325" cy="343"/>
              <a:chOff x="0" y="0"/>
              <a:chExt cx="325" cy="343"/>
            </a:xfrm>
          </p:grpSpPr>
          <p:sp>
            <p:nvSpPr>
              <p:cNvPr id="268454" name="Oval 166"/>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55" name="Oval 167"/>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56" name="Oval 168"/>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57" name="Oval 169"/>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58" name="Oval 170"/>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59" name="Oval 171"/>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60" name="Oval 172"/>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61" name="Oval 173"/>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462" name="Oval 174"/>
            <p:cNvSpPr>
              <a:spLocks/>
            </p:cNvSpPr>
            <p:nvPr/>
          </p:nvSpPr>
          <p:spPr bwMode="auto">
            <a:xfrm>
              <a:off x="738" y="704"/>
              <a:ext cx="136" cy="131"/>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463" name="Oval 175"/>
            <p:cNvSpPr>
              <a:spLocks/>
            </p:cNvSpPr>
            <p:nvPr/>
          </p:nvSpPr>
          <p:spPr bwMode="auto">
            <a:xfrm>
              <a:off x="535" y="308"/>
              <a:ext cx="136" cy="131"/>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grpSp>
          <p:nvGrpSpPr>
            <p:cNvPr id="20" name="Group 176"/>
            <p:cNvGrpSpPr>
              <a:grpSpLocks/>
            </p:cNvGrpSpPr>
            <p:nvPr/>
          </p:nvGrpSpPr>
          <p:grpSpPr bwMode="auto">
            <a:xfrm>
              <a:off x="682" y="362"/>
              <a:ext cx="325" cy="343"/>
              <a:chOff x="0" y="0"/>
              <a:chExt cx="325" cy="343"/>
            </a:xfrm>
          </p:grpSpPr>
          <p:sp>
            <p:nvSpPr>
              <p:cNvPr id="268465" name="Oval 177"/>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66" name="Oval 178"/>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67" name="Oval 179"/>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68" name="Oval 180"/>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69" name="Oval 181"/>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70" name="Oval 182"/>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71" name="Oval 183"/>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72" name="Oval 184"/>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21" name="Group 185"/>
            <p:cNvGrpSpPr>
              <a:grpSpLocks/>
            </p:cNvGrpSpPr>
            <p:nvPr/>
          </p:nvGrpSpPr>
          <p:grpSpPr bwMode="auto">
            <a:xfrm rot="-6203549">
              <a:off x="658" y="178"/>
              <a:ext cx="325" cy="343"/>
              <a:chOff x="0" y="0"/>
              <a:chExt cx="325" cy="343"/>
            </a:xfrm>
          </p:grpSpPr>
          <p:sp>
            <p:nvSpPr>
              <p:cNvPr id="268474" name="Oval 186"/>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75" name="Oval 187"/>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76" name="Oval 188"/>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77" name="Oval 189"/>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78" name="Oval 190"/>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79" name="Oval 191"/>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80" name="Oval 192"/>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81" name="Oval 193"/>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22" name="Group 194"/>
            <p:cNvGrpSpPr>
              <a:grpSpLocks/>
            </p:cNvGrpSpPr>
            <p:nvPr/>
          </p:nvGrpSpPr>
          <p:grpSpPr bwMode="auto">
            <a:xfrm>
              <a:off x="338" y="178"/>
              <a:ext cx="325" cy="343"/>
              <a:chOff x="0" y="0"/>
              <a:chExt cx="325" cy="343"/>
            </a:xfrm>
          </p:grpSpPr>
          <p:sp>
            <p:nvSpPr>
              <p:cNvPr id="268483" name="Oval 195"/>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84" name="Oval 196"/>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85" name="Oval 197"/>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86" name="Oval 198"/>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87" name="Oval 199"/>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88" name="Oval 200"/>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89" name="Oval 201"/>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490" name="Oval 202"/>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sp>
          <p:nvSpPr>
            <p:cNvPr id="268491" name="Oval 203"/>
            <p:cNvSpPr>
              <a:spLocks/>
            </p:cNvSpPr>
            <p:nvPr/>
          </p:nvSpPr>
          <p:spPr bwMode="auto">
            <a:xfrm rot="4596450">
              <a:off x="466" y="573"/>
              <a:ext cx="136" cy="136"/>
            </a:xfrm>
            <a:prstGeom prst="ellipse">
              <a:avLst/>
            </a:prstGeom>
            <a:gradFill rotWithShape="0">
              <a:gsLst>
                <a:gs pos="0">
                  <a:srgbClr val="0080FF"/>
                </a:gs>
                <a:gs pos="100000">
                  <a:srgbClr val="000080"/>
                </a:gs>
              </a:gsLst>
              <a:lin ang="20760000" scaled="1"/>
            </a:gradFill>
            <a:ln w="25400">
              <a:noFill/>
              <a:round/>
              <a:headEnd/>
              <a:tailEnd/>
            </a:ln>
          </p:spPr>
          <p:txBody>
            <a:bodyPr lIns="0" tIns="0" rIns="0" bIns="0"/>
            <a:lstStyle/>
            <a:p>
              <a:endParaRPr lang="en-US"/>
            </a:p>
          </p:txBody>
        </p:sp>
        <p:grpSp>
          <p:nvGrpSpPr>
            <p:cNvPr id="23" name="Group 204"/>
            <p:cNvGrpSpPr>
              <a:grpSpLocks/>
            </p:cNvGrpSpPr>
            <p:nvPr/>
          </p:nvGrpSpPr>
          <p:grpSpPr bwMode="auto">
            <a:xfrm>
              <a:off x="634" y="490"/>
              <a:ext cx="325" cy="343"/>
              <a:chOff x="0" y="0"/>
              <a:chExt cx="325" cy="343"/>
            </a:xfrm>
          </p:grpSpPr>
          <p:sp>
            <p:nvSpPr>
              <p:cNvPr id="268493" name="Oval 205"/>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494" name="Oval 206"/>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95" name="Oval 207"/>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96" name="Oval 208"/>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497" name="Oval 209"/>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498" name="Oval 210"/>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499" name="Oval 211"/>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500" name="Oval 212"/>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nvGrpSpPr>
            <p:cNvPr id="24" name="Group 213"/>
            <p:cNvGrpSpPr>
              <a:grpSpLocks/>
            </p:cNvGrpSpPr>
            <p:nvPr/>
          </p:nvGrpSpPr>
          <p:grpSpPr bwMode="auto">
            <a:xfrm>
              <a:off x="474" y="362"/>
              <a:ext cx="325" cy="343"/>
              <a:chOff x="0" y="0"/>
              <a:chExt cx="325" cy="343"/>
            </a:xfrm>
          </p:grpSpPr>
          <p:sp>
            <p:nvSpPr>
              <p:cNvPr id="268502" name="Oval 214"/>
              <p:cNvSpPr>
                <a:spLocks/>
              </p:cNvSpPr>
              <p:nvPr/>
            </p:nvSpPr>
            <p:spPr bwMode="auto">
              <a:xfrm>
                <a:off x="184" y="42"/>
                <a:ext cx="136" cy="131"/>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503" name="Oval 215"/>
              <p:cNvSpPr>
                <a:spLocks/>
              </p:cNvSpPr>
              <p:nvPr/>
            </p:nvSpPr>
            <p:spPr bwMode="auto">
              <a:xfrm>
                <a:off x="189" y="16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04" name="Oval 216"/>
              <p:cNvSpPr>
                <a:spLocks/>
              </p:cNvSpPr>
              <p:nvPr/>
            </p:nvSpPr>
            <p:spPr bwMode="auto">
              <a:xfrm>
                <a:off x="97" y="0"/>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05" name="Oval 217"/>
              <p:cNvSpPr>
                <a:spLocks/>
              </p:cNvSpPr>
              <p:nvPr/>
            </p:nvSpPr>
            <p:spPr bwMode="auto">
              <a:xfrm>
                <a:off x="99" y="212"/>
                <a:ext cx="135" cy="131"/>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506" name="Oval 218"/>
              <p:cNvSpPr>
                <a:spLocks/>
              </p:cNvSpPr>
              <p:nvPr/>
            </p:nvSpPr>
            <p:spPr bwMode="auto">
              <a:xfrm>
                <a:off x="100" y="85"/>
                <a:ext cx="136" cy="120"/>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507" name="Oval 219"/>
              <p:cNvSpPr>
                <a:spLocks/>
              </p:cNvSpPr>
              <p:nvPr/>
            </p:nvSpPr>
            <p:spPr bwMode="auto">
              <a:xfrm>
                <a:off x="0" y="155"/>
                <a:ext cx="135" cy="131"/>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08" name="Oval 220"/>
              <p:cNvSpPr>
                <a:spLocks/>
              </p:cNvSpPr>
              <p:nvPr/>
            </p:nvSpPr>
            <p:spPr bwMode="auto">
              <a:xfrm>
                <a:off x="10" y="79"/>
                <a:ext cx="136" cy="136"/>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509" name="Oval 221"/>
              <p:cNvSpPr>
                <a:spLocks/>
              </p:cNvSpPr>
              <p:nvPr/>
            </p:nvSpPr>
            <p:spPr bwMode="auto">
              <a:xfrm>
                <a:off x="81" y="112"/>
                <a:ext cx="136" cy="136"/>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grpSp>
      </p:grpSp>
      <p:sp>
        <p:nvSpPr>
          <p:cNvPr id="268510" name="Rectangle 222"/>
          <p:cNvSpPr>
            <a:spLocks/>
          </p:cNvSpPr>
          <p:nvPr/>
        </p:nvSpPr>
        <p:spPr bwMode="auto">
          <a:xfrm>
            <a:off x="6972300" y="4864100"/>
            <a:ext cx="500063" cy="304800"/>
          </a:xfrm>
          <a:prstGeom prst="rect">
            <a:avLst/>
          </a:prstGeom>
          <a:noFill/>
          <a:ln w="12700">
            <a:noFill/>
            <a:miter lim="800000"/>
            <a:headEnd/>
            <a:tailEnd/>
          </a:ln>
        </p:spPr>
        <p:txBody>
          <a:bodyPr wrap="none" lIns="0" tIns="0" rIns="40639" bIns="0">
            <a:spAutoFit/>
          </a:bodyPr>
          <a:lstStyle/>
          <a:p>
            <a:pPr marL="39688"/>
            <a:r>
              <a:rPr lang="en-US" sz="1400" b="0">
                <a:solidFill>
                  <a:srgbClr val="800000"/>
                </a:solidFill>
                <a:cs typeface="Arial" charset="0"/>
                <a:sym typeface="Arial" charset="0"/>
              </a:rPr>
              <a:t>7 fm</a:t>
            </a:r>
          </a:p>
        </p:txBody>
      </p:sp>
      <p:sp>
        <p:nvSpPr>
          <p:cNvPr id="268511" name="Rectangle 223"/>
          <p:cNvSpPr>
            <a:spLocks/>
          </p:cNvSpPr>
          <p:nvPr/>
        </p:nvSpPr>
        <p:spPr bwMode="auto">
          <a:xfrm>
            <a:off x="6946900" y="2819400"/>
            <a:ext cx="598488" cy="304800"/>
          </a:xfrm>
          <a:prstGeom prst="rect">
            <a:avLst/>
          </a:prstGeom>
          <a:noFill/>
          <a:ln w="12700">
            <a:noFill/>
            <a:miter lim="800000"/>
            <a:headEnd/>
            <a:tailEnd/>
          </a:ln>
        </p:spPr>
        <p:txBody>
          <a:bodyPr wrap="none" lIns="0" tIns="0" rIns="40639" bIns="0">
            <a:spAutoFit/>
          </a:bodyPr>
          <a:lstStyle/>
          <a:p>
            <a:pPr marL="39688"/>
            <a:r>
              <a:rPr lang="en-US" sz="1400" b="0">
                <a:solidFill>
                  <a:srgbClr val="800000"/>
                </a:solidFill>
                <a:cs typeface="Arial" charset="0"/>
                <a:sym typeface="Arial" charset="0"/>
              </a:rPr>
              <a:t>12 fm</a:t>
            </a:r>
          </a:p>
        </p:txBody>
      </p:sp>
      <p:sp>
        <p:nvSpPr>
          <p:cNvPr id="268512" name="Oval 224"/>
          <p:cNvSpPr>
            <a:spLocks/>
          </p:cNvSpPr>
          <p:nvPr/>
        </p:nvSpPr>
        <p:spPr bwMode="auto">
          <a:xfrm>
            <a:off x="6461125" y="3111500"/>
            <a:ext cx="1562100" cy="1524000"/>
          </a:xfrm>
          <a:prstGeom prst="ellipse">
            <a:avLst/>
          </a:prstGeom>
          <a:solidFill>
            <a:srgbClr val="0080FF">
              <a:alpha val="17999"/>
            </a:srgbClr>
          </a:solidFill>
          <a:ln w="25400">
            <a:noFill/>
            <a:round/>
            <a:headEnd/>
            <a:tailEnd/>
          </a:ln>
        </p:spPr>
        <p:txBody>
          <a:bodyPr lIns="0" tIns="0" rIns="0" bIns="0"/>
          <a:lstStyle/>
          <a:p>
            <a:endParaRPr lang="en-US"/>
          </a:p>
        </p:txBody>
      </p:sp>
      <p:sp>
        <p:nvSpPr>
          <p:cNvPr id="268513" name="Oval 225"/>
          <p:cNvSpPr>
            <a:spLocks/>
          </p:cNvSpPr>
          <p:nvPr/>
        </p:nvSpPr>
        <p:spPr bwMode="auto">
          <a:xfrm>
            <a:off x="7126288" y="3544888"/>
            <a:ext cx="214312" cy="207962"/>
          </a:xfrm>
          <a:prstGeom prst="ellipse">
            <a:avLst/>
          </a:prstGeom>
          <a:gradFill rotWithShape="0">
            <a:gsLst>
              <a:gs pos="0">
                <a:srgbClr val="66CCFF"/>
              </a:gs>
              <a:gs pos="100000">
                <a:srgbClr val="10349E"/>
              </a:gs>
            </a:gsLst>
            <a:lin ang="5400000" scaled="1"/>
          </a:gradFill>
          <a:ln w="25400">
            <a:noFill/>
            <a:round/>
            <a:headEnd/>
            <a:tailEnd/>
          </a:ln>
        </p:spPr>
        <p:txBody>
          <a:bodyPr lIns="0" tIns="0" rIns="0" bIns="0"/>
          <a:lstStyle/>
          <a:p>
            <a:endParaRPr lang="en-US"/>
          </a:p>
        </p:txBody>
      </p:sp>
      <p:sp>
        <p:nvSpPr>
          <p:cNvPr id="268514" name="Oval 226"/>
          <p:cNvSpPr>
            <a:spLocks/>
          </p:cNvSpPr>
          <p:nvPr/>
        </p:nvSpPr>
        <p:spPr bwMode="auto">
          <a:xfrm>
            <a:off x="7126288" y="3748088"/>
            <a:ext cx="214312" cy="2079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8515" name="Oval 227"/>
          <p:cNvSpPr>
            <a:spLocks/>
          </p:cNvSpPr>
          <p:nvPr/>
        </p:nvSpPr>
        <p:spPr bwMode="auto">
          <a:xfrm>
            <a:off x="6973888" y="3609975"/>
            <a:ext cx="215900" cy="207963"/>
          </a:xfrm>
          <a:prstGeom prst="ellipse">
            <a:avLst/>
          </a:prstGeom>
          <a:gradFill rotWithShape="0">
            <a:gsLst>
              <a:gs pos="0">
                <a:srgbClr val="66CCFF"/>
              </a:gs>
              <a:gs pos="100000">
                <a:srgbClr val="041F8D"/>
              </a:gs>
            </a:gsLst>
            <a:lin ang="5400000" scaled="1"/>
          </a:gradFill>
          <a:ln w="25400">
            <a:noFill/>
            <a:round/>
            <a:headEnd/>
            <a:tailEnd/>
          </a:ln>
        </p:spPr>
        <p:txBody>
          <a:bodyPr lIns="0" tIns="0" rIns="0" bIns="0"/>
          <a:lstStyle/>
          <a:p>
            <a:endParaRPr lang="en-US"/>
          </a:p>
        </p:txBody>
      </p:sp>
      <p:sp>
        <p:nvSpPr>
          <p:cNvPr id="268516" name="Oval 228"/>
          <p:cNvSpPr>
            <a:spLocks/>
          </p:cNvSpPr>
          <p:nvPr/>
        </p:nvSpPr>
        <p:spPr bwMode="auto">
          <a:xfrm>
            <a:off x="7299325" y="3675063"/>
            <a:ext cx="214313" cy="207962"/>
          </a:xfrm>
          <a:prstGeom prst="ellipse">
            <a:avLst/>
          </a:prstGeom>
          <a:gradFill rotWithShape="0">
            <a:gsLst>
              <a:gs pos="0">
                <a:srgbClr val="66CCFF"/>
              </a:gs>
              <a:gs pos="100000">
                <a:srgbClr val="164097"/>
              </a:gs>
            </a:gsLst>
            <a:lin ang="5400000" scaled="1"/>
          </a:gradFill>
          <a:ln w="25400">
            <a:noFill/>
            <a:round/>
            <a:headEnd/>
            <a:tailEnd/>
          </a:ln>
        </p:spPr>
        <p:txBody>
          <a:bodyPr lIns="0" tIns="0" rIns="0" bIns="0"/>
          <a:lstStyle/>
          <a:p>
            <a:endParaRPr lang="en-US"/>
          </a:p>
        </p:txBody>
      </p:sp>
      <p:sp>
        <p:nvSpPr>
          <p:cNvPr id="268517" name="Oval 229"/>
          <p:cNvSpPr>
            <a:spLocks/>
          </p:cNvSpPr>
          <p:nvPr/>
        </p:nvSpPr>
        <p:spPr bwMode="auto">
          <a:xfrm>
            <a:off x="6989763" y="3833813"/>
            <a:ext cx="214312" cy="207962"/>
          </a:xfrm>
          <a:prstGeom prst="ellipse">
            <a:avLst/>
          </a:prstGeom>
          <a:gradFill rotWithShape="0">
            <a:gsLst>
              <a:gs pos="0">
                <a:srgbClr val="66CCFF"/>
              </a:gs>
              <a:gs pos="100000">
                <a:srgbClr val="123BB5"/>
              </a:gs>
            </a:gsLst>
            <a:lin ang="5400000" scaled="1"/>
          </a:gradFill>
          <a:ln w="25400">
            <a:noFill/>
            <a:round/>
            <a:headEnd/>
            <a:tailEnd/>
          </a:ln>
        </p:spPr>
        <p:txBody>
          <a:bodyPr lIns="0" tIns="0" rIns="0" bIns="0"/>
          <a:lstStyle/>
          <a:p>
            <a:endParaRPr lang="en-US"/>
          </a:p>
        </p:txBody>
      </p:sp>
      <p:sp>
        <p:nvSpPr>
          <p:cNvPr id="268518" name="Oval 230"/>
          <p:cNvSpPr>
            <a:spLocks/>
          </p:cNvSpPr>
          <p:nvPr/>
        </p:nvSpPr>
        <p:spPr bwMode="auto">
          <a:xfrm>
            <a:off x="7261225" y="3833813"/>
            <a:ext cx="215900" cy="207962"/>
          </a:xfrm>
          <a:prstGeom prst="ellipse">
            <a:avLst/>
          </a:prstGeom>
          <a:gradFill rotWithShape="0">
            <a:gsLst>
              <a:gs pos="0">
                <a:srgbClr val="66CCFF"/>
              </a:gs>
              <a:gs pos="100000">
                <a:srgbClr val="001AA9"/>
              </a:gs>
            </a:gsLst>
            <a:lin ang="5400000" scaled="1"/>
          </a:gradFill>
          <a:ln w="25400">
            <a:noFill/>
            <a:round/>
            <a:headEnd/>
            <a:tailEnd/>
          </a:ln>
        </p:spPr>
        <p:txBody>
          <a:bodyPr lIns="0" tIns="0" rIns="0" bIns="0"/>
          <a:lstStyle/>
          <a:p>
            <a:endParaRPr lang="en-US"/>
          </a:p>
        </p:txBody>
      </p:sp>
      <p:sp>
        <p:nvSpPr>
          <p:cNvPr id="268519" name="Oval 231"/>
          <p:cNvSpPr>
            <a:spLocks/>
          </p:cNvSpPr>
          <p:nvPr/>
        </p:nvSpPr>
        <p:spPr bwMode="auto">
          <a:xfrm>
            <a:off x="7126288" y="3921125"/>
            <a:ext cx="214312" cy="207963"/>
          </a:xfrm>
          <a:prstGeom prst="ellipse">
            <a:avLst/>
          </a:prstGeom>
          <a:gradFill rotWithShape="0">
            <a:gsLst>
              <a:gs pos="0">
                <a:srgbClr val="66CCFF"/>
              </a:gs>
              <a:gs pos="100000">
                <a:srgbClr val="0016A7"/>
              </a:gs>
            </a:gsLst>
            <a:lin ang="5400000" scaled="1"/>
          </a:gradFill>
          <a:ln w="25400">
            <a:noFill/>
            <a:round/>
            <a:headEnd/>
            <a:tailEnd/>
          </a:ln>
        </p:spPr>
        <p:txBody>
          <a:bodyPr lIns="0" tIns="0" rIns="0" bIns="0"/>
          <a:lstStyle/>
          <a:p>
            <a:endParaRPr lang="en-US"/>
          </a:p>
        </p:txBody>
      </p:sp>
      <p:sp>
        <p:nvSpPr>
          <p:cNvPr id="268520" name="Oval 232"/>
          <p:cNvSpPr>
            <a:spLocks/>
          </p:cNvSpPr>
          <p:nvPr/>
        </p:nvSpPr>
        <p:spPr bwMode="auto">
          <a:xfrm>
            <a:off x="6942138" y="3708400"/>
            <a:ext cx="215900" cy="207963"/>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21" name="Oval 233"/>
          <p:cNvSpPr>
            <a:spLocks/>
          </p:cNvSpPr>
          <p:nvPr/>
        </p:nvSpPr>
        <p:spPr bwMode="auto">
          <a:xfrm>
            <a:off x="7262813" y="3621088"/>
            <a:ext cx="215900" cy="209550"/>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22" name="Oval 234"/>
          <p:cNvSpPr>
            <a:spLocks/>
          </p:cNvSpPr>
          <p:nvPr/>
        </p:nvSpPr>
        <p:spPr bwMode="auto">
          <a:xfrm>
            <a:off x="7129463" y="3838575"/>
            <a:ext cx="214312" cy="207963"/>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68523" name="Oval 235"/>
          <p:cNvSpPr>
            <a:spLocks/>
          </p:cNvSpPr>
          <p:nvPr/>
        </p:nvSpPr>
        <p:spPr bwMode="auto">
          <a:xfrm>
            <a:off x="7126288" y="3697288"/>
            <a:ext cx="214312" cy="207962"/>
          </a:xfrm>
          <a:prstGeom prst="ellipse">
            <a:avLst/>
          </a:prstGeom>
          <a:gradFill rotWithShape="0">
            <a:gsLst>
              <a:gs pos="0">
                <a:srgbClr val="66CCFF"/>
              </a:gs>
              <a:gs pos="100000">
                <a:srgbClr val="00109D"/>
              </a:gs>
            </a:gsLst>
            <a:lin ang="5400000" scaled="1"/>
          </a:gradFill>
          <a:ln w="25400">
            <a:noFill/>
            <a:round/>
            <a:headEnd/>
            <a:tailEnd/>
          </a:ln>
        </p:spPr>
        <p:txBody>
          <a:bodyPr lIns="0" tIns="0" rIns="0" bIns="0"/>
          <a:lstStyle/>
          <a:p>
            <a:endParaRPr lang="en-US"/>
          </a:p>
        </p:txBody>
      </p:sp>
      <p:sp>
        <p:nvSpPr>
          <p:cNvPr id="268524" name="Oval 236"/>
          <p:cNvSpPr>
            <a:spLocks/>
          </p:cNvSpPr>
          <p:nvPr/>
        </p:nvSpPr>
        <p:spPr bwMode="auto">
          <a:xfrm>
            <a:off x="6392863" y="3760788"/>
            <a:ext cx="203200" cy="203200"/>
          </a:xfrm>
          <a:prstGeom prst="ellipse">
            <a:avLst/>
          </a:prstGeom>
          <a:gradFill rotWithShape="0">
            <a:gsLst>
              <a:gs pos="0">
                <a:srgbClr val="66CCFF"/>
              </a:gs>
              <a:gs pos="100000">
                <a:srgbClr val="0C2B8A"/>
              </a:gs>
            </a:gsLst>
            <a:lin ang="5400000" scaled="1"/>
          </a:gradFill>
          <a:ln w="25400">
            <a:noFill/>
            <a:round/>
            <a:headEnd/>
            <a:tailEnd/>
          </a:ln>
        </p:spPr>
        <p:txBody>
          <a:bodyPr lIns="0" tIns="0" rIns="0" bIns="0"/>
          <a:lstStyle/>
          <a:p>
            <a:endParaRPr lang="en-US"/>
          </a:p>
        </p:txBody>
      </p:sp>
      <p:sp>
        <p:nvSpPr>
          <p:cNvPr id="268525" name="Oval 237"/>
          <p:cNvSpPr>
            <a:spLocks/>
          </p:cNvSpPr>
          <p:nvPr/>
        </p:nvSpPr>
        <p:spPr bwMode="auto">
          <a:xfrm>
            <a:off x="7645400" y="3205163"/>
            <a:ext cx="203200" cy="203200"/>
          </a:xfrm>
          <a:prstGeom prst="ellipse">
            <a:avLst/>
          </a:prstGeom>
          <a:gradFill rotWithShape="0">
            <a:gsLst>
              <a:gs pos="0">
                <a:srgbClr val="66CCFF"/>
              </a:gs>
              <a:gs pos="100000">
                <a:srgbClr val="11317C"/>
              </a:gs>
            </a:gsLst>
            <a:lin ang="5400000" scaled="1"/>
          </a:gradFill>
          <a:ln w="25400">
            <a:noFill/>
            <a:round/>
            <a:headEnd/>
            <a:tailEnd/>
          </a:ln>
        </p:spPr>
        <p:txBody>
          <a:bodyPr lIns="0" tIns="0" rIns="0" bIns="0"/>
          <a:lstStyle/>
          <a:p>
            <a:endParaRPr lang="en-US"/>
          </a:p>
        </p:txBody>
      </p:sp>
      <p:sp>
        <p:nvSpPr>
          <p:cNvPr id="268526" name="Oval 238"/>
          <p:cNvSpPr>
            <a:spLocks/>
          </p:cNvSpPr>
          <p:nvPr/>
        </p:nvSpPr>
        <p:spPr bwMode="auto">
          <a:xfrm>
            <a:off x="6756400" y="3378200"/>
            <a:ext cx="990600" cy="990600"/>
          </a:xfrm>
          <a:prstGeom prst="ellipse">
            <a:avLst/>
          </a:prstGeom>
          <a:noFill/>
          <a:ln w="6350">
            <a:solidFill>
              <a:srgbClr val="800000"/>
            </a:solidFill>
            <a:round/>
            <a:headEnd/>
            <a:tailEnd/>
          </a:ln>
        </p:spPr>
        <p:txBody>
          <a:bodyPr lIns="0" tIns="0" rIns="0" bIns="0"/>
          <a:lstStyle/>
          <a:p>
            <a:endParaRPr lang="en-US"/>
          </a:p>
        </p:txBody>
      </p:sp>
      <p:sp>
        <p:nvSpPr>
          <p:cNvPr id="268527" name="Line 239"/>
          <p:cNvSpPr>
            <a:spLocks noChangeShapeType="1"/>
          </p:cNvSpPr>
          <p:nvPr/>
        </p:nvSpPr>
        <p:spPr bwMode="auto">
          <a:xfrm>
            <a:off x="6765925" y="3987800"/>
            <a:ext cx="0" cy="1157288"/>
          </a:xfrm>
          <a:prstGeom prst="line">
            <a:avLst/>
          </a:prstGeom>
          <a:noFill/>
          <a:ln w="12700">
            <a:solidFill>
              <a:srgbClr val="800000"/>
            </a:solidFill>
            <a:prstDash val="lgDash"/>
            <a:round/>
            <a:headEnd/>
            <a:tailEnd/>
          </a:ln>
        </p:spPr>
        <p:txBody>
          <a:bodyPr/>
          <a:lstStyle/>
          <a:p>
            <a:endParaRPr lang="en-US"/>
          </a:p>
        </p:txBody>
      </p:sp>
      <p:sp>
        <p:nvSpPr>
          <p:cNvPr id="268528" name="Line 240"/>
          <p:cNvSpPr>
            <a:spLocks noChangeShapeType="1"/>
          </p:cNvSpPr>
          <p:nvPr/>
        </p:nvSpPr>
        <p:spPr bwMode="auto">
          <a:xfrm>
            <a:off x="7731125" y="3987800"/>
            <a:ext cx="0" cy="1157288"/>
          </a:xfrm>
          <a:prstGeom prst="line">
            <a:avLst/>
          </a:prstGeom>
          <a:noFill/>
          <a:ln w="12700">
            <a:solidFill>
              <a:srgbClr val="800000"/>
            </a:solidFill>
            <a:prstDash val="lgDash"/>
            <a:round/>
            <a:headEnd/>
            <a:tailEnd/>
          </a:ln>
        </p:spPr>
        <p:txBody>
          <a:bodyPr/>
          <a:lstStyle/>
          <a:p>
            <a:endParaRPr lang="en-US"/>
          </a:p>
        </p:txBody>
      </p:sp>
      <p:grpSp>
        <p:nvGrpSpPr>
          <p:cNvPr id="25" name="Group 241"/>
          <p:cNvGrpSpPr>
            <a:grpSpLocks/>
          </p:cNvGrpSpPr>
          <p:nvPr/>
        </p:nvGrpSpPr>
        <p:grpSpPr bwMode="auto">
          <a:xfrm>
            <a:off x="452438" y="762000"/>
            <a:ext cx="4897437" cy="4049713"/>
            <a:chOff x="0" y="0"/>
            <a:chExt cx="3085" cy="2551"/>
          </a:xfrm>
        </p:grpSpPr>
        <p:pic>
          <p:nvPicPr>
            <p:cNvPr id="268530" name="Picture 242"/>
            <p:cNvPicPr>
              <a:picLocks noChangeAspect="1" noChangeArrowheads="1"/>
            </p:cNvPicPr>
            <p:nvPr/>
          </p:nvPicPr>
          <p:blipFill>
            <a:blip r:embed="rId6" cstate="print"/>
            <a:srcRect/>
            <a:stretch>
              <a:fillRect/>
            </a:stretch>
          </p:blipFill>
          <p:spPr bwMode="auto">
            <a:xfrm>
              <a:off x="0" y="215"/>
              <a:ext cx="3052" cy="2336"/>
            </a:xfrm>
            <a:prstGeom prst="rect">
              <a:avLst/>
            </a:prstGeom>
            <a:noFill/>
            <a:ln w="12700">
              <a:noFill/>
              <a:miter lim="800000"/>
              <a:headEnd/>
              <a:tailEnd/>
            </a:ln>
          </p:spPr>
        </p:pic>
        <p:sp>
          <p:nvSpPr>
            <p:cNvPr id="268531" name="Rectangle 243"/>
            <p:cNvSpPr>
              <a:spLocks/>
            </p:cNvSpPr>
            <p:nvPr/>
          </p:nvSpPr>
          <p:spPr bwMode="auto">
            <a:xfrm>
              <a:off x="238" y="261"/>
              <a:ext cx="896" cy="576"/>
            </a:xfrm>
            <a:prstGeom prst="rect">
              <a:avLst/>
            </a:prstGeom>
            <a:solidFill>
              <a:srgbClr val="FFFFFF"/>
            </a:solidFill>
            <a:ln w="25400">
              <a:noFill/>
              <a:miter lim="800000"/>
              <a:headEnd/>
              <a:tailEnd/>
            </a:ln>
          </p:spPr>
          <p:txBody>
            <a:bodyPr lIns="0" tIns="0" rIns="0" bIns="0"/>
            <a:lstStyle/>
            <a:p>
              <a:endParaRPr lang="en-US"/>
            </a:p>
          </p:txBody>
        </p:sp>
        <p:sp>
          <p:nvSpPr>
            <p:cNvPr id="268532" name="Rectangle 244"/>
            <p:cNvSpPr>
              <a:spLocks/>
            </p:cNvSpPr>
            <p:nvPr/>
          </p:nvSpPr>
          <p:spPr bwMode="auto">
            <a:xfrm>
              <a:off x="5" y="671"/>
              <a:ext cx="862" cy="271"/>
            </a:xfrm>
            <a:prstGeom prst="rect">
              <a:avLst/>
            </a:prstGeom>
            <a:solidFill>
              <a:srgbClr val="FFFFFF"/>
            </a:solidFill>
            <a:ln w="25400">
              <a:noFill/>
              <a:miter lim="800000"/>
              <a:headEnd/>
              <a:tailEnd/>
            </a:ln>
          </p:spPr>
          <p:txBody>
            <a:bodyPr lIns="0" tIns="0" rIns="0" bIns="0"/>
            <a:lstStyle/>
            <a:p>
              <a:endParaRPr lang="en-US"/>
            </a:p>
          </p:txBody>
        </p:sp>
        <p:sp>
          <p:nvSpPr>
            <p:cNvPr id="268533" name="Rectangle 245"/>
            <p:cNvSpPr>
              <a:spLocks/>
            </p:cNvSpPr>
            <p:nvPr/>
          </p:nvSpPr>
          <p:spPr bwMode="auto">
            <a:xfrm>
              <a:off x="254" y="454"/>
              <a:ext cx="796" cy="189"/>
            </a:xfrm>
            <a:prstGeom prst="rect">
              <a:avLst/>
            </a:prstGeom>
            <a:noFill/>
            <a:ln w="12700">
              <a:noFill/>
              <a:miter lim="800000"/>
              <a:headEnd/>
              <a:tailEnd/>
            </a:ln>
          </p:spPr>
          <p:txBody>
            <a:bodyPr lIns="0" tIns="0" rIns="40639" bIns="0"/>
            <a:lstStyle/>
            <a:p>
              <a:pPr marL="39688"/>
              <a:r>
                <a:rPr lang="en-US" sz="1200" b="0">
                  <a:latin typeface="Chalkboard" charset="0"/>
                  <a:sym typeface="Chalkboard" charset="0"/>
                </a:rPr>
                <a:t>two proton halo</a:t>
              </a:r>
            </a:p>
          </p:txBody>
        </p:sp>
        <p:sp>
          <p:nvSpPr>
            <p:cNvPr id="268534" name="Rectangle 246"/>
            <p:cNvSpPr>
              <a:spLocks/>
            </p:cNvSpPr>
            <p:nvPr/>
          </p:nvSpPr>
          <p:spPr bwMode="auto">
            <a:xfrm>
              <a:off x="288" y="274"/>
              <a:ext cx="786" cy="189"/>
            </a:xfrm>
            <a:prstGeom prst="rect">
              <a:avLst/>
            </a:prstGeom>
            <a:noFill/>
            <a:ln w="12700">
              <a:noFill/>
              <a:miter lim="800000"/>
              <a:headEnd/>
              <a:tailEnd/>
            </a:ln>
          </p:spPr>
          <p:txBody>
            <a:bodyPr lIns="0" tIns="0" rIns="40639" bIns="0"/>
            <a:lstStyle/>
            <a:p>
              <a:pPr marL="39688"/>
              <a:r>
                <a:rPr lang="en-US" sz="1200" b="0">
                  <a:latin typeface="Chalkboard" charset="0"/>
                  <a:sym typeface="Chalkboard" charset="0"/>
                </a:rPr>
                <a:t>one proton halo</a:t>
              </a:r>
            </a:p>
          </p:txBody>
        </p:sp>
        <p:sp>
          <p:nvSpPr>
            <p:cNvPr id="268535" name="Rectangle 247"/>
            <p:cNvSpPr>
              <a:spLocks/>
            </p:cNvSpPr>
            <p:nvPr/>
          </p:nvSpPr>
          <p:spPr bwMode="auto">
            <a:xfrm>
              <a:off x="1895" y="1952"/>
              <a:ext cx="960" cy="574"/>
            </a:xfrm>
            <a:prstGeom prst="rect">
              <a:avLst/>
            </a:prstGeom>
            <a:solidFill>
              <a:srgbClr val="FFFFFF"/>
            </a:solidFill>
            <a:ln w="25400">
              <a:noFill/>
              <a:miter lim="800000"/>
              <a:headEnd/>
              <a:tailEnd/>
            </a:ln>
          </p:spPr>
          <p:txBody>
            <a:bodyPr lIns="0" tIns="0" rIns="0" bIns="0"/>
            <a:lstStyle/>
            <a:p>
              <a:endParaRPr lang="en-US"/>
            </a:p>
          </p:txBody>
        </p:sp>
        <p:sp>
          <p:nvSpPr>
            <p:cNvPr id="268536" name="Rectangle 248"/>
            <p:cNvSpPr>
              <a:spLocks/>
            </p:cNvSpPr>
            <p:nvPr/>
          </p:nvSpPr>
          <p:spPr bwMode="auto">
            <a:xfrm>
              <a:off x="1952" y="1939"/>
              <a:ext cx="846" cy="189"/>
            </a:xfrm>
            <a:prstGeom prst="rect">
              <a:avLst/>
            </a:prstGeom>
            <a:noFill/>
            <a:ln w="12700">
              <a:noFill/>
              <a:miter lim="800000"/>
              <a:headEnd/>
              <a:tailEnd/>
            </a:ln>
          </p:spPr>
          <p:txBody>
            <a:bodyPr lIns="0" tIns="0" rIns="40639" bIns="0"/>
            <a:lstStyle/>
            <a:p>
              <a:pPr marL="39688"/>
              <a:r>
                <a:rPr lang="en-US" sz="1200" b="0">
                  <a:latin typeface="Chalkboard" charset="0"/>
                  <a:sym typeface="Chalkboard" charset="0"/>
                </a:rPr>
                <a:t>one neutron halo</a:t>
              </a:r>
            </a:p>
          </p:txBody>
        </p:sp>
        <p:sp>
          <p:nvSpPr>
            <p:cNvPr id="268537" name="Rectangle 249"/>
            <p:cNvSpPr>
              <a:spLocks/>
            </p:cNvSpPr>
            <p:nvPr/>
          </p:nvSpPr>
          <p:spPr bwMode="auto">
            <a:xfrm>
              <a:off x="1952" y="2144"/>
              <a:ext cx="857" cy="189"/>
            </a:xfrm>
            <a:prstGeom prst="rect">
              <a:avLst/>
            </a:prstGeom>
            <a:noFill/>
            <a:ln w="12700">
              <a:noFill/>
              <a:miter lim="800000"/>
              <a:headEnd/>
              <a:tailEnd/>
            </a:ln>
          </p:spPr>
          <p:txBody>
            <a:bodyPr lIns="0" tIns="0" rIns="40639" bIns="0"/>
            <a:lstStyle/>
            <a:p>
              <a:pPr marL="39688"/>
              <a:r>
                <a:rPr lang="en-US" sz="1200" b="0">
                  <a:latin typeface="Chalkboard" charset="0"/>
                  <a:sym typeface="Chalkboard" charset="0"/>
                </a:rPr>
                <a:t>two neutron halo</a:t>
              </a:r>
            </a:p>
          </p:txBody>
        </p:sp>
        <p:sp>
          <p:nvSpPr>
            <p:cNvPr id="268538" name="Rectangle 250"/>
            <p:cNvSpPr>
              <a:spLocks/>
            </p:cNvSpPr>
            <p:nvPr/>
          </p:nvSpPr>
          <p:spPr bwMode="auto">
            <a:xfrm>
              <a:off x="1952" y="2358"/>
              <a:ext cx="879" cy="188"/>
            </a:xfrm>
            <a:prstGeom prst="rect">
              <a:avLst/>
            </a:prstGeom>
            <a:noFill/>
            <a:ln w="12700">
              <a:noFill/>
              <a:miter lim="800000"/>
              <a:headEnd/>
              <a:tailEnd/>
            </a:ln>
          </p:spPr>
          <p:txBody>
            <a:bodyPr lIns="0" tIns="0" rIns="40639" bIns="0"/>
            <a:lstStyle/>
            <a:p>
              <a:pPr marL="39688"/>
              <a:r>
                <a:rPr lang="en-US" sz="1200" b="0">
                  <a:latin typeface="Chalkboard" charset="0"/>
                  <a:sym typeface="Chalkboard" charset="0"/>
                </a:rPr>
                <a:t>four neutron halo</a:t>
              </a:r>
            </a:p>
          </p:txBody>
        </p:sp>
        <p:sp>
          <p:nvSpPr>
            <p:cNvPr id="268539" name="Rectangle 251"/>
            <p:cNvSpPr>
              <a:spLocks/>
            </p:cNvSpPr>
            <p:nvPr/>
          </p:nvSpPr>
          <p:spPr bwMode="auto">
            <a:xfrm>
              <a:off x="2748" y="1205"/>
              <a:ext cx="296" cy="312"/>
            </a:xfrm>
            <a:prstGeom prst="rect">
              <a:avLst/>
            </a:prstGeom>
            <a:solidFill>
              <a:srgbClr val="FFFFFF"/>
            </a:solidFill>
            <a:ln w="25400">
              <a:noFill/>
              <a:miter lim="800000"/>
              <a:headEnd/>
              <a:tailEnd/>
            </a:ln>
          </p:spPr>
          <p:txBody>
            <a:bodyPr lIns="0" tIns="0" rIns="0" bIns="0"/>
            <a:lstStyle/>
            <a:p>
              <a:endParaRPr lang="en-US"/>
            </a:p>
          </p:txBody>
        </p:sp>
        <p:sp>
          <p:nvSpPr>
            <p:cNvPr id="268540" name="Rectangle 252"/>
            <p:cNvSpPr>
              <a:spLocks/>
            </p:cNvSpPr>
            <p:nvPr/>
          </p:nvSpPr>
          <p:spPr bwMode="auto">
            <a:xfrm>
              <a:off x="2781" y="0"/>
              <a:ext cx="304" cy="264"/>
            </a:xfrm>
            <a:prstGeom prst="rect">
              <a:avLst/>
            </a:prstGeom>
            <a:solidFill>
              <a:srgbClr val="FFFFFF"/>
            </a:solidFill>
            <a:ln w="25400">
              <a:noFill/>
              <a:miter lim="800000"/>
              <a:headEnd/>
              <a:tailEnd/>
            </a:ln>
          </p:spPr>
          <p:txBody>
            <a:bodyPr lIns="0" tIns="0" rIns="0" bIns="0"/>
            <a:lstStyle/>
            <a:p>
              <a:endParaRPr lang="en-US"/>
            </a:p>
          </p:txBody>
        </p:sp>
      </p:grpSp>
      <p:sp>
        <p:nvSpPr>
          <p:cNvPr id="268541" name="Text Box 253"/>
          <p:cNvSpPr txBox="1">
            <a:spLocks noChangeArrowheads="1"/>
          </p:cNvSpPr>
          <p:nvPr/>
        </p:nvSpPr>
        <p:spPr bwMode="auto">
          <a:xfrm>
            <a:off x="762000" y="762000"/>
            <a:ext cx="4313238" cy="457200"/>
          </a:xfrm>
          <a:prstGeom prst="rect">
            <a:avLst/>
          </a:prstGeom>
          <a:noFill/>
          <a:ln w="9525">
            <a:noFill/>
            <a:miter lim="800000"/>
            <a:headEnd/>
            <a:tailEnd/>
          </a:ln>
          <a:effectLst/>
        </p:spPr>
        <p:txBody>
          <a:bodyPr wrap="none">
            <a:spAutoFit/>
          </a:bodyPr>
          <a:lstStyle/>
          <a:p>
            <a:r>
              <a:rPr lang="en-US" sz="2400">
                <a:solidFill>
                  <a:srgbClr val="FF3300"/>
                </a:solidFill>
              </a:rPr>
              <a:t>Know halos (more out there)</a:t>
            </a:r>
            <a:endParaRPr lang="en-CA" sz="2400">
              <a:solidFill>
                <a:srgbClr val="FF3300"/>
              </a:solidFill>
            </a:endParaRPr>
          </a:p>
        </p:txBody>
      </p:sp>
      <p:sp>
        <p:nvSpPr>
          <p:cNvPr id="268542" name="Rectangle 254"/>
          <p:cNvSpPr>
            <a:spLocks noChangeArrowheads="1"/>
          </p:cNvSpPr>
          <p:nvPr/>
        </p:nvSpPr>
        <p:spPr bwMode="auto">
          <a:xfrm>
            <a:off x="304800" y="4883150"/>
            <a:ext cx="4267200" cy="2362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1400">
                <a:solidFill>
                  <a:srgbClr val="FF0000"/>
                </a:solidFill>
              </a:rPr>
              <a:t>Short-lived</a:t>
            </a:r>
          </a:p>
          <a:p>
            <a:pPr marL="342900" indent="-342900">
              <a:lnSpc>
                <a:spcPct val="90000"/>
              </a:lnSpc>
              <a:spcBef>
                <a:spcPct val="20000"/>
              </a:spcBef>
              <a:buFontTx/>
              <a:buChar char="•"/>
            </a:pPr>
            <a:r>
              <a:rPr lang="en-US" sz="1400">
                <a:solidFill>
                  <a:srgbClr val="FF0000"/>
                </a:solidFill>
              </a:rPr>
              <a:t>few nucleon system</a:t>
            </a:r>
          </a:p>
          <a:p>
            <a:pPr marL="742950" lvl="1" indent="-285750">
              <a:lnSpc>
                <a:spcPct val="90000"/>
              </a:lnSpc>
              <a:spcBef>
                <a:spcPct val="20000"/>
              </a:spcBef>
              <a:buFontTx/>
              <a:buChar char="–"/>
            </a:pPr>
            <a:r>
              <a:rPr lang="en-US" sz="1400"/>
              <a:t>test for theory</a:t>
            </a:r>
          </a:p>
          <a:p>
            <a:pPr marL="742950" lvl="1" indent="-285750">
              <a:lnSpc>
                <a:spcPct val="90000"/>
              </a:lnSpc>
              <a:spcBef>
                <a:spcPct val="20000"/>
              </a:spcBef>
            </a:pPr>
            <a:r>
              <a:rPr lang="en-US" sz="1400"/>
              <a:t>     at extreme conditions</a:t>
            </a:r>
          </a:p>
          <a:p>
            <a:pPr marL="742950" lvl="1" indent="-285750">
              <a:lnSpc>
                <a:spcPct val="90000"/>
              </a:lnSpc>
              <a:spcBef>
                <a:spcPct val="20000"/>
              </a:spcBef>
              <a:buFontTx/>
              <a:buChar char="–"/>
            </a:pPr>
            <a:r>
              <a:rPr lang="en-US" sz="1400"/>
              <a:t>difficult to produce and measure</a:t>
            </a:r>
          </a:p>
          <a:p>
            <a:pPr marL="742950" lvl="1" indent="-285750">
              <a:lnSpc>
                <a:spcPct val="90000"/>
              </a:lnSpc>
              <a:spcBef>
                <a:spcPct val="20000"/>
              </a:spcBef>
              <a:buFontTx/>
              <a:buChar char="–"/>
            </a:pPr>
            <a:r>
              <a:rPr lang="en-US" sz="1400"/>
              <a:t>Few have ever been </a:t>
            </a:r>
          </a:p>
          <a:p>
            <a:pPr marL="742950" lvl="1" indent="-285750">
              <a:lnSpc>
                <a:spcPct val="90000"/>
              </a:lnSpc>
              <a:spcBef>
                <a:spcPct val="20000"/>
              </a:spcBef>
            </a:pPr>
            <a:r>
              <a:rPr lang="en-US" sz="1400"/>
              <a:t>	directly measured</a:t>
            </a:r>
          </a:p>
        </p:txBody>
      </p:sp>
      <p:graphicFrame>
        <p:nvGraphicFramePr>
          <p:cNvPr id="268563" name="Group 275"/>
          <p:cNvGraphicFramePr>
            <a:graphicFrameLocks noGrp="1"/>
          </p:cNvGraphicFramePr>
          <p:nvPr>
            <p:ph idx="1"/>
          </p:nvPr>
        </p:nvGraphicFramePr>
        <p:xfrm>
          <a:off x="4267200" y="4876800"/>
          <a:ext cx="1905000" cy="1782764"/>
        </p:xfrm>
        <a:graphic>
          <a:graphicData uri="http://schemas.openxmlformats.org/drawingml/2006/table">
            <a:tbl>
              <a:tblPr/>
              <a:tblGrid>
                <a:gridCol w="952500"/>
                <a:gridCol w="952500"/>
              </a:tblGrid>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a:t>
                      </a:r>
                      <a:r>
                        <a:rPr kumimoji="0" lang="en-US" sz="1400" b="0" i="0" u="none" strike="noStrike" cap="none" normalizeH="0" baseline="-2500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charset="0"/>
                        </a:rPr>
                        <a:t> 8</a:t>
                      </a:r>
                      <a:r>
                        <a:rPr kumimoji="0" lang="en-US" sz="1400" b="0" i="0" u="none" strike="noStrike" cap="none" normalizeH="0" baseline="0" smtClean="0">
                          <a:ln>
                            <a:noFill/>
                          </a:ln>
                          <a:solidFill>
                            <a:schemeClr val="tx1"/>
                          </a:solidFill>
                          <a:effectLst/>
                          <a:latin typeface="Arial" charset="0"/>
                        </a:rPr>
                        <a:t>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119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charset="0"/>
                        </a:rPr>
                        <a:t>11</a:t>
                      </a:r>
                      <a:r>
                        <a:rPr kumimoji="0" lang="en-US" sz="1400" b="0" i="0" u="none" strike="noStrike" cap="none" normalizeH="0" baseline="0" smtClean="0">
                          <a:ln>
                            <a:noFill/>
                          </a:ln>
                          <a:solidFill>
                            <a:schemeClr val="tx1"/>
                          </a:solidFill>
                          <a:effectLst/>
                          <a:latin typeface="Arial" charset="0"/>
                        </a:rPr>
                        <a:t>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8.8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chemeClr val="tx1"/>
                          </a:solidFill>
                          <a:effectLst/>
                          <a:latin typeface="Arial" charset="0"/>
                        </a:rPr>
                        <a:t>14</a:t>
                      </a:r>
                      <a:r>
                        <a:rPr kumimoji="0" lang="en-US" sz="1400" b="0" i="0" u="none" strike="noStrike" cap="none" normalizeH="0" baseline="0" smtClean="0">
                          <a:ln>
                            <a:noFill/>
                          </a:ln>
                          <a:solidFill>
                            <a:schemeClr val="tx1"/>
                          </a:solidFill>
                          <a:effectLst/>
                          <a:latin typeface="Arial" charset="0"/>
                        </a:rPr>
                        <a:t>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4.4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p:cNvSpPr>
          <p:nvPr/>
        </p:nvSpPr>
        <p:spPr bwMode="auto">
          <a:xfrm>
            <a:off x="622300" y="6565900"/>
            <a:ext cx="3125788" cy="241300"/>
          </a:xfrm>
          <a:prstGeom prst="rect">
            <a:avLst/>
          </a:prstGeom>
          <a:noFill/>
          <a:ln w="12700">
            <a:noFill/>
            <a:miter lim="800000"/>
            <a:headEnd/>
            <a:tailEnd/>
          </a:ln>
        </p:spPr>
        <p:txBody>
          <a:bodyPr lIns="0" tIns="0" rIns="40639" bIns="0"/>
          <a:lstStyle/>
          <a:p>
            <a:pPr marL="39688"/>
            <a:endParaRPr lang="en-CA" sz="1000" b="0">
              <a:solidFill>
                <a:srgbClr val="256EB1"/>
              </a:solidFill>
              <a:cs typeface="Arial" charset="0"/>
              <a:sym typeface="Arial" charset="0"/>
            </a:endParaRPr>
          </a:p>
        </p:txBody>
      </p:sp>
      <p:sp>
        <p:nvSpPr>
          <p:cNvPr id="267267" name="Rectangle 3"/>
          <p:cNvSpPr>
            <a:spLocks/>
          </p:cNvSpPr>
          <p:nvPr/>
        </p:nvSpPr>
        <p:spPr bwMode="auto">
          <a:xfrm>
            <a:off x="2689225" y="6565900"/>
            <a:ext cx="4244975" cy="381000"/>
          </a:xfrm>
          <a:prstGeom prst="rect">
            <a:avLst/>
          </a:prstGeom>
          <a:noFill/>
          <a:ln w="12700">
            <a:noFill/>
            <a:miter lim="800000"/>
            <a:headEnd/>
            <a:tailEnd/>
          </a:ln>
        </p:spPr>
        <p:txBody>
          <a:bodyPr lIns="0" tIns="0" rIns="40639" bIns="0"/>
          <a:lstStyle/>
          <a:p>
            <a:pPr marL="39688" algn="ctr"/>
            <a:endParaRPr lang="en-CA" sz="1000" b="0">
              <a:solidFill>
                <a:srgbClr val="256EB1"/>
              </a:solidFill>
              <a:cs typeface="Arial" charset="0"/>
              <a:sym typeface="Arial" charset="0"/>
            </a:endParaRPr>
          </a:p>
        </p:txBody>
      </p:sp>
      <p:grpSp>
        <p:nvGrpSpPr>
          <p:cNvPr id="3" name="Group 8"/>
          <p:cNvGrpSpPr>
            <a:grpSpLocks/>
          </p:cNvGrpSpPr>
          <p:nvPr/>
        </p:nvGrpSpPr>
        <p:grpSpPr bwMode="auto">
          <a:xfrm>
            <a:off x="419100" y="1725500"/>
            <a:ext cx="1741488" cy="1898650"/>
            <a:chOff x="0" y="0"/>
            <a:chExt cx="1097" cy="1196"/>
          </a:xfrm>
        </p:grpSpPr>
        <p:sp>
          <p:nvSpPr>
            <p:cNvPr id="267273" name="Oval 9"/>
            <p:cNvSpPr>
              <a:spLocks/>
            </p:cNvSpPr>
            <p:nvPr/>
          </p:nvSpPr>
          <p:spPr bwMode="auto">
            <a:xfrm>
              <a:off x="227" y="599"/>
              <a:ext cx="161"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274" name="Oval 10"/>
            <p:cNvSpPr>
              <a:spLocks/>
            </p:cNvSpPr>
            <p:nvPr/>
          </p:nvSpPr>
          <p:spPr bwMode="auto">
            <a:xfrm>
              <a:off x="119" y="500"/>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75" name="Oval 11"/>
            <p:cNvSpPr>
              <a:spLocks/>
            </p:cNvSpPr>
            <p:nvPr/>
          </p:nvSpPr>
          <p:spPr bwMode="auto">
            <a:xfrm rot="1857825">
              <a:off x="84" y="638"/>
              <a:ext cx="160" cy="162"/>
            </a:xfrm>
            <a:prstGeom prst="ellipse">
              <a:avLst/>
            </a:prstGeom>
            <a:gradFill rotWithShape="0">
              <a:gsLst>
                <a:gs pos="0">
                  <a:srgbClr val="FF6666"/>
                </a:gs>
                <a:gs pos="100000">
                  <a:srgbClr val="800000"/>
                </a:gs>
              </a:gsLst>
              <a:lin ang="18000000" scaled="1"/>
            </a:gradFill>
            <a:ln w="25400">
              <a:noFill/>
              <a:round/>
              <a:headEnd/>
              <a:tailEnd/>
            </a:ln>
          </p:spPr>
          <p:txBody>
            <a:bodyPr lIns="0" tIns="0" rIns="0" bIns="0"/>
            <a:lstStyle/>
            <a:p>
              <a:endParaRPr lang="en-US"/>
            </a:p>
          </p:txBody>
        </p:sp>
        <p:pic>
          <p:nvPicPr>
            <p:cNvPr id="267276" name="Picture 12"/>
            <p:cNvPicPr>
              <a:picLocks noChangeAspect="1" noChangeArrowheads="1"/>
            </p:cNvPicPr>
            <p:nvPr/>
          </p:nvPicPr>
          <p:blipFill>
            <a:blip r:embed="rId2" cstate="print"/>
            <a:srcRect/>
            <a:stretch>
              <a:fillRect/>
            </a:stretch>
          </p:blipFill>
          <p:spPr bwMode="auto">
            <a:xfrm>
              <a:off x="736" y="0"/>
              <a:ext cx="333" cy="192"/>
            </a:xfrm>
            <a:prstGeom prst="rect">
              <a:avLst/>
            </a:prstGeom>
            <a:noFill/>
            <a:ln w="12700">
              <a:noFill/>
              <a:miter lim="800000"/>
              <a:headEnd/>
              <a:tailEnd/>
            </a:ln>
          </p:spPr>
        </p:pic>
        <p:sp>
          <p:nvSpPr>
            <p:cNvPr id="267277" name="Oval 13"/>
            <p:cNvSpPr>
              <a:spLocks/>
            </p:cNvSpPr>
            <p:nvPr/>
          </p:nvSpPr>
          <p:spPr bwMode="auto">
            <a:xfrm>
              <a:off x="886" y="565"/>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278" name="Oval 14"/>
            <p:cNvSpPr>
              <a:spLocks/>
            </p:cNvSpPr>
            <p:nvPr/>
          </p:nvSpPr>
          <p:spPr bwMode="auto">
            <a:xfrm>
              <a:off x="805" y="517"/>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79" name="Oval 15"/>
            <p:cNvSpPr>
              <a:spLocks/>
            </p:cNvSpPr>
            <p:nvPr/>
          </p:nvSpPr>
          <p:spPr bwMode="auto">
            <a:xfrm>
              <a:off x="805" y="635"/>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80" name="Oval 16"/>
            <p:cNvSpPr>
              <a:spLocks/>
            </p:cNvSpPr>
            <p:nvPr/>
          </p:nvSpPr>
          <p:spPr bwMode="auto">
            <a:xfrm>
              <a:off x="725" y="571"/>
              <a:ext cx="161"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pic>
          <p:nvPicPr>
            <p:cNvPr id="267281" name="Picture 17"/>
            <p:cNvPicPr>
              <a:picLocks noChangeAspect="1" noChangeArrowheads="1"/>
            </p:cNvPicPr>
            <p:nvPr/>
          </p:nvPicPr>
          <p:blipFill>
            <a:blip r:embed="rId3" cstate="print"/>
            <a:srcRect/>
            <a:stretch>
              <a:fillRect/>
            </a:stretch>
          </p:blipFill>
          <p:spPr bwMode="auto">
            <a:xfrm>
              <a:off x="0" y="0"/>
              <a:ext cx="333" cy="192"/>
            </a:xfrm>
            <a:prstGeom prst="rect">
              <a:avLst/>
            </a:prstGeom>
            <a:noFill/>
            <a:ln w="12700">
              <a:noFill/>
              <a:miter lim="800000"/>
              <a:headEnd/>
              <a:tailEnd/>
            </a:ln>
          </p:spPr>
        </p:pic>
        <p:sp>
          <p:nvSpPr>
            <p:cNvPr id="267282" name="Rectangle 18"/>
            <p:cNvSpPr>
              <a:spLocks/>
            </p:cNvSpPr>
            <p:nvPr/>
          </p:nvSpPr>
          <p:spPr bwMode="auto">
            <a:xfrm>
              <a:off x="38" y="1012"/>
              <a:ext cx="356"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bound</a:t>
              </a:r>
            </a:p>
          </p:txBody>
        </p:sp>
        <p:sp>
          <p:nvSpPr>
            <p:cNvPr id="267283" name="Rectangle 19"/>
            <p:cNvSpPr>
              <a:spLocks/>
            </p:cNvSpPr>
            <p:nvPr/>
          </p:nvSpPr>
          <p:spPr bwMode="auto">
            <a:xfrm>
              <a:off x="741" y="1012"/>
              <a:ext cx="356"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bound</a:t>
              </a:r>
            </a:p>
          </p:txBody>
        </p:sp>
      </p:grpSp>
      <p:grpSp>
        <p:nvGrpSpPr>
          <p:cNvPr id="4" name="Group 20"/>
          <p:cNvGrpSpPr>
            <a:grpSpLocks/>
          </p:cNvGrpSpPr>
          <p:nvPr/>
        </p:nvGrpSpPr>
        <p:grpSpPr bwMode="auto">
          <a:xfrm>
            <a:off x="2693988" y="1725500"/>
            <a:ext cx="784225" cy="1898650"/>
            <a:chOff x="0" y="0"/>
            <a:chExt cx="494" cy="1196"/>
          </a:xfrm>
        </p:grpSpPr>
        <p:grpSp>
          <p:nvGrpSpPr>
            <p:cNvPr id="5" name="Group 21"/>
            <p:cNvGrpSpPr>
              <a:grpSpLocks/>
            </p:cNvGrpSpPr>
            <p:nvPr/>
          </p:nvGrpSpPr>
          <p:grpSpPr bwMode="auto">
            <a:xfrm>
              <a:off x="40" y="393"/>
              <a:ext cx="454" cy="410"/>
              <a:chOff x="0" y="0"/>
              <a:chExt cx="453" cy="410"/>
            </a:xfrm>
          </p:grpSpPr>
          <p:sp>
            <p:nvSpPr>
              <p:cNvPr id="267286" name="Oval 22"/>
              <p:cNvSpPr>
                <a:spLocks/>
              </p:cNvSpPr>
              <p:nvPr/>
            </p:nvSpPr>
            <p:spPr bwMode="auto">
              <a:xfrm>
                <a:off x="160" y="178"/>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287" name="Oval 23"/>
              <p:cNvSpPr>
                <a:spLocks/>
              </p:cNvSpPr>
              <p:nvPr/>
            </p:nvSpPr>
            <p:spPr bwMode="auto">
              <a:xfrm>
                <a:off x="80" y="118"/>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88" name="Oval 24"/>
              <p:cNvSpPr>
                <a:spLocks/>
              </p:cNvSpPr>
              <p:nvPr/>
            </p:nvSpPr>
            <p:spPr bwMode="auto">
              <a:xfrm>
                <a:off x="80" y="248"/>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89" name="Oval 25"/>
              <p:cNvSpPr>
                <a:spLocks/>
              </p:cNvSpPr>
              <p:nvPr/>
            </p:nvSpPr>
            <p:spPr bwMode="auto">
              <a:xfrm>
                <a:off x="293" y="0"/>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90" name="Oval 26"/>
              <p:cNvSpPr>
                <a:spLocks/>
              </p:cNvSpPr>
              <p:nvPr/>
            </p:nvSpPr>
            <p:spPr bwMode="auto">
              <a:xfrm>
                <a:off x="0" y="183"/>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grpSp>
        <p:pic>
          <p:nvPicPr>
            <p:cNvPr id="267291" name="Picture 27"/>
            <p:cNvPicPr>
              <a:picLocks noChangeAspect="1" noChangeArrowheads="1"/>
            </p:cNvPicPr>
            <p:nvPr/>
          </p:nvPicPr>
          <p:blipFill>
            <a:blip r:embed="rId4" cstate="print"/>
            <a:srcRect/>
            <a:stretch>
              <a:fillRect/>
            </a:stretch>
          </p:blipFill>
          <p:spPr bwMode="auto">
            <a:xfrm>
              <a:off x="46" y="0"/>
              <a:ext cx="333" cy="192"/>
            </a:xfrm>
            <a:prstGeom prst="rect">
              <a:avLst/>
            </a:prstGeom>
            <a:noFill/>
            <a:ln w="12700">
              <a:noFill/>
              <a:miter lim="800000"/>
              <a:headEnd/>
              <a:tailEnd/>
            </a:ln>
          </p:spPr>
        </p:pic>
        <p:sp>
          <p:nvSpPr>
            <p:cNvPr id="267292" name="Rectangle 28"/>
            <p:cNvSpPr>
              <a:spLocks/>
            </p:cNvSpPr>
            <p:nvPr/>
          </p:nvSpPr>
          <p:spPr bwMode="auto">
            <a:xfrm>
              <a:off x="0" y="1012"/>
              <a:ext cx="456"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unbound</a:t>
              </a:r>
            </a:p>
          </p:txBody>
        </p:sp>
      </p:grpSp>
      <p:grpSp>
        <p:nvGrpSpPr>
          <p:cNvPr id="6" name="Group 29"/>
          <p:cNvGrpSpPr>
            <a:grpSpLocks/>
          </p:cNvGrpSpPr>
          <p:nvPr/>
        </p:nvGrpSpPr>
        <p:grpSpPr bwMode="auto">
          <a:xfrm>
            <a:off x="5364163" y="1725500"/>
            <a:ext cx="912812" cy="1898650"/>
            <a:chOff x="0" y="0"/>
            <a:chExt cx="575" cy="1196"/>
          </a:xfrm>
        </p:grpSpPr>
        <p:sp>
          <p:nvSpPr>
            <p:cNvPr id="267294" name="Oval 30"/>
            <p:cNvSpPr>
              <a:spLocks/>
            </p:cNvSpPr>
            <p:nvPr/>
          </p:nvSpPr>
          <p:spPr bwMode="auto">
            <a:xfrm>
              <a:off x="212" y="560"/>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295" name="Oval 31"/>
            <p:cNvSpPr>
              <a:spLocks/>
            </p:cNvSpPr>
            <p:nvPr/>
          </p:nvSpPr>
          <p:spPr bwMode="auto">
            <a:xfrm>
              <a:off x="131" y="511"/>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96" name="Oval 32"/>
            <p:cNvSpPr>
              <a:spLocks/>
            </p:cNvSpPr>
            <p:nvPr/>
          </p:nvSpPr>
          <p:spPr bwMode="auto">
            <a:xfrm>
              <a:off x="131" y="630"/>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97" name="Oval 33"/>
            <p:cNvSpPr>
              <a:spLocks/>
            </p:cNvSpPr>
            <p:nvPr/>
          </p:nvSpPr>
          <p:spPr bwMode="auto">
            <a:xfrm>
              <a:off x="345" y="381"/>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98" name="Oval 34"/>
            <p:cNvSpPr>
              <a:spLocks/>
            </p:cNvSpPr>
            <p:nvPr/>
          </p:nvSpPr>
          <p:spPr bwMode="auto">
            <a:xfrm>
              <a:off x="414" y="526"/>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299" name="Oval 35"/>
            <p:cNvSpPr>
              <a:spLocks/>
            </p:cNvSpPr>
            <p:nvPr/>
          </p:nvSpPr>
          <p:spPr bwMode="auto">
            <a:xfrm>
              <a:off x="51" y="565"/>
              <a:ext cx="161"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pic>
          <p:nvPicPr>
            <p:cNvPr id="267300" name="Picture 36"/>
            <p:cNvPicPr>
              <a:picLocks noChangeAspect="1" noChangeArrowheads="1"/>
            </p:cNvPicPr>
            <p:nvPr/>
          </p:nvPicPr>
          <p:blipFill>
            <a:blip r:embed="rId5" cstate="print"/>
            <a:srcRect/>
            <a:stretch>
              <a:fillRect/>
            </a:stretch>
          </p:blipFill>
          <p:spPr bwMode="auto">
            <a:xfrm>
              <a:off x="44" y="0"/>
              <a:ext cx="333" cy="192"/>
            </a:xfrm>
            <a:prstGeom prst="rect">
              <a:avLst/>
            </a:prstGeom>
            <a:noFill/>
            <a:ln w="12700">
              <a:noFill/>
              <a:miter lim="800000"/>
              <a:headEnd/>
              <a:tailEnd/>
            </a:ln>
          </p:spPr>
        </p:pic>
        <p:sp>
          <p:nvSpPr>
            <p:cNvPr id="267301" name="Oval 37"/>
            <p:cNvSpPr>
              <a:spLocks/>
            </p:cNvSpPr>
            <p:nvPr/>
          </p:nvSpPr>
          <p:spPr bwMode="auto">
            <a:xfrm>
              <a:off x="133" y="323"/>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02" name="Rectangle 38"/>
            <p:cNvSpPr>
              <a:spLocks/>
            </p:cNvSpPr>
            <p:nvPr/>
          </p:nvSpPr>
          <p:spPr bwMode="auto">
            <a:xfrm>
              <a:off x="0" y="1012"/>
              <a:ext cx="456"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unbound</a:t>
              </a:r>
            </a:p>
          </p:txBody>
        </p:sp>
      </p:grpSp>
      <p:grpSp>
        <p:nvGrpSpPr>
          <p:cNvPr id="7" name="Group 39"/>
          <p:cNvGrpSpPr>
            <a:grpSpLocks/>
          </p:cNvGrpSpPr>
          <p:nvPr/>
        </p:nvGrpSpPr>
        <p:grpSpPr bwMode="auto">
          <a:xfrm>
            <a:off x="3860800" y="1725500"/>
            <a:ext cx="1004888" cy="2178050"/>
            <a:chOff x="0" y="0"/>
            <a:chExt cx="633" cy="1372"/>
          </a:xfrm>
        </p:grpSpPr>
        <p:grpSp>
          <p:nvGrpSpPr>
            <p:cNvPr id="8" name="Group 40"/>
            <p:cNvGrpSpPr>
              <a:grpSpLocks/>
            </p:cNvGrpSpPr>
            <p:nvPr/>
          </p:nvGrpSpPr>
          <p:grpSpPr bwMode="auto">
            <a:xfrm>
              <a:off x="0" y="368"/>
              <a:ext cx="633" cy="544"/>
              <a:chOff x="0" y="0"/>
              <a:chExt cx="633" cy="544"/>
            </a:xfrm>
          </p:grpSpPr>
          <p:sp>
            <p:nvSpPr>
              <p:cNvPr id="267305" name="Oval 41"/>
              <p:cNvSpPr>
                <a:spLocks/>
              </p:cNvSpPr>
              <p:nvPr/>
            </p:nvSpPr>
            <p:spPr bwMode="auto">
              <a:xfrm>
                <a:off x="0" y="0"/>
                <a:ext cx="533" cy="544"/>
              </a:xfrm>
              <a:prstGeom prst="ellipse">
                <a:avLst/>
              </a:prstGeom>
              <a:solidFill>
                <a:srgbClr val="FFFFFF">
                  <a:alpha val="49803"/>
                </a:srgbClr>
              </a:solidFill>
              <a:ln w="25400">
                <a:solidFill>
                  <a:schemeClr val="tx1"/>
                </a:solidFill>
                <a:prstDash val="sysDot"/>
                <a:round/>
                <a:headEnd/>
                <a:tailEnd/>
              </a:ln>
              <a:effectLst>
                <a:outerShdw algn="ctr" rotWithShape="0">
                  <a:schemeClr val="bg2">
                    <a:alpha val="75000"/>
                  </a:schemeClr>
                </a:outerShdw>
              </a:effectLst>
            </p:spPr>
            <p:txBody>
              <a:bodyPr lIns="0" tIns="0" rIns="0" bIns="0"/>
              <a:lstStyle/>
              <a:p>
                <a:endParaRPr lang="en-US"/>
              </a:p>
            </p:txBody>
          </p:sp>
          <p:sp>
            <p:nvSpPr>
              <p:cNvPr id="267306" name="Oval 42"/>
              <p:cNvSpPr>
                <a:spLocks/>
              </p:cNvSpPr>
              <p:nvPr/>
            </p:nvSpPr>
            <p:spPr bwMode="auto">
              <a:xfrm>
                <a:off x="270" y="192"/>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307" name="Oval 43"/>
              <p:cNvSpPr>
                <a:spLocks/>
              </p:cNvSpPr>
              <p:nvPr/>
            </p:nvSpPr>
            <p:spPr bwMode="auto">
              <a:xfrm>
                <a:off x="190" y="143"/>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08" name="Oval 44"/>
              <p:cNvSpPr>
                <a:spLocks/>
              </p:cNvSpPr>
              <p:nvPr/>
            </p:nvSpPr>
            <p:spPr bwMode="auto">
              <a:xfrm>
                <a:off x="190" y="262"/>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09" name="Oval 45"/>
              <p:cNvSpPr>
                <a:spLocks/>
              </p:cNvSpPr>
              <p:nvPr/>
            </p:nvSpPr>
            <p:spPr bwMode="auto">
              <a:xfrm>
                <a:off x="404" y="13"/>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10" name="Oval 46"/>
              <p:cNvSpPr>
                <a:spLocks/>
              </p:cNvSpPr>
              <p:nvPr/>
            </p:nvSpPr>
            <p:spPr bwMode="auto">
              <a:xfrm>
                <a:off x="473" y="158"/>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11" name="Oval 47"/>
              <p:cNvSpPr>
                <a:spLocks/>
              </p:cNvSpPr>
              <p:nvPr/>
            </p:nvSpPr>
            <p:spPr bwMode="auto">
              <a:xfrm>
                <a:off x="110" y="197"/>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grpSp>
        <p:pic>
          <p:nvPicPr>
            <p:cNvPr id="267312" name="Picture 48"/>
            <p:cNvPicPr>
              <a:picLocks noChangeAspect="1" noChangeArrowheads="1"/>
            </p:cNvPicPr>
            <p:nvPr/>
          </p:nvPicPr>
          <p:blipFill>
            <a:blip r:embed="rId6" cstate="print"/>
            <a:srcRect/>
            <a:stretch>
              <a:fillRect/>
            </a:stretch>
          </p:blipFill>
          <p:spPr bwMode="auto">
            <a:xfrm>
              <a:off x="80" y="0"/>
              <a:ext cx="333" cy="192"/>
            </a:xfrm>
            <a:prstGeom prst="rect">
              <a:avLst/>
            </a:prstGeom>
            <a:noFill/>
            <a:ln w="12700">
              <a:noFill/>
              <a:miter lim="800000"/>
              <a:headEnd/>
              <a:tailEnd/>
            </a:ln>
          </p:spPr>
        </p:pic>
        <p:sp>
          <p:nvSpPr>
            <p:cNvPr id="267313" name="Rectangle 49"/>
            <p:cNvSpPr>
              <a:spLocks/>
            </p:cNvSpPr>
            <p:nvPr/>
          </p:nvSpPr>
          <p:spPr bwMode="auto">
            <a:xfrm>
              <a:off x="81" y="1012"/>
              <a:ext cx="355"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bound</a:t>
              </a:r>
            </a:p>
          </p:txBody>
        </p:sp>
        <p:sp>
          <p:nvSpPr>
            <p:cNvPr id="267314" name="Rectangle 50"/>
            <p:cNvSpPr>
              <a:spLocks/>
            </p:cNvSpPr>
            <p:nvPr/>
          </p:nvSpPr>
          <p:spPr bwMode="auto">
            <a:xfrm>
              <a:off x="126" y="1188"/>
              <a:ext cx="272"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halo</a:t>
              </a:r>
            </a:p>
          </p:txBody>
        </p:sp>
      </p:grpSp>
      <p:grpSp>
        <p:nvGrpSpPr>
          <p:cNvPr id="9" name="Group 51"/>
          <p:cNvGrpSpPr>
            <a:grpSpLocks/>
          </p:cNvGrpSpPr>
          <p:nvPr/>
        </p:nvGrpSpPr>
        <p:grpSpPr bwMode="auto">
          <a:xfrm>
            <a:off x="6894513" y="1725500"/>
            <a:ext cx="1893887" cy="2178050"/>
            <a:chOff x="0" y="0"/>
            <a:chExt cx="1192" cy="1372"/>
          </a:xfrm>
        </p:grpSpPr>
        <p:grpSp>
          <p:nvGrpSpPr>
            <p:cNvPr id="10" name="Group 52"/>
            <p:cNvGrpSpPr>
              <a:grpSpLocks/>
            </p:cNvGrpSpPr>
            <p:nvPr/>
          </p:nvGrpSpPr>
          <p:grpSpPr bwMode="auto">
            <a:xfrm>
              <a:off x="0" y="0"/>
              <a:ext cx="702" cy="1372"/>
              <a:chOff x="0" y="0"/>
              <a:chExt cx="702" cy="1372"/>
            </a:xfrm>
          </p:grpSpPr>
          <p:grpSp>
            <p:nvGrpSpPr>
              <p:cNvPr id="11" name="Group 53"/>
              <p:cNvGrpSpPr>
                <a:grpSpLocks/>
              </p:cNvGrpSpPr>
              <p:nvPr/>
            </p:nvGrpSpPr>
            <p:grpSpPr bwMode="auto">
              <a:xfrm>
                <a:off x="0" y="368"/>
                <a:ext cx="702" cy="544"/>
                <a:chOff x="0" y="0"/>
                <a:chExt cx="702" cy="544"/>
              </a:xfrm>
            </p:grpSpPr>
            <p:sp>
              <p:nvSpPr>
                <p:cNvPr id="267318" name="Oval 54"/>
                <p:cNvSpPr>
                  <a:spLocks/>
                </p:cNvSpPr>
                <p:nvPr/>
              </p:nvSpPr>
              <p:spPr bwMode="auto">
                <a:xfrm>
                  <a:off x="72" y="0"/>
                  <a:ext cx="534" cy="544"/>
                </a:xfrm>
                <a:prstGeom prst="ellipse">
                  <a:avLst/>
                </a:prstGeom>
                <a:solidFill>
                  <a:srgbClr val="FFFFFF">
                    <a:alpha val="49803"/>
                  </a:srgbClr>
                </a:solidFill>
                <a:ln w="25400">
                  <a:solidFill>
                    <a:schemeClr val="tx1"/>
                  </a:solidFill>
                  <a:prstDash val="sysDot"/>
                  <a:round/>
                  <a:headEnd/>
                  <a:tailEnd/>
                </a:ln>
                <a:effectLst>
                  <a:outerShdw algn="ctr" rotWithShape="0">
                    <a:schemeClr val="bg2">
                      <a:alpha val="75000"/>
                    </a:schemeClr>
                  </a:outerShdw>
                </a:effectLst>
              </p:spPr>
              <p:txBody>
                <a:bodyPr lIns="0" tIns="0" rIns="0" bIns="0"/>
                <a:lstStyle/>
                <a:p>
                  <a:endParaRPr lang="en-US"/>
                </a:p>
              </p:txBody>
            </p:sp>
            <p:sp>
              <p:nvSpPr>
                <p:cNvPr id="267319" name="Oval 55"/>
                <p:cNvSpPr>
                  <a:spLocks/>
                </p:cNvSpPr>
                <p:nvPr/>
              </p:nvSpPr>
              <p:spPr bwMode="auto">
                <a:xfrm>
                  <a:off x="339" y="192"/>
                  <a:ext cx="160"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320" name="Oval 56"/>
                <p:cNvSpPr>
                  <a:spLocks/>
                </p:cNvSpPr>
                <p:nvPr/>
              </p:nvSpPr>
              <p:spPr bwMode="auto">
                <a:xfrm>
                  <a:off x="258" y="143"/>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21" name="Oval 57"/>
                <p:cNvSpPr>
                  <a:spLocks/>
                </p:cNvSpPr>
                <p:nvPr/>
              </p:nvSpPr>
              <p:spPr bwMode="auto">
                <a:xfrm>
                  <a:off x="258" y="262"/>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22" name="Oval 58"/>
                <p:cNvSpPr>
                  <a:spLocks/>
                </p:cNvSpPr>
                <p:nvPr/>
              </p:nvSpPr>
              <p:spPr bwMode="auto">
                <a:xfrm>
                  <a:off x="472" y="13"/>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23" name="Oval 59"/>
                <p:cNvSpPr>
                  <a:spLocks/>
                </p:cNvSpPr>
                <p:nvPr/>
              </p:nvSpPr>
              <p:spPr bwMode="auto">
                <a:xfrm>
                  <a:off x="541" y="158"/>
                  <a:ext cx="161"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24" name="Oval 60"/>
                <p:cNvSpPr>
                  <a:spLocks/>
                </p:cNvSpPr>
                <p:nvPr/>
              </p:nvSpPr>
              <p:spPr bwMode="auto">
                <a:xfrm>
                  <a:off x="178" y="197"/>
                  <a:ext cx="161" cy="162"/>
                </a:xfrm>
                <a:prstGeom prst="ellipse">
                  <a:avLst/>
                </a:prstGeom>
                <a:gradFill rotWithShape="0">
                  <a:gsLst>
                    <a:gs pos="0">
                      <a:srgbClr val="800000"/>
                    </a:gs>
                    <a:gs pos="100000">
                      <a:srgbClr val="FF6666"/>
                    </a:gs>
                  </a:gsLst>
                  <a:lin ang="5400000" scaled="1"/>
                </a:gradFill>
                <a:ln w="25400">
                  <a:noFill/>
                  <a:round/>
                  <a:headEnd/>
                  <a:tailEnd/>
                </a:ln>
              </p:spPr>
              <p:txBody>
                <a:bodyPr lIns="0" tIns="0" rIns="0" bIns="0"/>
                <a:lstStyle/>
                <a:p>
                  <a:endParaRPr lang="en-US"/>
                </a:p>
              </p:txBody>
            </p:sp>
            <p:sp>
              <p:nvSpPr>
                <p:cNvPr id="267325" name="Oval 61"/>
                <p:cNvSpPr>
                  <a:spLocks/>
                </p:cNvSpPr>
                <p:nvPr/>
              </p:nvSpPr>
              <p:spPr bwMode="auto">
                <a:xfrm>
                  <a:off x="0" y="222"/>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sp>
              <p:nvSpPr>
                <p:cNvPr id="267326" name="Oval 62"/>
                <p:cNvSpPr>
                  <a:spLocks/>
                </p:cNvSpPr>
                <p:nvPr/>
              </p:nvSpPr>
              <p:spPr bwMode="auto">
                <a:xfrm>
                  <a:off x="69" y="360"/>
                  <a:ext cx="160" cy="162"/>
                </a:xfrm>
                <a:prstGeom prst="ellipse">
                  <a:avLst/>
                </a:prstGeom>
                <a:gradFill rotWithShape="0">
                  <a:gsLst>
                    <a:gs pos="0">
                      <a:srgbClr val="000080"/>
                    </a:gs>
                    <a:gs pos="100000">
                      <a:srgbClr val="0080FF"/>
                    </a:gs>
                  </a:gsLst>
                  <a:lin ang="5400000" scaled="1"/>
                </a:gradFill>
                <a:ln w="25400">
                  <a:noFill/>
                  <a:round/>
                  <a:headEnd/>
                  <a:tailEnd/>
                </a:ln>
              </p:spPr>
              <p:txBody>
                <a:bodyPr lIns="0" tIns="0" rIns="0" bIns="0"/>
                <a:lstStyle/>
                <a:p>
                  <a:endParaRPr lang="en-US"/>
                </a:p>
              </p:txBody>
            </p:sp>
          </p:grpSp>
          <p:pic>
            <p:nvPicPr>
              <p:cNvPr id="267327" name="Picture 63"/>
              <p:cNvPicPr>
                <a:picLocks noChangeAspect="1" noChangeArrowheads="1"/>
              </p:cNvPicPr>
              <p:nvPr/>
            </p:nvPicPr>
            <p:blipFill>
              <a:blip r:embed="rId7" cstate="print"/>
              <a:srcRect/>
              <a:stretch>
                <a:fillRect/>
              </a:stretch>
            </p:blipFill>
            <p:spPr bwMode="auto">
              <a:xfrm>
                <a:off x="184" y="0"/>
                <a:ext cx="333" cy="192"/>
              </a:xfrm>
              <a:prstGeom prst="rect">
                <a:avLst/>
              </a:prstGeom>
              <a:noFill/>
              <a:ln w="12700">
                <a:noFill/>
                <a:miter lim="800000"/>
                <a:headEnd/>
                <a:tailEnd/>
              </a:ln>
            </p:spPr>
          </p:pic>
          <p:sp>
            <p:nvSpPr>
              <p:cNvPr id="267328" name="Rectangle 64"/>
              <p:cNvSpPr>
                <a:spLocks/>
              </p:cNvSpPr>
              <p:nvPr/>
            </p:nvSpPr>
            <p:spPr bwMode="auto">
              <a:xfrm>
                <a:off x="188" y="1012"/>
                <a:ext cx="356"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bound</a:t>
                </a:r>
              </a:p>
            </p:txBody>
          </p:sp>
          <p:sp>
            <p:nvSpPr>
              <p:cNvPr id="267329" name="Rectangle 65"/>
              <p:cNvSpPr>
                <a:spLocks/>
              </p:cNvSpPr>
              <p:nvPr/>
            </p:nvSpPr>
            <p:spPr bwMode="auto">
              <a:xfrm>
                <a:off x="233" y="1188"/>
                <a:ext cx="273"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halo</a:t>
                </a:r>
              </a:p>
            </p:txBody>
          </p:sp>
        </p:grpSp>
        <p:sp>
          <p:nvSpPr>
            <p:cNvPr id="267330" name="Rectangle 66"/>
            <p:cNvSpPr>
              <a:spLocks/>
            </p:cNvSpPr>
            <p:nvPr/>
          </p:nvSpPr>
          <p:spPr bwMode="auto">
            <a:xfrm>
              <a:off x="903" y="432"/>
              <a:ext cx="289" cy="272"/>
            </a:xfrm>
            <a:prstGeom prst="rect">
              <a:avLst/>
            </a:prstGeom>
            <a:noFill/>
            <a:ln w="12700">
              <a:noFill/>
              <a:miter lim="800000"/>
              <a:headEnd/>
              <a:tailEnd/>
            </a:ln>
          </p:spPr>
          <p:txBody>
            <a:bodyPr wrap="none" lIns="0" tIns="0" rIns="40639" bIns="0">
              <a:spAutoFit/>
            </a:bodyPr>
            <a:lstStyle/>
            <a:p>
              <a:pPr marL="39688"/>
              <a:r>
                <a:rPr lang="en-US" sz="2400" b="0">
                  <a:latin typeface="Times New Roman" pitchFamily="18" charset="0"/>
                  <a:cs typeface="Times New Roman" pitchFamily="18" charset="0"/>
                  <a:sym typeface="Times New Roman" pitchFamily="18" charset="0"/>
                </a:rPr>
                <a:t>....</a:t>
              </a:r>
            </a:p>
          </p:txBody>
        </p:sp>
      </p:grpSp>
      <p:sp>
        <p:nvSpPr>
          <p:cNvPr id="267331" name="Rectangle 67"/>
          <p:cNvSpPr>
            <a:spLocks/>
          </p:cNvSpPr>
          <p:nvPr/>
        </p:nvSpPr>
        <p:spPr bwMode="auto">
          <a:xfrm>
            <a:off x="330200" y="1039700"/>
            <a:ext cx="4203700" cy="482600"/>
          </a:xfrm>
          <a:prstGeom prst="rect">
            <a:avLst/>
          </a:prstGeom>
          <a:noFill/>
          <a:ln w="12700">
            <a:noFill/>
            <a:miter lim="800000"/>
            <a:headEnd/>
            <a:tailEnd/>
          </a:ln>
        </p:spPr>
        <p:txBody>
          <a:bodyPr lIns="0" tIns="0" rIns="40639" bIns="0"/>
          <a:lstStyle/>
          <a:p>
            <a:pPr marL="39688"/>
            <a:r>
              <a:rPr lang="en-US" sz="2000" b="0" dirty="0">
                <a:solidFill>
                  <a:srgbClr val="800000"/>
                </a:solidFill>
                <a:cs typeface="Arial" charset="0"/>
                <a:sym typeface="Arial" charset="0"/>
              </a:rPr>
              <a:t>Shows many interesting features:</a:t>
            </a:r>
          </a:p>
        </p:txBody>
      </p:sp>
      <p:grpSp>
        <p:nvGrpSpPr>
          <p:cNvPr id="12" name="Group 68"/>
          <p:cNvGrpSpPr>
            <a:grpSpLocks/>
          </p:cNvGrpSpPr>
          <p:nvPr/>
        </p:nvGrpSpPr>
        <p:grpSpPr bwMode="auto">
          <a:xfrm>
            <a:off x="3479800" y="1535000"/>
            <a:ext cx="5053013" cy="4400550"/>
            <a:chOff x="0" y="0"/>
            <a:chExt cx="3182" cy="2772"/>
          </a:xfrm>
        </p:grpSpPr>
        <p:grpSp>
          <p:nvGrpSpPr>
            <p:cNvPr id="13" name="Group 69"/>
            <p:cNvGrpSpPr>
              <a:grpSpLocks/>
            </p:cNvGrpSpPr>
            <p:nvPr/>
          </p:nvGrpSpPr>
          <p:grpSpPr bwMode="auto">
            <a:xfrm>
              <a:off x="119" y="0"/>
              <a:ext cx="2784" cy="1552"/>
              <a:chOff x="0" y="0"/>
              <a:chExt cx="2784" cy="1552"/>
            </a:xfrm>
          </p:grpSpPr>
          <p:sp>
            <p:nvSpPr>
              <p:cNvPr id="267334" name="AutoShape 70"/>
              <p:cNvSpPr>
                <a:spLocks/>
              </p:cNvSpPr>
              <p:nvPr/>
            </p:nvSpPr>
            <p:spPr bwMode="auto">
              <a:xfrm>
                <a:off x="0" y="0"/>
                <a:ext cx="808" cy="1552"/>
              </a:xfrm>
              <a:prstGeom prst="roundRect">
                <a:avLst>
                  <a:gd name="adj" fmla="val 14847"/>
                </a:avLst>
              </a:prstGeom>
              <a:noFill/>
              <a:ln w="50800">
                <a:solidFill>
                  <a:srgbClr val="FF0000"/>
                </a:solidFill>
                <a:round/>
                <a:headEnd/>
                <a:tailEnd/>
              </a:ln>
            </p:spPr>
            <p:txBody>
              <a:bodyPr lIns="0" tIns="0" rIns="0" bIns="0"/>
              <a:lstStyle/>
              <a:p>
                <a:endParaRPr lang="en-US"/>
              </a:p>
            </p:txBody>
          </p:sp>
          <p:sp>
            <p:nvSpPr>
              <p:cNvPr id="267335" name="AutoShape 71"/>
              <p:cNvSpPr>
                <a:spLocks/>
              </p:cNvSpPr>
              <p:nvPr/>
            </p:nvSpPr>
            <p:spPr bwMode="auto">
              <a:xfrm>
                <a:off x="1976" y="0"/>
                <a:ext cx="808" cy="1552"/>
              </a:xfrm>
              <a:prstGeom prst="roundRect">
                <a:avLst>
                  <a:gd name="adj" fmla="val 14847"/>
                </a:avLst>
              </a:prstGeom>
              <a:noFill/>
              <a:ln w="50800">
                <a:solidFill>
                  <a:srgbClr val="FF0000"/>
                </a:solidFill>
                <a:round/>
                <a:headEnd/>
                <a:tailEnd/>
              </a:ln>
            </p:spPr>
            <p:txBody>
              <a:bodyPr lIns="0" tIns="0" rIns="0" bIns="0"/>
              <a:lstStyle/>
              <a:p>
                <a:endParaRPr lang="en-US"/>
              </a:p>
            </p:txBody>
          </p:sp>
        </p:grpSp>
        <p:grpSp>
          <p:nvGrpSpPr>
            <p:cNvPr id="14" name="Group 72"/>
            <p:cNvGrpSpPr>
              <a:grpSpLocks/>
            </p:cNvGrpSpPr>
            <p:nvPr/>
          </p:nvGrpSpPr>
          <p:grpSpPr bwMode="auto">
            <a:xfrm>
              <a:off x="0" y="1553"/>
              <a:ext cx="3182" cy="1219"/>
              <a:chOff x="0" y="0"/>
              <a:chExt cx="3182" cy="1218"/>
            </a:xfrm>
          </p:grpSpPr>
          <p:grpSp>
            <p:nvGrpSpPr>
              <p:cNvPr id="15" name="Group 73"/>
              <p:cNvGrpSpPr>
                <a:grpSpLocks/>
              </p:cNvGrpSpPr>
              <p:nvPr/>
            </p:nvGrpSpPr>
            <p:grpSpPr bwMode="auto">
              <a:xfrm>
                <a:off x="0" y="0"/>
                <a:ext cx="1136" cy="940"/>
                <a:chOff x="0" y="0"/>
                <a:chExt cx="1136" cy="940"/>
              </a:xfrm>
            </p:grpSpPr>
            <p:pic>
              <p:nvPicPr>
                <p:cNvPr id="267338" name="Picture 74"/>
                <p:cNvPicPr>
                  <a:picLocks noChangeArrowheads="1"/>
                </p:cNvPicPr>
                <p:nvPr/>
              </p:nvPicPr>
              <p:blipFill>
                <a:blip r:embed="rId8" cstate="print"/>
                <a:srcRect/>
                <a:stretch>
                  <a:fillRect/>
                </a:stretch>
              </p:blipFill>
              <p:spPr bwMode="auto">
                <a:xfrm>
                  <a:off x="151" y="228"/>
                  <a:ext cx="696" cy="712"/>
                </a:xfrm>
                <a:prstGeom prst="rect">
                  <a:avLst/>
                </a:prstGeom>
                <a:noFill/>
                <a:ln w="12700">
                  <a:noFill/>
                  <a:miter lim="800000"/>
                  <a:headEnd/>
                  <a:tailEnd/>
                </a:ln>
              </p:spPr>
            </p:pic>
            <p:sp>
              <p:nvSpPr>
                <p:cNvPr id="267339" name="Rectangle 75"/>
                <p:cNvSpPr>
                  <a:spLocks/>
                </p:cNvSpPr>
                <p:nvPr/>
              </p:nvSpPr>
              <p:spPr bwMode="auto">
                <a:xfrm>
                  <a:off x="0" y="0"/>
                  <a:ext cx="1136" cy="208"/>
                </a:xfrm>
                <a:prstGeom prst="rect">
                  <a:avLst/>
                </a:prstGeom>
                <a:noFill/>
                <a:ln w="12700">
                  <a:noFill/>
                  <a:miter lim="800000"/>
                  <a:headEnd/>
                  <a:tailEnd/>
                </a:ln>
              </p:spPr>
              <p:txBody>
                <a:bodyPr lIns="0" tIns="0" rIns="40639" bIns="0"/>
                <a:lstStyle/>
                <a:p>
                  <a:pPr marL="39688"/>
                  <a:r>
                    <a:rPr lang="en-US" sz="1400" b="0">
                      <a:solidFill>
                        <a:srgbClr val="FF0000"/>
                      </a:solidFill>
                      <a:latin typeface="Chalkboard" charset="0"/>
                      <a:sym typeface="Chalkboard" charset="0"/>
                    </a:rPr>
                    <a:t>Borromean system</a:t>
                  </a:r>
                </a:p>
              </p:txBody>
            </p:sp>
          </p:grpSp>
          <p:sp>
            <p:nvSpPr>
              <p:cNvPr id="267340" name="Rectangle 76"/>
              <p:cNvSpPr>
                <a:spLocks/>
              </p:cNvSpPr>
              <p:nvPr/>
            </p:nvSpPr>
            <p:spPr bwMode="auto">
              <a:xfrm>
                <a:off x="2030" y="8"/>
                <a:ext cx="1152" cy="352"/>
              </a:xfrm>
              <a:prstGeom prst="rect">
                <a:avLst/>
              </a:prstGeom>
              <a:noFill/>
              <a:ln w="12700">
                <a:noFill/>
                <a:miter lim="800000"/>
                <a:headEnd/>
                <a:tailEnd/>
              </a:ln>
            </p:spPr>
            <p:txBody>
              <a:bodyPr lIns="0" tIns="0" rIns="40639" bIns="0"/>
              <a:lstStyle/>
              <a:p>
                <a:pPr marL="39688"/>
                <a:r>
                  <a:rPr lang="en-US" sz="1400" b="0">
                    <a:solidFill>
                      <a:srgbClr val="FF0000"/>
                    </a:solidFill>
                    <a:latin typeface="Chalkboard" charset="0"/>
                    <a:sym typeface="Chalkboard" charset="0"/>
                  </a:rPr>
                  <a:t>Most exotic nucleus “on earth”</a:t>
                </a:r>
              </a:p>
            </p:txBody>
          </p:sp>
          <p:grpSp>
            <p:nvGrpSpPr>
              <p:cNvPr id="16" name="Group 77"/>
              <p:cNvGrpSpPr>
                <a:grpSpLocks/>
              </p:cNvGrpSpPr>
              <p:nvPr/>
            </p:nvGrpSpPr>
            <p:grpSpPr bwMode="auto">
              <a:xfrm>
                <a:off x="247" y="1034"/>
                <a:ext cx="2578" cy="184"/>
                <a:chOff x="0" y="0"/>
                <a:chExt cx="2577" cy="184"/>
              </a:xfrm>
            </p:grpSpPr>
            <p:sp>
              <p:nvSpPr>
                <p:cNvPr id="267342" name="Rectangle 78"/>
                <p:cNvSpPr>
                  <a:spLocks/>
                </p:cNvSpPr>
                <p:nvPr/>
              </p:nvSpPr>
              <p:spPr bwMode="auto">
                <a:xfrm>
                  <a:off x="0" y="0"/>
                  <a:ext cx="633"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lives 806 ms</a:t>
                  </a:r>
                </a:p>
              </p:txBody>
            </p:sp>
            <p:sp>
              <p:nvSpPr>
                <p:cNvPr id="267343" name="Rectangle 79"/>
                <p:cNvSpPr>
                  <a:spLocks/>
                </p:cNvSpPr>
                <p:nvPr/>
              </p:nvSpPr>
              <p:spPr bwMode="auto">
                <a:xfrm>
                  <a:off x="1963" y="0"/>
                  <a:ext cx="614" cy="184"/>
                </a:xfrm>
                <a:prstGeom prst="rect">
                  <a:avLst/>
                </a:prstGeom>
                <a:noFill/>
                <a:ln w="12700">
                  <a:noFill/>
                  <a:miter lim="800000"/>
                  <a:headEnd/>
                  <a:tailEnd/>
                </a:ln>
              </p:spPr>
              <p:txBody>
                <a:bodyPr wrap="none" lIns="0" tIns="0" rIns="40639" bIns="0">
                  <a:spAutoFit/>
                </a:bodyPr>
                <a:lstStyle/>
                <a:p>
                  <a:pPr marL="39688"/>
                  <a:r>
                    <a:rPr lang="en-US" sz="1200" b="0">
                      <a:latin typeface="Chalkboard" charset="0"/>
                      <a:sym typeface="Chalkboard" charset="0"/>
                    </a:rPr>
                    <a:t>lives 108 ms</a:t>
                  </a:r>
                </a:p>
              </p:txBody>
            </p:sp>
          </p:grpSp>
          <p:pic>
            <p:nvPicPr>
              <p:cNvPr id="267344" name="Picture 80"/>
              <p:cNvPicPr>
                <a:picLocks noChangeAspect="1" noChangeArrowheads="1"/>
              </p:cNvPicPr>
              <p:nvPr/>
            </p:nvPicPr>
            <p:blipFill>
              <a:blip r:embed="rId9" cstate="print"/>
              <a:srcRect/>
              <a:stretch>
                <a:fillRect/>
              </a:stretch>
            </p:blipFill>
            <p:spPr bwMode="auto">
              <a:xfrm>
                <a:off x="2255" y="510"/>
                <a:ext cx="408" cy="304"/>
              </a:xfrm>
              <a:prstGeom prst="rect">
                <a:avLst/>
              </a:prstGeom>
              <a:noFill/>
              <a:ln w="12700">
                <a:noFill/>
                <a:miter lim="800000"/>
                <a:headEnd/>
                <a:tailEnd/>
              </a:ln>
            </p:spPr>
          </p:pic>
        </p:grpSp>
      </p:grpSp>
      <p:sp>
        <p:nvSpPr>
          <p:cNvPr id="267346" name="Rectangle 82"/>
          <p:cNvSpPr>
            <a:spLocks/>
          </p:cNvSpPr>
          <p:nvPr/>
        </p:nvSpPr>
        <p:spPr bwMode="auto">
          <a:xfrm>
            <a:off x="0" y="0"/>
            <a:ext cx="9144000" cy="850899"/>
          </a:xfrm>
          <a:prstGeom prst="rect">
            <a:avLst/>
          </a:prstGeom>
          <a:noFill/>
          <a:ln w="12700">
            <a:noFill/>
            <a:miter lim="800000"/>
            <a:headEnd/>
            <a:tailEnd/>
          </a:ln>
        </p:spPr>
        <p:txBody>
          <a:bodyPr lIns="0" tIns="0" rIns="40639" bIns="0" anchor="ctr"/>
          <a:lstStyle/>
          <a:p>
            <a:pPr marL="39688" algn="ctr"/>
            <a:r>
              <a:rPr lang="en-US" sz="3600" b="0" dirty="0">
                <a:solidFill>
                  <a:srgbClr val="256EB1"/>
                </a:solidFill>
                <a:sym typeface="Arial Black" pitchFamily="34" charset="0"/>
              </a:rPr>
              <a:t>The helium isotope chain</a:t>
            </a:r>
          </a:p>
        </p:txBody>
      </p:sp>
      <p:sp>
        <p:nvSpPr>
          <p:cNvPr id="82" name="TextBox 81"/>
          <p:cNvSpPr txBox="1"/>
          <p:nvPr/>
        </p:nvSpPr>
        <p:spPr>
          <a:xfrm>
            <a:off x="218363" y="3938785"/>
            <a:ext cx="3220872" cy="2616101"/>
          </a:xfrm>
          <a:prstGeom prst="rect">
            <a:avLst/>
          </a:prstGeom>
          <a:noFill/>
        </p:spPr>
        <p:txBody>
          <a:bodyPr wrap="square" rtlCol="0">
            <a:spAutoFit/>
          </a:bodyPr>
          <a:lstStyle/>
          <a:p>
            <a:pPr indent="-339725" defTabSz="449263">
              <a:spcBef>
                <a:spcPts val="638"/>
              </a:spcBef>
              <a:buSzPct val="8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Three rings interlinked in such a way that all three hold together. </a:t>
            </a:r>
          </a:p>
          <a:p>
            <a:pPr indent="-339725" defTabSz="449263">
              <a:spcBef>
                <a:spcPts val="638"/>
              </a:spcBef>
              <a:buSzPct val="8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Remove any one, and the other two fall apart!</a:t>
            </a:r>
          </a:p>
          <a:p>
            <a:pPr marL="0" lvl="1" indent="-282575" defTabSz="449263">
              <a:spcBef>
                <a:spcPts val="5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	Like: 	</a:t>
            </a:r>
            <a:r>
              <a:rPr lang="en-GB" baseline="30000" dirty="0" smtClean="0"/>
              <a:t>4</a:t>
            </a:r>
            <a:r>
              <a:rPr lang="en-GB" dirty="0" smtClean="0"/>
              <a:t>He  + </a:t>
            </a:r>
            <a:r>
              <a:rPr lang="en-GB" dirty="0" smtClean="0"/>
              <a:t>n + n</a:t>
            </a:r>
          </a:p>
          <a:p>
            <a:pPr marL="0" lvl="1" indent="-282575" defTabSz="449263">
              <a:spcBef>
                <a:spcPts val="5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	But not 	</a:t>
            </a:r>
            <a:r>
              <a:rPr lang="en-GB" baseline="30000" dirty="0" smtClean="0"/>
              <a:t>4</a:t>
            </a:r>
            <a:r>
              <a:rPr lang="en-GB" dirty="0" smtClean="0"/>
              <a:t>He  + </a:t>
            </a:r>
            <a:r>
              <a:rPr lang="en-GB" dirty="0" smtClean="0"/>
              <a:t>n</a:t>
            </a:r>
          </a:p>
          <a:p>
            <a:pPr marL="0" lvl="2" defTabSz="449263">
              <a:spcBef>
                <a:spcPts val="5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	Not 			</a:t>
            </a:r>
            <a:r>
              <a:rPr lang="en-GB" dirty="0" smtClean="0"/>
              <a:t>   n </a:t>
            </a:r>
            <a:r>
              <a:rPr lang="en-GB" dirty="0" smtClean="0"/>
              <a:t>+ n</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animEffect transition="in" filter="blinds(horizontal)">
                                      <p:cBhvr>
                                        <p:cTn id="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ph sz="quarter" idx="3"/>
          </p:nvPr>
        </p:nvGraphicFramePr>
        <p:xfrm>
          <a:off x="4530725" y="1600200"/>
          <a:ext cx="4156075" cy="957263"/>
        </p:xfrm>
        <a:graphic>
          <a:graphicData uri="http://schemas.openxmlformats.org/presentationml/2006/ole">
            <p:oleObj spid="_x0000_s201730" name="Equation" r:id="rId4" imgW="2197080" imgH="482400" progId="Equation.3">
              <p:embed/>
            </p:oleObj>
          </a:graphicData>
        </a:graphic>
      </p:graphicFrame>
      <p:sp>
        <p:nvSpPr>
          <p:cNvPr id="276483" name="Text Box 3"/>
          <p:cNvSpPr txBox="1">
            <a:spLocks noChangeArrowheads="1"/>
          </p:cNvSpPr>
          <p:nvPr/>
        </p:nvSpPr>
        <p:spPr bwMode="auto">
          <a:xfrm>
            <a:off x="457200" y="1905000"/>
            <a:ext cx="4038600" cy="641350"/>
          </a:xfrm>
          <a:prstGeom prst="rect">
            <a:avLst/>
          </a:prstGeom>
          <a:noFill/>
          <a:ln w="9525">
            <a:noFill/>
            <a:miter lim="800000"/>
            <a:headEnd/>
            <a:tailEnd/>
          </a:ln>
          <a:effectLst/>
        </p:spPr>
        <p:txBody>
          <a:bodyPr>
            <a:spAutoFit/>
          </a:bodyPr>
          <a:lstStyle/>
          <a:p>
            <a:pPr eaLnBrk="0" hangingPunct="0">
              <a:spcBef>
                <a:spcPct val="50000"/>
              </a:spcBef>
            </a:pPr>
            <a:r>
              <a:rPr lang="en-US" b="0"/>
              <a:t>Schr</a:t>
            </a:r>
            <a:r>
              <a:rPr lang="en-US" b="0">
                <a:cs typeface="Arial" charset="0"/>
              </a:rPr>
              <a:t>ö</a:t>
            </a:r>
            <a:r>
              <a:rPr lang="en-US" b="0"/>
              <a:t>dinger equation for a spherically symmetric square-well:</a:t>
            </a:r>
          </a:p>
        </p:txBody>
      </p:sp>
      <p:graphicFrame>
        <p:nvGraphicFramePr>
          <p:cNvPr id="276484" name="Group 4"/>
          <p:cNvGraphicFramePr>
            <a:graphicFrameLocks noGrp="1"/>
          </p:cNvGraphicFramePr>
          <p:nvPr>
            <p:ph sz="quarter" idx="1"/>
          </p:nvPr>
        </p:nvGraphicFramePr>
        <p:xfrm>
          <a:off x="4648200" y="2895600"/>
          <a:ext cx="3810000" cy="3385820"/>
        </p:xfrm>
        <a:graphic>
          <a:graphicData uri="http://schemas.openxmlformats.org/drawingml/2006/table">
            <a:tbl>
              <a:tblPr/>
              <a:tblGrid>
                <a:gridCol w="2063750"/>
                <a:gridCol w="174625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3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76504" name="Object 24"/>
          <p:cNvGraphicFramePr>
            <a:graphicFrameLocks noChangeAspect="1"/>
          </p:cNvGraphicFramePr>
          <p:nvPr/>
        </p:nvGraphicFramePr>
        <p:xfrm>
          <a:off x="4810125" y="3962400"/>
          <a:ext cx="1819275" cy="668338"/>
        </p:xfrm>
        <a:graphic>
          <a:graphicData uri="http://schemas.openxmlformats.org/presentationml/2006/ole">
            <p:oleObj spid="_x0000_s201731" name="Equation" r:id="rId5" imgW="1206360" imgH="444240" progId="Equation.3">
              <p:embed/>
            </p:oleObj>
          </a:graphicData>
        </a:graphic>
      </p:graphicFrame>
      <p:graphicFrame>
        <p:nvGraphicFramePr>
          <p:cNvPr id="276505" name="Object 25"/>
          <p:cNvGraphicFramePr>
            <a:graphicFrameLocks noChangeAspect="1"/>
          </p:cNvGraphicFramePr>
          <p:nvPr/>
        </p:nvGraphicFramePr>
        <p:xfrm>
          <a:off x="6858000" y="3979863"/>
          <a:ext cx="1316038" cy="668337"/>
        </p:xfrm>
        <a:graphic>
          <a:graphicData uri="http://schemas.openxmlformats.org/presentationml/2006/ole">
            <p:oleObj spid="_x0000_s201732" name="Equation" r:id="rId6" imgW="876240" imgH="444240" progId="Equation.3">
              <p:embed/>
            </p:oleObj>
          </a:graphicData>
        </a:graphic>
      </p:graphicFrame>
      <p:graphicFrame>
        <p:nvGraphicFramePr>
          <p:cNvPr id="276506" name="Object 26"/>
          <p:cNvGraphicFramePr>
            <a:graphicFrameLocks noChangeAspect="1"/>
          </p:cNvGraphicFramePr>
          <p:nvPr/>
        </p:nvGraphicFramePr>
        <p:xfrm>
          <a:off x="5029200" y="4800600"/>
          <a:ext cx="1382713" cy="346075"/>
        </p:xfrm>
        <a:graphic>
          <a:graphicData uri="http://schemas.openxmlformats.org/presentationml/2006/ole">
            <p:oleObj spid="_x0000_s201733" name="Equation" r:id="rId7" imgW="914400" imgH="228600" progId="Equation.3">
              <p:embed/>
            </p:oleObj>
          </a:graphicData>
        </a:graphic>
      </p:graphicFrame>
      <p:graphicFrame>
        <p:nvGraphicFramePr>
          <p:cNvPr id="276507" name="Object 27"/>
          <p:cNvGraphicFramePr>
            <a:graphicFrameLocks noChangeAspect="1"/>
          </p:cNvGraphicFramePr>
          <p:nvPr>
            <p:ph sz="quarter" idx="4"/>
          </p:nvPr>
        </p:nvGraphicFramePr>
        <p:xfrm>
          <a:off x="7123113" y="3360738"/>
          <a:ext cx="1074737" cy="460375"/>
        </p:xfrm>
        <a:graphic>
          <a:graphicData uri="http://schemas.openxmlformats.org/presentationml/2006/ole">
            <p:oleObj spid="_x0000_s201734" name="Equation" r:id="rId8" imgW="495000" imgH="203040" progId="Equation.3">
              <p:embed/>
            </p:oleObj>
          </a:graphicData>
        </a:graphic>
      </p:graphicFrame>
      <p:graphicFrame>
        <p:nvGraphicFramePr>
          <p:cNvPr id="276508" name="Object 28"/>
          <p:cNvGraphicFramePr>
            <a:graphicFrameLocks noChangeAspect="1"/>
          </p:cNvGraphicFramePr>
          <p:nvPr>
            <p:ph sz="quarter" idx="2"/>
          </p:nvPr>
        </p:nvGraphicFramePr>
        <p:xfrm>
          <a:off x="5264150" y="3451225"/>
          <a:ext cx="977900" cy="369888"/>
        </p:xfrm>
        <a:graphic>
          <a:graphicData uri="http://schemas.openxmlformats.org/presentationml/2006/ole">
            <p:oleObj spid="_x0000_s201735" name="Equation" r:id="rId9" imgW="457200" imgH="164880" progId="Equation.3">
              <p:embed/>
            </p:oleObj>
          </a:graphicData>
        </a:graphic>
      </p:graphicFrame>
      <p:graphicFrame>
        <p:nvGraphicFramePr>
          <p:cNvPr id="276509" name="Object 29"/>
          <p:cNvGraphicFramePr>
            <a:graphicFrameLocks noChangeAspect="1"/>
          </p:cNvGraphicFramePr>
          <p:nvPr/>
        </p:nvGraphicFramePr>
        <p:xfrm>
          <a:off x="6858000" y="4800600"/>
          <a:ext cx="1574800" cy="365125"/>
        </p:xfrm>
        <a:graphic>
          <a:graphicData uri="http://schemas.openxmlformats.org/presentationml/2006/ole">
            <p:oleObj spid="_x0000_s201736" name="Equation" r:id="rId10" imgW="1041120" imgH="241200" progId="Equation.3">
              <p:embed/>
            </p:oleObj>
          </a:graphicData>
        </a:graphic>
      </p:graphicFrame>
      <p:graphicFrame>
        <p:nvGraphicFramePr>
          <p:cNvPr id="276510" name="Object 30"/>
          <p:cNvGraphicFramePr>
            <a:graphicFrameLocks noChangeAspect="1"/>
          </p:cNvGraphicFramePr>
          <p:nvPr/>
        </p:nvGraphicFramePr>
        <p:xfrm>
          <a:off x="4673600" y="5305425"/>
          <a:ext cx="2038350" cy="790575"/>
        </p:xfrm>
        <a:graphic>
          <a:graphicData uri="http://schemas.openxmlformats.org/presentationml/2006/ole">
            <p:oleObj spid="_x0000_s201737" name="Equation" r:id="rId11" imgW="1015920" imgH="393480" progId="Equation.3">
              <p:embed/>
            </p:oleObj>
          </a:graphicData>
        </a:graphic>
      </p:graphicFrame>
      <p:graphicFrame>
        <p:nvGraphicFramePr>
          <p:cNvPr id="276511" name="Object 31"/>
          <p:cNvGraphicFramePr>
            <a:graphicFrameLocks noChangeAspect="1"/>
          </p:cNvGraphicFramePr>
          <p:nvPr/>
        </p:nvGraphicFramePr>
        <p:xfrm>
          <a:off x="6807200" y="5254625"/>
          <a:ext cx="1631950" cy="841375"/>
        </p:xfrm>
        <a:graphic>
          <a:graphicData uri="http://schemas.openxmlformats.org/presentationml/2006/ole">
            <p:oleObj spid="_x0000_s201738" name="Equation" r:id="rId12" imgW="812520" imgH="419040" progId="Equation.3">
              <p:embed/>
            </p:oleObj>
          </a:graphicData>
        </a:graphic>
      </p:graphicFrame>
      <p:graphicFrame>
        <p:nvGraphicFramePr>
          <p:cNvPr id="276512" name="Object 32"/>
          <p:cNvGraphicFramePr>
            <a:graphicFrameLocks noChangeAspect="1"/>
          </p:cNvGraphicFramePr>
          <p:nvPr/>
        </p:nvGraphicFramePr>
        <p:xfrm>
          <a:off x="457200" y="2667000"/>
          <a:ext cx="3886200" cy="3463925"/>
        </p:xfrm>
        <a:graphic>
          <a:graphicData uri="http://schemas.openxmlformats.org/presentationml/2006/ole">
            <p:oleObj spid="_x0000_s201739" name="Bitmap Image" r:id="rId13" imgW="2895238" imgH="2580952" progId="PBrush">
              <p:embed/>
            </p:oleObj>
          </a:graphicData>
        </a:graphic>
      </p:graphicFrame>
      <p:sp>
        <p:nvSpPr>
          <p:cNvPr id="276513" name="Text Box 33"/>
          <p:cNvSpPr txBox="1">
            <a:spLocks noChangeArrowheads="1"/>
          </p:cNvSpPr>
          <p:nvPr/>
        </p:nvSpPr>
        <p:spPr bwMode="auto">
          <a:xfrm>
            <a:off x="136525" y="6281738"/>
            <a:ext cx="3179763" cy="274637"/>
          </a:xfrm>
          <a:prstGeom prst="rect">
            <a:avLst/>
          </a:prstGeom>
          <a:noFill/>
          <a:ln w="9525">
            <a:noFill/>
            <a:miter lim="800000"/>
            <a:headEnd/>
            <a:tailEnd/>
          </a:ln>
          <a:effectLst/>
        </p:spPr>
        <p:txBody>
          <a:bodyPr wrap="none">
            <a:spAutoFit/>
          </a:bodyPr>
          <a:lstStyle/>
          <a:p>
            <a:r>
              <a:rPr lang="en-US" sz="1200" b="0"/>
              <a:t>G.P. Hansen &amp;  B. Jonson EPL 4, 409, 1987</a:t>
            </a:r>
          </a:p>
        </p:txBody>
      </p:sp>
      <p:sp>
        <p:nvSpPr>
          <p:cNvPr id="276517" name="Text Box 37"/>
          <p:cNvSpPr txBox="1">
            <a:spLocks noChangeArrowheads="1"/>
          </p:cNvSpPr>
          <p:nvPr/>
        </p:nvSpPr>
        <p:spPr bwMode="auto">
          <a:xfrm>
            <a:off x="0" y="177419"/>
            <a:ext cx="9144000" cy="646331"/>
          </a:xfrm>
          <a:prstGeom prst="rect">
            <a:avLst/>
          </a:prstGeom>
          <a:noFill/>
          <a:ln w="9525">
            <a:noFill/>
            <a:miter lim="800000"/>
            <a:headEnd/>
            <a:tailEnd/>
          </a:ln>
          <a:effectLst/>
        </p:spPr>
        <p:txBody>
          <a:bodyPr wrap="square">
            <a:spAutoFit/>
          </a:bodyPr>
          <a:lstStyle/>
          <a:p>
            <a:pPr algn="ctr"/>
            <a:r>
              <a:rPr lang="en-US" sz="3600" dirty="0">
                <a:solidFill>
                  <a:srgbClr val="256EB1"/>
                </a:solidFill>
              </a:rPr>
              <a:t>Halo Nuclei: A simple model </a:t>
            </a:r>
            <a:r>
              <a:rPr lang="en-US" sz="3600" baseline="30000" dirty="0">
                <a:solidFill>
                  <a:srgbClr val="256EB1"/>
                </a:solidFill>
              </a:rPr>
              <a:t>9</a:t>
            </a:r>
            <a:r>
              <a:rPr lang="en-US" sz="3600" dirty="0">
                <a:solidFill>
                  <a:srgbClr val="256EB1"/>
                </a:solidFill>
              </a:rPr>
              <a:t>Li + 2n</a:t>
            </a:r>
            <a:endParaRPr lang="en-CA" sz="3600" dirty="0">
              <a:solidFill>
                <a:srgbClr val="256EB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5343"/>
          </a:xfrm>
        </p:spPr>
        <p:txBody>
          <a:bodyPr>
            <a:normAutofit/>
          </a:bodyPr>
          <a:lstStyle/>
          <a:p>
            <a:r>
              <a:rPr lang="en-US" sz="3600" dirty="0" smtClean="0">
                <a:solidFill>
                  <a:schemeClr val="accent1"/>
                </a:solidFill>
              </a:rPr>
              <a:t>Outline</a:t>
            </a:r>
            <a:endParaRPr lang="en-US" sz="3600" dirty="0">
              <a:solidFill>
                <a:schemeClr val="accent1"/>
              </a:solidFill>
            </a:endParaRPr>
          </a:p>
        </p:txBody>
      </p:sp>
      <p:sp>
        <p:nvSpPr>
          <p:cNvPr id="3" name="Content Placeholder 2"/>
          <p:cNvSpPr>
            <a:spLocks noGrp="1"/>
          </p:cNvSpPr>
          <p:nvPr>
            <p:ph idx="1"/>
          </p:nvPr>
        </p:nvSpPr>
        <p:spPr>
          <a:xfrm>
            <a:off x="457200" y="1196438"/>
            <a:ext cx="8229600" cy="4525963"/>
          </a:xfrm>
        </p:spPr>
        <p:txBody>
          <a:bodyPr/>
          <a:lstStyle/>
          <a:p>
            <a:r>
              <a:rPr lang="en-US" dirty="0" smtClean="0"/>
              <a:t>Isotope production at TRIUMF</a:t>
            </a:r>
          </a:p>
          <a:p>
            <a:r>
              <a:rPr lang="en-US" dirty="0" smtClean="0"/>
              <a:t>The TITAN facility</a:t>
            </a:r>
          </a:p>
          <a:p>
            <a:r>
              <a:rPr lang="en-US" dirty="0" smtClean="0"/>
              <a:t>Ion trap techniques</a:t>
            </a:r>
          </a:p>
          <a:p>
            <a:r>
              <a:rPr lang="en-US" dirty="0" smtClean="0"/>
              <a:t>Scientific program</a:t>
            </a:r>
          </a:p>
          <a:p>
            <a:pPr lvl="1">
              <a:buFont typeface="Arial" pitchFamily="34" charset="0"/>
              <a:buChar char="•"/>
            </a:pPr>
            <a:r>
              <a:rPr lang="en-US" dirty="0" smtClean="0"/>
              <a:t>Mass measurements of halo nuclei</a:t>
            </a:r>
          </a:p>
          <a:p>
            <a:pPr lvl="1">
              <a:buFont typeface="Arial" pitchFamily="34" charset="0"/>
              <a:buChar char="•"/>
            </a:pPr>
            <a:r>
              <a:rPr lang="en-US" dirty="0" smtClean="0"/>
              <a:t>Laser spectroscopy</a:t>
            </a:r>
          </a:p>
          <a:p>
            <a:pPr lvl="1">
              <a:buFont typeface="Arial" pitchFamily="34" charset="0"/>
              <a:buChar char="•"/>
            </a:pPr>
            <a:r>
              <a:rPr lang="en-US" dirty="0" smtClean="0"/>
              <a:t>Electron capture branching ratio measurement</a:t>
            </a:r>
          </a:p>
          <a:p>
            <a:r>
              <a:rPr lang="en-US" dirty="0" smtClean="0"/>
              <a:t>Outlook</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rrowheads="1"/>
          </p:cNvPicPr>
          <p:nvPr/>
        </p:nvPicPr>
        <p:blipFill>
          <a:blip r:embed="rId3" cstate="print"/>
          <a:srcRect/>
          <a:stretch>
            <a:fillRect/>
          </a:stretch>
        </p:blipFill>
        <p:spPr bwMode="auto">
          <a:xfrm>
            <a:off x="6842125" y="993775"/>
            <a:ext cx="2032000" cy="1803400"/>
          </a:xfrm>
          <a:prstGeom prst="rect">
            <a:avLst/>
          </a:prstGeom>
          <a:noFill/>
          <a:ln w="12700">
            <a:noFill/>
            <a:miter lim="800000"/>
            <a:headEnd/>
            <a:tailEnd/>
          </a:ln>
        </p:spPr>
      </p:pic>
      <p:grpSp>
        <p:nvGrpSpPr>
          <p:cNvPr id="2" name="Group 3"/>
          <p:cNvGrpSpPr>
            <a:grpSpLocks/>
          </p:cNvGrpSpPr>
          <p:nvPr/>
        </p:nvGrpSpPr>
        <p:grpSpPr bwMode="auto">
          <a:xfrm>
            <a:off x="7904163" y="1397000"/>
            <a:ext cx="1193800" cy="330200"/>
            <a:chOff x="0" y="0"/>
            <a:chExt cx="752" cy="208"/>
          </a:xfrm>
        </p:grpSpPr>
        <p:sp>
          <p:nvSpPr>
            <p:cNvPr id="278532" name="Rectangle 4"/>
            <p:cNvSpPr>
              <a:spLocks/>
            </p:cNvSpPr>
            <p:nvPr/>
          </p:nvSpPr>
          <p:spPr bwMode="auto">
            <a:xfrm>
              <a:off x="0" y="0"/>
              <a:ext cx="752" cy="208"/>
            </a:xfrm>
            <a:prstGeom prst="rect">
              <a:avLst/>
            </a:prstGeom>
            <a:solidFill>
              <a:schemeClr val="accent1"/>
            </a:solidFill>
            <a:ln w="12700">
              <a:solidFill>
                <a:schemeClr val="tx1"/>
              </a:solidFill>
              <a:miter lim="800000"/>
              <a:headEnd/>
              <a:tailEnd/>
            </a:ln>
          </p:spPr>
          <p:txBody>
            <a:bodyPr lIns="0" tIns="0" rIns="0" bIns="0"/>
            <a:lstStyle/>
            <a:p>
              <a:endParaRPr lang="en-US"/>
            </a:p>
          </p:txBody>
        </p:sp>
        <p:pic>
          <p:nvPicPr>
            <p:cNvPr id="278533" name="Picture 5"/>
            <p:cNvPicPr>
              <a:picLocks noChangeAspect="1" noChangeArrowheads="1"/>
            </p:cNvPicPr>
            <p:nvPr/>
          </p:nvPicPr>
          <p:blipFill>
            <a:blip r:embed="rId4" cstate="print"/>
            <a:srcRect/>
            <a:stretch>
              <a:fillRect/>
            </a:stretch>
          </p:blipFill>
          <p:spPr bwMode="auto">
            <a:xfrm>
              <a:off x="57" y="32"/>
              <a:ext cx="643" cy="144"/>
            </a:xfrm>
            <a:prstGeom prst="rect">
              <a:avLst/>
            </a:prstGeom>
            <a:noFill/>
            <a:ln w="12700">
              <a:noFill/>
              <a:miter lim="800000"/>
              <a:headEnd/>
              <a:tailEnd/>
            </a:ln>
          </p:spPr>
        </p:pic>
      </p:grpSp>
      <p:sp>
        <p:nvSpPr>
          <p:cNvPr id="278539" name="Rectangle 11"/>
          <p:cNvSpPr>
            <a:spLocks/>
          </p:cNvSpPr>
          <p:nvPr/>
        </p:nvSpPr>
        <p:spPr bwMode="auto">
          <a:xfrm>
            <a:off x="0" y="0"/>
            <a:ext cx="9144000" cy="955342"/>
          </a:xfrm>
          <a:prstGeom prst="rect">
            <a:avLst/>
          </a:prstGeom>
          <a:noFill/>
          <a:ln w="12700">
            <a:noFill/>
            <a:miter lim="800000"/>
            <a:headEnd/>
            <a:tailEnd/>
          </a:ln>
        </p:spPr>
        <p:txBody>
          <a:bodyPr lIns="0" tIns="0" rIns="40639" bIns="0" anchor="ctr"/>
          <a:lstStyle/>
          <a:p>
            <a:pPr marL="39688" algn="ctr"/>
            <a:r>
              <a:rPr lang="en-US" sz="3600" b="0" dirty="0">
                <a:solidFill>
                  <a:srgbClr val="256EB1"/>
                </a:solidFill>
                <a:latin typeface="+mj-lt"/>
                <a:sym typeface="Arial Black" pitchFamily="34" charset="0"/>
              </a:rPr>
              <a:t>Halo Nuclei – ‘real’ theory</a:t>
            </a:r>
          </a:p>
        </p:txBody>
      </p:sp>
      <p:sp>
        <p:nvSpPr>
          <p:cNvPr id="278540" name="Rectangle 12"/>
          <p:cNvSpPr>
            <a:spLocks/>
          </p:cNvSpPr>
          <p:nvPr/>
        </p:nvSpPr>
        <p:spPr bwMode="auto">
          <a:xfrm>
            <a:off x="291152" y="1042917"/>
            <a:ext cx="8178800" cy="1600200"/>
          </a:xfrm>
          <a:prstGeom prst="rect">
            <a:avLst/>
          </a:prstGeom>
          <a:noFill/>
          <a:ln w="12700">
            <a:noFill/>
            <a:miter lim="800000"/>
            <a:headEnd/>
            <a:tailEnd/>
          </a:ln>
        </p:spPr>
        <p:txBody>
          <a:bodyPr lIns="0" tIns="0" rIns="40639" bIns="0"/>
          <a:lstStyle/>
          <a:p>
            <a:pPr marL="39688"/>
            <a:r>
              <a:rPr lang="en-US" sz="2400" dirty="0">
                <a:solidFill>
                  <a:srgbClr val="800000"/>
                </a:solidFill>
                <a:cs typeface="Arial" charset="0"/>
                <a:sym typeface="Arial" charset="0"/>
              </a:rPr>
              <a:t>H</a:t>
            </a:r>
            <a:r>
              <a:rPr lang="en-US" sz="2400" b="0" dirty="0" smtClean="0">
                <a:solidFill>
                  <a:srgbClr val="800000"/>
                </a:solidFill>
                <a:cs typeface="Arial" charset="0"/>
                <a:sym typeface="Arial" charset="0"/>
              </a:rPr>
              <a:t>alo </a:t>
            </a:r>
            <a:r>
              <a:rPr lang="en-US" sz="2400" b="0" dirty="0">
                <a:solidFill>
                  <a:srgbClr val="800000"/>
                </a:solidFill>
                <a:cs typeface="Arial" charset="0"/>
                <a:sym typeface="Arial" charset="0"/>
              </a:rPr>
              <a:t>nuclei are a challenge to theory</a:t>
            </a:r>
            <a:br>
              <a:rPr lang="en-US" sz="2400" b="0" dirty="0">
                <a:solidFill>
                  <a:srgbClr val="800000"/>
                </a:solidFill>
                <a:cs typeface="Arial" charset="0"/>
                <a:sym typeface="Arial" charset="0"/>
              </a:rPr>
            </a:br>
            <a:r>
              <a:rPr lang="en-US" sz="2400" b="0" dirty="0">
                <a:solidFill>
                  <a:srgbClr val="800000"/>
                </a:solidFill>
                <a:cs typeface="Arial" charset="0"/>
                <a:sym typeface="Arial" charset="0"/>
              </a:rPr>
              <a:t> </a:t>
            </a:r>
            <a:endParaRPr lang="en-US" sz="1200" b="0" dirty="0">
              <a:solidFill>
                <a:srgbClr val="800000"/>
              </a:solidFill>
              <a:cs typeface="Arial" charset="0"/>
              <a:sym typeface="Arial" charset="0"/>
            </a:endParaRPr>
          </a:p>
          <a:p>
            <a:pPr marL="39688">
              <a:buClr>
                <a:srgbClr val="256EB1"/>
              </a:buClr>
              <a:buSzPct val="125000"/>
              <a:buFont typeface="Arial" charset="0"/>
              <a:buChar char="•"/>
            </a:pPr>
            <a:r>
              <a:rPr lang="en-US" b="0" dirty="0">
                <a:solidFill>
                  <a:srgbClr val="256EB1"/>
                </a:solidFill>
                <a:cs typeface="Arial" charset="0"/>
                <a:sym typeface="Arial" charset="0"/>
              </a:rPr>
              <a:t> It is difficult to describe the extended wave function properly</a:t>
            </a:r>
            <a:br>
              <a:rPr lang="en-US" b="0" dirty="0">
                <a:solidFill>
                  <a:srgbClr val="256EB1"/>
                </a:solidFill>
                <a:cs typeface="Arial" charset="0"/>
                <a:sym typeface="Arial" charset="0"/>
              </a:rPr>
            </a:br>
            <a:endParaRPr lang="en-US" b="0" dirty="0">
              <a:solidFill>
                <a:srgbClr val="256EB1"/>
              </a:solidFill>
              <a:cs typeface="Arial" charset="0"/>
              <a:sym typeface="Arial" charset="0"/>
            </a:endParaRPr>
          </a:p>
          <a:p>
            <a:pPr marL="39688">
              <a:buClr>
                <a:srgbClr val="256EB1"/>
              </a:buClr>
              <a:buSzPct val="125000"/>
              <a:buFont typeface="Arial" charset="0"/>
              <a:buChar char="•"/>
            </a:pPr>
            <a:r>
              <a:rPr lang="en-US" b="0" dirty="0">
                <a:solidFill>
                  <a:srgbClr val="256EB1"/>
                </a:solidFill>
                <a:cs typeface="Arial" charset="0"/>
                <a:sym typeface="Arial" charset="0"/>
              </a:rPr>
              <a:t> They test nuclear forces at the extremes, where less has been</a:t>
            </a:r>
          </a:p>
          <a:p>
            <a:pPr marL="39688">
              <a:buClr>
                <a:srgbClr val="256EB1"/>
              </a:buClr>
              <a:buSzPct val="125000"/>
              <a:buFont typeface="Arial" charset="0"/>
              <a:buNone/>
            </a:pPr>
            <a:r>
              <a:rPr lang="en-US" b="0" dirty="0">
                <a:solidFill>
                  <a:srgbClr val="256EB1"/>
                </a:solidFill>
                <a:cs typeface="Arial" charset="0"/>
                <a:sym typeface="Arial" charset="0"/>
              </a:rPr>
              <a:t>	described theoretically or tested</a:t>
            </a:r>
          </a:p>
        </p:txBody>
      </p:sp>
      <p:grpSp>
        <p:nvGrpSpPr>
          <p:cNvPr id="3" name="Group 13"/>
          <p:cNvGrpSpPr>
            <a:grpSpLocks/>
          </p:cNvGrpSpPr>
          <p:nvPr/>
        </p:nvGrpSpPr>
        <p:grpSpPr bwMode="auto">
          <a:xfrm>
            <a:off x="514066" y="3665751"/>
            <a:ext cx="8153400" cy="1858963"/>
            <a:chOff x="0" y="0"/>
            <a:chExt cx="5136" cy="1171"/>
          </a:xfrm>
        </p:grpSpPr>
        <p:sp>
          <p:nvSpPr>
            <p:cNvPr id="278542" name="Rectangle 14"/>
            <p:cNvSpPr>
              <a:spLocks/>
            </p:cNvSpPr>
            <p:nvPr/>
          </p:nvSpPr>
          <p:spPr bwMode="auto">
            <a:xfrm>
              <a:off x="0" y="0"/>
              <a:ext cx="1431" cy="280"/>
            </a:xfrm>
            <a:prstGeom prst="rect">
              <a:avLst/>
            </a:prstGeom>
            <a:noFill/>
            <a:ln w="12700">
              <a:noFill/>
              <a:miter lim="800000"/>
              <a:headEnd/>
              <a:tailEnd/>
            </a:ln>
          </p:spPr>
          <p:txBody>
            <a:bodyPr wrap="none" lIns="0" tIns="0" rIns="40639" bIns="0">
              <a:spAutoFit/>
            </a:bodyPr>
            <a:lstStyle/>
            <a:p>
              <a:pPr marL="39688"/>
              <a:r>
                <a:rPr lang="en-US" sz="2400" b="0">
                  <a:solidFill>
                    <a:srgbClr val="800000"/>
                  </a:solidFill>
                  <a:cs typeface="Arial" charset="0"/>
                  <a:sym typeface="Arial" charset="0"/>
                </a:rPr>
                <a:t>Cluster models:</a:t>
              </a:r>
            </a:p>
          </p:txBody>
        </p:sp>
        <p:sp>
          <p:nvSpPr>
            <p:cNvPr id="278543" name="Rectangle 15"/>
            <p:cNvSpPr>
              <a:spLocks/>
            </p:cNvSpPr>
            <p:nvPr/>
          </p:nvSpPr>
          <p:spPr bwMode="auto">
            <a:xfrm>
              <a:off x="1720" y="64"/>
              <a:ext cx="2771" cy="134"/>
            </a:xfrm>
            <a:prstGeom prst="rect">
              <a:avLst/>
            </a:prstGeom>
            <a:noFill/>
            <a:ln w="12700">
              <a:noFill/>
              <a:miter lim="800000"/>
              <a:headEnd/>
              <a:tailEnd/>
            </a:ln>
          </p:spPr>
          <p:txBody>
            <a:bodyPr wrap="none" lIns="0" tIns="0" rIns="40639" bIns="0">
              <a:spAutoFit/>
            </a:bodyPr>
            <a:lstStyle/>
            <a:p>
              <a:pPr marL="39688"/>
              <a:r>
                <a:rPr lang="en-US" sz="1400">
                  <a:solidFill>
                    <a:srgbClr val="256EB1"/>
                  </a:solidFill>
                  <a:cs typeface="Arial" charset="0"/>
                  <a:sym typeface="Arial" charset="0"/>
                </a:rPr>
                <a:t>3-body models with phenomenological interactions</a:t>
              </a:r>
            </a:p>
          </p:txBody>
        </p:sp>
        <p:grpSp>
          <p:nvGrpSpPr>
            <p:cNvPr id="4" name="Group 16"/>
            <p:cNvGrpSpPr>
              <a:grpSpLocks/>
            </p:cNvGrpSpPr>
            <p:nvPr/>
          </p:nvGrpSpPr>
          <p:grpSpPr bwMode="auto">
            <a:xfrm>
              <a:off x="56" y="416"/>
              <a:ext cx="1054" cy="755"/>
              <a:chOff x="0" y="0"/>
              <a:chExt cx="1054" cy="755"/>
            </a:xfrm>
          </p:grpSpPr>
          <p:sp>
            <p:nvSpPr>
              <p:cNvPr id="278545" name="Oval 17"/>
              <p:cNvSpPr>
                <a:spLocks/>
              </p:cNvSpPr>
              <p:nvPr/>
            </p:nvSpPr>
            <p:spPr bwMode="auto">
              <a:xfrm>
                <a:off x="369" y="467"/>
                <a:ext cx="296" cy="288"/>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78546" name="Oval 18"/>
              <p:cNvSpPr>
                <a:spLocks/>
              </p:cNvSpPr>
              <p:nvPr/>
            </p:nvSpPr>
            <p:spPr bwMode="auto">
              <a:xfrm>
                <a:off x="590" y="91"/>
                <a:ext cx="128" cy="128"/>
              </a:xfrm>
              <a:prstGeom prst="ellipse">
                <a:avLst/>
              </a:prstGeom>
              <a:gradFill rotWithShape="0">
                <a:gsLst>
                  <a:gs pos="0">
                    <a:srgbClr val="235565"/>
                  </a:gs>
                  <a:gs pos="100000">
                    <a:srgbClr val="0080FF"/>
                  </a:gs>
                </a:gsLst>
                <a:lin ang="5400000" scaled="1"/>
              </a:gradFill>
              <a:ln w="25400">
                <a:noFill/>
                <a:round/>
                <a:headEnd/>
                <a:tailEnd/>
              </a:ln>
            </p:spPr>
            <p:txBody>
              <a:bodyPr lIns="0" tIns="0" rIns="0" bIns="0"/>
              <a:lstStyle/>
              <a:p>
                <a:endParaRPr lang="en-US"/>
              </a:p>
            </p:txBody>
          </p:sp>
          <p:sp>
            <p:nvSpPr>
              <p:cNvPr id="278547" name="Oval 19"/>
              <p:cNvSpPr>
                <a:spLocks/>
              </p:cNvSpPr>
              <p:nvPr/>
            </p:nvSpPr>
            <p:spPr bwMode="auto">
              <a:xfrm>
                <a:off x="926" y="403"/>
                <a:ext cx="128" cy="128"/>
              </a:xfrm>
              <a:prstGeom prst="ellipse">
                <a:avLst/>
              </a:prstGeom>
              <a:gradFill rotWithShape="0">
                <a:gsLst>
                  <a:gs pos="0">
                    <a:srgbClr val="235565"/>
                  </a:gs>
                  <a:gs pos="100000">
                    <a:srgbClr val="0080FF"/>
                  </a:gs>
                </a:gsLst>
                <a:lin ang="5400000" scaled="1"/>
              </a:gradFill>
              <a:ln w="25400">
                <a:noFill/>
                <a:round/>
                <a:headEnd/>
                <a:tailEnd/>
              </a:ln>
            </p:spPr>
            <p:txBody>
              <a:bodyPr lIns="0" tIns="0" rIns="0" bIns="0"/>
              <a:lstStyle/>
              <a:p>
                <a:endParaRPr lang="en-US"/>
              </a:p>
            </p:txBody>
          </p:sp>
          <p:sp>
            <p:nvSpPr>
              <p:cNvPr id="278548" name="Line 20"/>
              <p:cNvSpPr>
                <a:spLocks noChangeShapeType="1"/>
              </p:cNvSpPr>
              <p:nvPr/>
            </p:nvSpPr>
            <p:spPr bwMode="auto">
              <a:xfrm>
                <a:off x="656" y="164"/>
                <a:ext cx="335" cy="298"/>
              </a:xfrm>
              <a:prstGeom prst="line">
                <a:avLst/>
              </a:prstGeom>
              <a:noFill/>
              <a:ln w="12700">
                <a:solidFill>
                  <a:schemeClr val="tx1"/>
                </a:solidFill>
                <a:round/>
                <a:headEnd/>
                <a:tailEnd/>
              </a:ln>
            </p:spPr>
            <p:txBody>
              <a:bodyPr/>
              <a:lstStyle/>
              <a:p>
                <a:endParaRPr lang="en-US"/>
              </a:p>
            </p:txBody>
          </p:sp>
          <p:sp>
            <p:nvSpPr>
              <p:cNvPr id="278549" name="Line 21"/>
              <p:cNvSpPr>
                <a:spLocks noChangeShapeType="1"/>
              </p:cNvSpPr>
              <p:nvPr/>
            </p:nvSpPr>
            <p:spPr bwMode="auto">
              <a:xfrm rot="10800000" flipH="1">
                <a:off x="539" y="304"/>
                <a:ext cx="272" cy="288"/>
              </a:xfrm>
              <a:prstGeom prst="line">
                <a:avLst/>
              </a:prstGeom>
              <a:noFill/>
              <a:ln w="12700">
                <a:solidFill>
                  <a:schemeClr val="tx1"/>
                </a:solidFill>
                <a:round/>
                <a:headEnd/>
                <a:tailEnd/>
              </a:ln>
            </p:spPr>
            <p:txBody>
              <a:bodyPr/>
              <a:lstStyle/>
              <a:p>
                <a:endParaRPr lang="en-US"/>
              </a:p>
            </p:txBody>
          </p:sp>
          <p:sp>
            <p:nvSpPr>
              <p:cNvPr id="278550" name="Rectangle 22"/>
              <p:cNvSpPr>
                <a:spLocks/>
              </p:cNvSpPr>
              <p:nvPr/>
            </p:nvSpPr>
            <p:spPr bwMode="auto">
              <a:xfrm>
                <a:off x="384" y="0"/>
                <a:ext cx="159" cy="192"/>
              </a:xfrm>
              <a:prstGeom prst="rect">
                <a:avLst/>
              </a:prstGeom>
              <a:noFill/>
              <a:ln w="12700">
                <a:noFill/>
                <a:miter lim="800000"/>
                <a:headEnd/>
                <a:tailEnd/>
              </a:ln>
            </p:spPr>
            <p:txBody>
              <a:bodyPr wrap="none" lIns="0" tIns="0" rIns="40639" bIns="0">
                <a:spAutoFit/>
              </a:bodyPr>
              <a:lstStyle/>
              <a:p>
                <a:pPr marL="39688"/>
                <a:r>
                  <a:rPr lang="en-US" sz="1400" b="0">
                    <a:solidFill>
                      <a:srgbClr val="256EB1"/>
                    </a:solidFill>
                    <a:cs typeface="Arial" charset="0"/>
                    <a:sym typeface="Arial" charset="0"/>
                  </a:rPr>
                  <a:t>n</a:t>
                </a:r>
              </a:p>
            </p:txBody>
          </p:sp>
          <p:sp>
            <p:nvSpPr>
              <p:cNvPr id="278551" name="Rectangle 23"/>
              <p:cNvSpPr>
                <a:spLocks/>
              </p:cNvSpPr>
              <p:nvPr/>
            </p:nvSpPr>
            <p:spPr bwMode="auto">
              <a:xfrm>
                <a:off x="840" y="512"/>
                <a:ext cx="159" cy="192"/>
              </a:xfrm>
              <a:prstGeom prst="rect">
                <a:avLst/>
              </a:prstGeom>
              <a:noFill/>
              <a:ln w="12700">
                <a:noFill/>
                <a:miter lim="800000"/>
                <a:headEnd/>
                <a:tailEnd/>
              </a:ln>
            </p:spPr>
            <p:txBody>
              <a:bodyPr wrap="none" lIns="0" tIns="0" rIns="40639" bIns="0">
                <a:spAutoFit/>
              </a:bodyPr>
              <a:lstStyle/>
              <a:p>
                <a:pPr marL="39688"/>
                <a:r>
                  <a:rPr lang="en-US" sz="1400" b="0">
                    <a:solidFill>
                      <a:srgbClr val="256EB1"/>
                    </a:solidFill>
                    <a:cs typeface="Arial" charset="0"/>
                    <a:sym typeface="Arial" charset="0"/>
                  </a:rPr>
                  <a:t>n</a:t>
                </a:r>
              </a:p>
            </p:txBody>
          </p:sp>
          <p:sp>
            <p:nvSpPr>
              <p:cNvPr id="278552" name="Rectangle 24"/>
              <p:cNvSpPr>
                <a:spLocks/>
              </p:cNvSpPr>
              <p:nvPr/>
            </p:nvSpPr>
            <p:spPr bwMode="auto">
              <a:xfrm>
                <a:off x="0" y="512"/>
                <a:ext cx="315" cy="192"/>
              </a:xfrm>
              <a:prstGeom prst="rect">
                <a:avLst/>
              </a:prstGeom>
              <a:noFill/>
              <a:ln w="12700">
                <a:noFill/>
                <a:miter lim="800000"/>
                <a:headEnd/>
                <a:tailEnd/>
              </a:ln>
            </p:spPr>
            <p:txBody>
              <a:bodyPr wrap="none" lIns="0" tIns="0" rIns="40639" bIns="0">
                <a:spAutoFit/>
              </a:bodyPr>
              <a:lstStyle/>
              <a:p>
                <a:pPr marL="39688"/>
                <a:r>
                  <a:rPr lang="en-US" sz="1400" b="0">
                    <a:solidFill>
                      <a:srgbClr val="800000"/>
                    </a:solidFill>
                    <a:cs typeface="Arial" charset="0"/>
                    <a:sym typeface="Arial" charset="0"/>
                  </a:rPr>
                  <a:t>core</a:t>
                </a:r>
              </a:p>
            </p:txBody>
          </p:sp>
        </p:grpSp>
        <p:sp>
          <p:nvSpPr>
            <p:cNvPr id="278553" name="Rectangle 25"/>
            <p:cNvSpPr>
              <a:spLocks/>
            </p:cNvSpPr>
            <p:nvPr/>
          </p:nvSpPr>
          <p:spPr bwMode="auto">
            <a:xfrm>
              <a:off x="1744" y="328"/>
              <a:ext cx="2331" cy="670"/>
            </a:xfrm>
            <a:prstGeom prst="rect">
              <a:avLst/>
            </a:prstGeom>
            <a:noFill/>
            <a:ln w="12700">
              <a:noFill/>
              <a:miter lim="800000"/>
              <a:headEnd/>
              <a:tailEnd/>
            </a:ln>
          </p:spPr>
          <p:txBody>
            <a:bodyPr wrap="none" lIns="0" tIns="0" rIns="40639" bIns="0">
              <a:spAutoFit/>
            </a:bodyPr>
            <a:lstStyle/>
            <a:p>
              <a:pPr marL="39688"/>
              <a:r>
                <a:rPr lang="en-US" sz="1400" baseline="32000" dirty="0">
                  <a:solidFill>
                    <a:srgbClr val="256EB1"/>
                  </a:solidFill>
                  <a:cs typeface="Arial" charset="0"/>
                  <a:sym typeface="Arial" charset="0"/>
                </a:rPr>
                <a:t>6</a:t>
              </a:r>
              <a:r>
                <a:rPr lang="en-US" sz="1400" dirty="0">
                  <a:solidFill>
                    <a:srgbClr val="256EB1"/>
                  </a:solidFill>
                  <a:cs typeface="Arial" charset="0"/>
                  <a:sym typeface="Arial" charset="0"/>
                </a:rPr>
                <a:t>He, </a:t>
              </a:r>
              <a:r>
                <a:rPr lang="en-US" sz="1400" baseline="32000" dirty="0">
                  <a:solidFill>
                    <a:srgbClr val="256EB1"/>
                  </a:solidFill>
                  <a:cs typeface="Arial" charset="0"/>
                  <a:sym typeface="Arial" charset="0"/>
                </a:rPr>
                <a:t>11</a:t>
              </a:r>
              <a:r>
                <a:rPr lang="en-US" sz="1400" dirty="0">
                  <a:solidFill>
                    <a:srgbClr val="256EB1"/>
                  </a:solidFill>
                  <a:cs typeface="Arial" charset="0"/>
                  <a:sym typeface="Arial" charset="0"/>
                </a:rPr>
                <a:t>Li - </a:t>
              </a:r>
              <a:r>
                <a:rPr lang="en-US" sz="1400" dirty="0" err="1">
                  <a:solidFill>
                    <a:srgbClr val="256EB1"/>
                  </a:solidFill>
                  <a:cs typeface="Arial" charset="0"/>
                  <a:sym typeface="Arial" charset="0"/>
                </a:rPr>
                <a:t>borromean</a:t>
              </a:r>
              <a:r>
                <a:rPr lang="en-US" sz="1400" dirty="0">
                  <a:solidFill>
                    <a:srgbClr val="256EB1"/>
                  </a:solidFill>
                  <a:cs typeface="Arial" charset="0"/>
                  <a:sym typeface="Arial" charset="0"/>
                </a:rPr>
                <a:t> systems</a:t>
              </a:r>
              <a:br>
                <a:rPr lang="en-US" sz="1400" dirty="0">
                  <a:solidFill>
                    <a:srgbClr val="256EB1"/>
                  </a:solidFill>
                  <a:cs typeface="Arial" charset="0"/>
                  <a:sym typeface="Arial" charset="0"/>
                </a:rPr>
              </a:br>
              <a:endParaRPr lang="en-US" sz="1400" dirty="0">
                <a:solidFill>
                  <a:srgbClr val="256EB1"/>
                </a:solidFill>
                <a:cs typeface="Arial" charset="0"/>
                <a:sym typeface="Arial" charset="0"/>
              </a:endParaRPr>
            </a:p>
            <a:p>
              <a:pPr marL="39688"/>
              <a:r>
                <a:rPr lang="en-US" sz="1400" dirty="0">
                  <a:solidFill>
                    <a:srgbClr val="256EB1"/>
                  </a:solidFill>
                  <a:cs typeface="Arial" charset="0"/>
                  <a:sym typeface="Arial" charset="0"/>
                </a:rPr>
                <a:t>can do reactions, specialized calculations  </a:t>
              </a:r>
              <a:br>
                <a:rPr lang="en-US" sz="1400" dirty="0">
                  <a:solidFill>
                    <a:srgbClr val="256EB1"/>
                  </a:solidFill>
                  <a:cs typeface="Arial" charset="0"/>
                  <a:sym typeface="Arial" charset="0"/>
                </a:rPr>
              </a:br>
              <a:r>
                <a:rPr lang="en-US" sz="1400" dirty="0">
                  <a:solidFill>
                    <a:srgbClr val="256EB1"/>
                  </a:solidFill>
                  <a:cs typeface="Arial" charset="0"/>
                  <a:sym typeface="Arial" charset="0"/>
                </a:rPr>
                <a:t/>
              </a:r>
              <a:br>
                <a:rPr lang="en-US" sz="1400" dirty="0">
                  <a:solidFill>
                    <a:srgbClr val="256EB1"/>
                  </a:solidFill>
                  <a:cs typeface="Arial" charset="0"/>
                  <a:sym typeface="Arial" charset="0"/>
                </a:rPr>
              </a:br>
              <a:r>
                <a:rPr lang="en-US" sz="1400" dirty="0">
                  <a:solidFill>
                    <a:srgbClr val="800000"/>
                  </a:solidFill>
                  <a:cs typeface="Arial" charset="0"/>
                  <a:sym typeface="Arial" charset="0"/>
                </a:rPr>
                <a:t>but </a:t>
              </a:r>
              <a:r>
                <a:rPr lang="en-US" sz="1400" dirty="0">
                  <a:solidFill>
                    <a:srgbClr val="256EB1"/>
                  </a:solidFill>
                  <a:cs typeface="Arial" charset="0"/>
                  <a:sym typeface="Arial" charset="0"/>
                </a:rPr>
                <a:t>difficult to add core polarizations</a:t>
              </a:r>
            </a:p>
          </p:txBody>
        </p:sp>
        <p:pic>
          <p:nvPicPr>
            <p:cNvPr id="278554" name="Picture 26"/>
            <p:cNvPicPr>
              <a:picLocks noChangeArrowheads="1"/>
            </p:cNvPicPr>
            <p:nvPr/>
          </p:nvPicPr>
          <p:blipFill>
            <a:blip r:embed="rId5" cstate="print"/>
            <a:srcRect/>
            <a:stretch>
              <a:fillRect/>
            </a:stretch>
          </p:blipFill>
          <p:spPr bwMode="auto">
            <a:xfrm>
              <a:off x="4600" y="139"/>
              <a:ext cx="536" cy="552"/>
            </a:xfrm>
            <a:prstGeom prst="rect">
              <a:avLst/>
            </a:prstGeom>
            <a:noFill/>
            <a:ln w="12700">
              <a:noFill/>
              <a:miter lim="800000"/>
              <a:headEnd/>
              <a:tailEnd/>
            </a:ln>
          </p:spPr>
        </p:pic>
        <p:sp>
          <p:nvSpPr>
            <p:cNvPr id="278555" name="Rectangle 27"/>
            <p:cNvSpPr>
              <a:spLocks/>
            </p:cNvSpPr>
            <p:nvPr/>
          </p:nvSpPr>
          <p:spPr bwMode="auto">
            <a:xfrm>
              <a:off x="4144" y="816"/>
              <a:ext cx="51" cy="134"/>
            </a:xfrm>
            <a:prstGeom prst="rect">
              <a:avLst/>
            </a:prstGeom>
            <a:noFill/>
            <a:ln w="12700">
              <a:noFill/>
              <a:miter lim="800000"/>
              <a:headEnd/>
              <a:tailEnd/>
            </a:ln>
          </p:spPr>
          <p:txBody>
            <a:bodyPr wrap="none" lIns="0" tIns="0" rIns="40639" bIns="0">
              <a:spAutoFit/>
            </a:bodyPr>
            <a:lstStyle/>
            <a:p>
              <a:pPr marL="39688"/>
              <a:endParaRPr lang="en-CA" sz="1400" b="0">
                <a:solidFill>
                  <a:srgbClr val="800000"/>
                </a:solidFill>
                <a:cs typeface="Arial" charset="0"/>
                <a:sym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3" name="Rectangle 7"/>
          <p:cNvSpPr>
            <a:spLocks/>
          </p:cNvSpPr>
          <p:nvPr/>
        </p:nvSpPr>
        <p:spPr bwMode="auto">
          <a:xfrm>
            <a:off x="0" y="0"/>
            <a:ext cx="9144000" cy="928048"/>
          </a:xfrm>
          <a:prstGeom prst="rect">
            <a:avLst/>
          </a:prstGeom>
          <a:noFill/>
          <a:ln w="12700">
            <a:noFill/>
            <a:miter lim="800000"/>
            <a:headEnd/>
            <a:tailEnd/>
          </a:ln>
        </p:spPr>
        <p:txBody>
          <a:bodyPr lIns="0" tIns="0" rIns="40639" bIns="0" anchor="ctr"/>
          <a:lstStyle/>
          <a:p>
            <a:pPr marL="496888" lvl="1" algn="ctr"/>
            <a:r>
              <a:rPr lang="en-US" sz="3600" b="0" dirty="0">
                <a:solidFill>
                  <a:srgbClr val="256EB1"/>
                </a:solidFill>
                <a:latin typeface="+mj-lt"/>
                <a:sym typeface="Arial Black" pitchFamily="34" charset="0"/>
              </a:rPr>
              <a:t>Halo Nuclei – ‘real’ theory</a:t>
            </a:r>
          </a:p>
        </p:txBody>
      </p:sp>
      <p:sp>
        <p:nvSpPr>
          <p:cNvPr id="280584" name="Rectangle 8"/>
          <p:cNvSpPr>
            <a:spLocks/>
          </p:cNvSpPr>
          <p:nvPr/>
        </p:nvSpPr>
        <p:spPr bwMode="auto">
          <a:xfrm>
            <a:off x="736600" y="3276600"/>
            <a:ext cx="3017838" cy="444500"/>
          </a:xfrm>
          <a:prstGeom prst="rect">
            <a:avLst/>
          </a:prstGeom>
          <a:noFill/>
          <a:ln w="12700">
            <a:noFill/>
            <a:miter lim="800000"/>
            <a:headEnd/>
            <a:tailEnd/>
          </a:ln>
        </p:spPr>
        <p:txBody>
          <a:bodyPr wrap="none" lIns="0" tIns="0" rIns="40639" bIns="0">
            <a:spAutoFit/>
          </a:bodyPr>
          <a:lstStyle/>
          <a:p>
            <a:pPr marL="39688"/>
            <a:r>
              <a:rPr lang="en-US" sz="2400" b="0">
                <a:solidFill>
                  <a:srgbClr val="800000"/>
                </a:solidFill>
                <a:cs typeface="Arial" charset="0"/>
                <a:sym typeface="Arial" charset="0"/>
              </a:rPr>
              <a:t>Ab-initio calculations:</a:t>
            </a:r>
          </a:p>
        </p:txBody>
      </p:sp>
      <p:grpSp>
        <p:nvGrpSpPr>
          <p:cNvPr id="2" name="Group 9"/>
          <p:cNvGrpSpPr>
            <a:grpSpLocks/>
          </p:cNvGrpSpPr>
          <p:nvPr/>
        </p:nvGrpSpPr>
        <p:grpSpPr bwMode="auto">
          <a:xfrm>
            <a:off x="965200" y="4089400"/>
            <a:ext cx="2078038" cy="1511300"/>
            <a:chOff x="0" y="0"/>
            <a:chExt cx="1309" cy="952"/>
          </a:xfrm>
        </p:grpSpPr>
        <p:sp>
          <p:nvSpPr>
            <p:cNvPr id="280586" name="Oval 10"/>
            <p:cNvSpPr>
              <a:spLocks/>
            </p:cNvSpPr>
            <p:nvPr/>
          </p:nvSpPr>
          <p:spPr bwMode="auto">
            <a:xfrm>
              <a:off x="62" y="371"/>
              <a:ext cx="128" cy="128"/>
            </a:xfrm>
            <a:prstGeom prst="ellipse">
              <a:avLst/>
            </a:prstGeom>
            <a:gradFill rotWithShape="0">
              <a:gsLst>
                <a:gs pos="0">
                  <a:srgbClr val="235565"/>
                </a:gs>
                <a:gs pos="100000">
                  <a:srgbClr val="0080FF"/>
                </a:gs>
              </a:gsLst>
              <a:lin ang="5400000" scaled="1"/>
            </a:gradFill>
            <a:ln w="25400">
              <a:noFill/>
              <a:round/>
              <a:headEnd/>
              <a:tailEnd/>
            </a:ln>
          </p:spPr>
          <p:txBody>
            <a:bodyPr lIns="0" tIns="0" rIns="0" bIns="0"/>
            <a:lstStyle/>
            <a:p>
              <a:endParaRPr lang="en-US"/>
            </a:p>
          </p:txBody>
        </p:sp>
        <p:sp>
          <p:nvSpPr>
            <p:cNvPr id="280587" name="Oval 11"/>
            <p:cNvSpPr>
              <a:spLocks/>
            </p:cNvSpPr>
            <p:nvPr/>
          </p:nvSpPr>
          <p:spPr bwMode="auto">
            <a:xfrm>
              <a:off x="909" y="681"/>
              <a:ext cx="128" cy="128"/>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80588" name="Oval 12"/>
            <p:cNvSpPr>
              <a:spLocks/>
            </p:cNvSpPr>
            <p:nvPr/>
          </p:nvSpPr>
          <p:spPr bwMode="auto">
            <a:xfrm>
              <a:off x="541" y="241"/>
              <a:ext cx="128" cy="128"/>
            </a:xfrm>
            <a:prstGeom prst="ellipse">
              <a:avLst/>
            </a:prstGeom>
            <a:gradFill rotWithShape="0">
              <a:gsLst>
                <a:gs pos="0">
                  <a:srgbClr val="800000"/>
                </a:gs>
                <a:gs pos="100000">
                  <a:srgbClr val="000000"/>
                </a:gs>
              </a:gsLst>
              <a:lin ang="5400000" scaled="1"/>
            </a:gradFill>
            <a:ln w="25400">
              <a:noFill/>
              <a:round/>
              <a:headEnd/>
              <a:tailEnd/>
            </a:ln>
          </p:spPr>
          <p:txBody>
            <a:bodyPr lIns="0" tIns="0" rIns="0" bIns="0"/>
            <a:lstStyle/>
            <a:p>
              <a:endParaRPr lang="en-US"/>
            </a:p>
          </p:txBody>
        </p:sp>
        <p:sp>
          <p:nvSpPr>
            <p:cNvPr id="280589" name="Line 13"/>
            <p:cNvSpPr>
              <a:spLocks noChangeShapeType="1"/>
            </p:cNvSpPr>
            <p:nvPr/>
          </p:nvSpPr>
          <p:spPr bwMode="auto">
            <a:xfrm flipH="1">
              <a:off x="302" y="320"/>
              <a:ext cx="282" cy="642"/>
            </a:xfrm>
            <a:prstGeom prst="line">
              <a:avLst/>
            </a:prstGeom>
            <a:noFill/>
            <a:ln w="12700">
              <a:solidFill>
                <a:schemeClr val="tx1"/>
              </a:solidFill>
              <a:round/>
              <a:headEnd type="stealth" w="med" len="med"/>
              <a:tailEnd/>
            </a:ln>
          </p:spPr>
          <p:txBody>
            <a:bodyPr/>
            <a:lstStyle/>
            <a:p>
              <a:endParaRPr lang="en-US"/>
            </a:p>
          </p:txBody>
        </p:sp>
        <p:sp>
          <p:nvSpPr>
            <p:cNvPr id="280590" name="Line 14"/>
            <p:cNvSpPr>
              <a:spLocks noChangeShapeType="1"/>
            </p:cNvSpPr>
            <p:nvPr/>
          </p:nvSpPr>
          <p:spPr bwMode="auto">
            <a:xfrm flipH="1">
              <a:off x="305" y="753"/>
              <a:ext cx="655" cy="212"/>
            </a:xfrm>
            <a:prstGeom prst="line">
              <a:avLst/>
            </a:prstGeom>
            <a:noFill/>
            <a:ln w="12700">
              <a:solidFill>
                <a:schemeClr val="tx1"/>
              </a:solidFill>
              <a:round/>
              <a:headEnd type="stealth" w="med" len="med"/>
              <a:tailEnd/>
            </a:ln>
          </p:spPr>
          <p:txBody>
            <a:bodyPr/>
            <a:lstStyle/>
            <a:p>
              <a:endParaRPr lang="en-US"/>
            </a:p>
          </p:txBody>
        </p:sp>
        <p:sp>
          <p:nvSpPr>
            <p:cNvPr id="280591" name="Line 15"/>
            <p:cNvSpPr>
              <a:spLocks noChangeShapeType="1"/>
            </p:cNvSpPr>
            <p:nvPr/>
          </p:nvSpPr>
          <p:spPr bwMode="auto">
            <a:xfrm>
              <a:off x="120" y="435"/>
              <a:ext cx="180" cy="516"/>
            </a:xfrm>
            <a:prstGeom prst="line">
              <a:avLst/>
            </a:prstGeom>
            <a:noFill/>
            <a:ln w="12700">
              <a:solidFill>
                <a:schemeClr val="tx1"/>
              </a:solidFill>
              <a:round/>
              <a:headEnd type="stealth" w="med" len="med"/>
              <a:tailEnd/>
            </a:ln>
          </p:spPr>
          <p:txBody>
            <a:bodyPr/>
            <a:lstStyle/>
            <a:p>
              <a:endParaRPr lang="en-US"/>
            </a:p>
          </p:txBody>
        </p:sp>
        <p:sp>
          <p:nvSpPr>
            <p:cNvPr id="280592" name="Line 16"/>
            <p:cNvSpPr>
              <a:spLocks noChangeShapeType="1"/>
            </p:cNvSpPr>
            <p:nvPr/>
          </p:nvSpPr>
          <p:spPr bwMode="auto">
            <a:xfrm>
              <a:off x="0" y="343"/>
              <a:ext cx="221" cy="172"/>
            </a:xfrm>
            <a:prstGeom prst="line">
              <a:avLst/>
            </a:prstGeom>
            <a:noFill/>
            <a:ln w="25400">
              <a:solidFill>
                <a:srgbClr val="00FF00"/>
              </a:solidFill>
              <a:round/>
              <a:headEnd type="stealth" w="med" len="med"/>
              <a:tailEnd/>
            </a:ln>
          </p:spPr>
          <p:txBody>
            <a:bodyPr/>
            <a:lstStyle/>
            <a:p>
              <a:endParaRPr lang="en-US"/>
            </a:p>
          </p:txBody>
        </p:sp>
        <p:sp>
          <p:nvSpPr>
            <p:cNvPr id="280593" name="Line 17"/>
            <p:cNvSpPr>
              <a:spLocks noChangeShapeType="1"/>
            </p:cNvSpPr>
            <p:nvPr/>
          </p:nvSpPr>
          <p:spPr bwMode="auto">
            <a:xfrm flipH="1">
              <a:off x="467" y="263"/>
              <a:ext cx="271" cy="98"/>
            </a:xfrm>
            <a:prstGeom prst="line">
              <a:avLst/>
            </a:prstGeom>
            <a:noFill/>
            <a:ln w="25400">
              <a:solidFill>
                <a:srgbClr val="00FF00"/>
              </a:solidFill>
              <a:round/>
              <a:headEnd type="stealth" w="med" len="med"/>
              <a:tailEnd/>
            </a:ln>
          </p:spPr>
          <p:txBody>
            <a:bodyPr/>
            <a:lstStyle/>
            <a:p>
              <a:endParaRPr lang="en-US"/>
            </a:p>
          </p:txBody>
        </p:sp>
        <p:sp>
          <p:nvSpPr>
            <p:cNvPr id="280594" name="Line 18"/>
            <p:cNvSpPr>
              <a:spLocks noChangeShapeType="1"/>
            </p:cNvSpPr>
            <p:nvPr/>
          </p:nvSpPr>
          <p:spPr bwMode="auto">
            <a:xfrm>
              <a:off x="870" y="643"/>
              <a:ext cx="186" cy="203"/>
            </a:xfrm>
            <a:prstGeom prst="line">
              <a:avLst/>
            </a:prstGeom>
            <a:noFill/>
            <a:ln w="25400">
              <a:solidFill>
                <a:srgbClr val="00FF00"/>
              </a:solidFill>
              <a:round/>
              <a:headEnd type="stealth" w="med" len="med"/>
              <a:tailEnd/>
            </a:ln>
          </p:spPr>
          <p:txBody>
            <a:bodyPr/>
            <a:lstStyle/>
            <a:p>
              <a:endParaRPr lang="en-US"/>
            </a:p>
          </p:txBody>
        </p:sp>
        <p:sp>
          <p:nvSpPr>
            <p:cNvPr id="280595" name="Rectangle 19"/>
            <p:cNvSpPr>
              <a:spLocks/>
            </p:cNvSpPr>
            <p:nvPr/>
          </p:nvSpPr>
          <p:spPr bwMode="auto">
            <a:xfrm flipH="1">
              <a:off x="336" y="406"/>
              <a:ext cx="230" cy="277"/>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r</a:t>
              </a:r>
              <a:r>
                <a:rPr lang="en-US" sz="1400" b="0" baseline="-6000">
                  <a:cs typeface="Arial" charset="0"/>
                  <a:sym typeface="Arial" charset="0"/>
                </a:rPr>
                <a:t>2</a:t>
              </a:r>
            </a:p>
          </p:txBody>
        </p:sp>
        <p:sp>
          <p:nvSpPr>
            <p:cNvPr id="280596" name="Rectangle 20"/>
            <p:cNvSpPr>
              <a:spLocks/>
            </p:cNvSpPr>
            <p:nvPr/>
          </p:nvSpPr>
          <p:spPr bwMode="auto">
            <a:xfrm>
              <a:off x="23" y="554"/>
              <a:ext cx="206" cy="277"/>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r</a:t>
              </a:r>
              <a:r>
                <a:rPr lang="en-US" sz="1400" b="0" baseline="-6000">
                  <a:cs typeface="Arial" charset="0"/>
                  <a:sym typeface="Arial" charset="0"/>
                </a:rPr>
                <a:t>1</a:t>
              </a:r>
            </a:p>
          </p:txBody>
        </p:sp>
        <p:sp>
          <p:nvSpPr>
            <p:cNvPr id="280597" name="Rectangle 21"/>
            <p:cNvSpPr>
              <a:spLocks/>
            </p:cNvSpPr>
            <p:nvPr/>
          </p:nvSpPr>
          <p:spPr bwMode="auto">
            <a:xfrm flipH="1">
              <a:off x="535" y="640"/>
              <a:ext cx="336" cy="272"/>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r</a:t>
              </a:r>
              <a:r>
                <a:rPr lang="en-US" sz="1400" b="0" baseline="-6000">
                  <a:cs typeface="Arial" charset="0"/>
                  <a:sym typeface="Arial" charset="0"/>
                </a:rPr>
                <a:t>A</a:t>
              </a:r>
            </a:p>
          </p:txBody>
        </p:sp>
        <p:sp>
          <p:nvSpPr>
            <p:cNvPr id="280598" name="Rectangle 22"/>
            <p:cNvSpPr>
              <a:spLocks/>
            </p:cNvSpPr>
            <p:nvPr/>
          </p:nvSpPr>
          <p:spPr bwMode="auto">
            <a:xfrm flipH="1">
              <a:off x="692" y="312"/>
              <a:ext cx="230" cy="276"/>
            </a:xfrm>
            <a:prstGeom prst="rect">
              <a:avLst/>
            </a:prstGeom>
            <a:noFill/>
            <a:ln w="12700">
              <a:noFill/>
              <a:miter lim="800000"/>
              <a:headEnd/>
              <a:tailEnd/>
            </a:ln>
          </p:spPr>
          <p:txBody>
            <a:bodyPr lIns="0" tIns="0" rIns="0" bIns="0" anchor="ctr"/>
            <a:lstStyle/>
            <a:p>
              <a:pPr>
                <a:spcBef>
                  <a:spcPts val="1100"/>
                </a:spcBef>
              </a:pPr>
              <a:r>
                <a:rPr lang="en-US" sz="2200" b="0">
                  <a:latin typeface="Chalkboard" charset="0"/>
                  <a:sym typeface="Chalkboard" charset="0"/>
                </a:rPr>
                <a:t>...</a:t>
              </a:r>
            </a:p>
          </p:txBody>
        </p:sp>
        <p:sp>
          <p:nvSpPr>
            <p:cNvPr id="280599" name="Rectangle 23"/>
            <p:cNvSpPr>
              <a:spLocks/>
            </p:cNvSpPr>
            <p:nvPr/>
          </p:nvSpPr>
          <p:spPr bwMode="auto">
            <a:xfrm flipH="1">
              <a:off x="606" y="0"/>
              <a:ext cx="230" cy="276"/>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s</a:t>
              </a:r>
              <a:r>
                <a:rPr lang="en-US" sz="1400" b="0" baseline="-6000">
                  <a:cs typeface="Arial" charset="0"/>
                  <a:sym typeface="Arial" charset="0"/>
                </a:rPr>
                <a:t>2</a:t>
              </a:r>
            </a:p>
          </p:txBody>
        </p:sp>
        <p:sp>
          <p:nvSpPr>
            <p:cNvPr id="280600" name="Rectangle 24"/>
            <p:cNvSpPr>
              <a:spLocks/>
            </p:cNvSpPr>
            <p:nvPr/>
          </p:nvSpPr>
          <p:spPr bwMode="auto">
            <a:xfrm flipH="1">
              <a:off x="0" y="66"/>
              <a:ext cx="230" cy="277"/>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s</a:t>
              </a:r>
              <a:r>
                <a:rPr lang="en-US" sz="1400" b="0" baseline="-6000">
                  <a:cs typeface="Arial" charset="0"/>
                  <a:sym typeface="Arial" charset="0"/>
                </a:rPr>
                <a:t>1</a:t>
              </a:r>
            </a:p>
          </p:txBody>
        </p:sp>
        <p:sp>
          <p:nvSpPr>
            <p:cNvPr id="280601" name="Rectangle 25"/>
            <p:cNvSpPr>
              <a:spLocks/>
            </p:cNvSpPr>
            <p:nvPr/>
          </p:nvSpPr>
          <p:spPr bwMode="auto">
            <a:xfrm flipH="1">
              <a:off x="1079" y="566"/>
              <a:ext cx="230" cy="276"/>
            </a:xfrm>
            <a:prstGeom prst="rect">
              <a:avLst/>
            </a:prstGeom>
            <a:noFill/>
            <a:ln w="12700">
              <a:noFill/>
              <a:miter lim="800000"/>
              <a:headEnd/>
              <a:tailEnd/>
            </a:ln>
          </p:spPr>
          <p:txBody>
            <a:bodyPr lIns="0" tIns="0" rIns="0" bIns="0" anchor="ctr"/>
            <a:lstStyle/>
            <a:p>
              <a:pPr>
                <a:spcBef>
                  <a:spcPts val="1100"/>
                </a:spcBef>
              </a:pPr>
              <a:r>
                <a:rPr lang="en-US" sz="1400" b="0">
                  <a:cs typeface="Arial" charset="0"/>
                  <a:sym typeface="Arial" charset="0"/>
                </a:rPr>
                <a:t>s</a:t>
              </a:r>
              <a:r>
                <a:rPr lang="en-US" sz="1400" b="0" baseline="-6000">
                  <a:cs typeface="Arial" charset="0"/>
                  <a:sym typeface="Arial" charset="0"/>
                </a:rPr>
                <a:t>A</a:t>
              </a:r>
            </a:p>
          </p:txBody>
        </p:sp>
      </p:grpSp>
      <p:sp>
        <p:nvSpPr>
          <p:cNvPr id="280602" name="Rectangle 26"/>
          <p:cNvSpPr>
            <a:spLocks/>
          </p:cNvSpPr>
          <p:nvPr/>
        </p:nvSpPr>
        <p:spPr bwMode="auto">
          <a:xfrm>
            <a:off x="3759200" y="3352800"/>
            <a:ext cx="3248025" cy="304800"/>
          </a:xfrm>
          <a:prstGeom prst="rect">
            <a:avLst/>
          </a:prstGeom>
          <a:noFill/>
          <a:ln w="12700">
            <a:noFill/>
            <a:miter lim="800000"/>
            <a:headEnd/>
            <a:tailEnd/>
          </a:ln>
        </p:spPr>
        <p:txBody>
          <a:bodyPr wrap="none" lIns="0" tIns="0" rIns="40639" bIns="0">
            <a:spAutoFit/>
          </a:bodyPr>
          <a:lstStyle/>
          <a:p>
            <a:pPr marL="39688"/>
            <a:r>
              <a:rPr lang="en-US" sz="1400" b="0">
                <a:solidFill>
                  <a:srgbClr val="256EB1"/>
                </a:solidFill>
                <a:cs typeface="Arial" charset="0"/>
                <a:sym typeface="Arial" charset="0"/>
              </a:rPr>
              <a:t>treat the nucleus as an</a:t>
            </a:r>
            <a:r>
              <a:rPr lang="en-US" sz="1400" b="0">
                <a:solidFill>
                  <a:srgbClr val="800000"/>
                </a:solidFill>
                <a:cs typeface="Arial" charset="0"/>
                <a:sym typeface="Arial" charset="0"/>
              </a:rPr>
              <a:t> A-body problem</a:t>
            </a:r>
          </a:p>
        </p:txBody>
      </p:sp>
      <p:sp>
        <p:nvSpPr>
          <p:cNvPr id="280603" name="Rectangle 27"/>
          <p:cNvSpPr>
            <a:spLocks/>
          </p:cNvSpPr>
          <p:nvPr/>
        </p:nvSpPr>
        <p:spPr bwMode="auto">
          <a:xfrm>
            <a:off x="3771900" y="4038600"/>
            <a:ext cx="4225925" cy="711200"/>
          </a:xfrm>
          <a:prstGeom prst="rect">
            <a:avLst/>
          </a:prstGeom>
          <a:noFill/>
          <a:ln w="12700">
            <a:noFill/>
            <a:miter lim="800000"/>
            <a:headEnd/>
            <a:tailEnd/>
          </a:ln>
        </p:spPr>
        <p:txBody>
          <a:bodyPr wrap="none" lIns="0" tIns="0" rIns="40639" bIns="0">
            <a:spAutoFit/>
          </a:bodyPr>
          <a:lstStyle/>
          <a:p>
            <a:pPr marL="39688"/>
            <a:r>
              <a:rPr lang="en-US" sz="1400" b="0">
                <a:solidFill>
                  <a:srgbClr val="256EB1"/>
                </a:solidFill>
                <a:cs typeface="Arial" charset="0"/>
                <a:sym typeface="Arial" charset="0"/>
              </a:rPr>
              <a:t>full antisymmetrization of the w.f.</a:t>
            </a:r>
            <a:br>
              <a:rPr lang="en-US" sz="1400" b="0">
                <a:solidFill>
                  <a:srgbClr val="256EB1"/>
                </a:solidFill>
                <a:cs typeface="Arial" charset="0"/>
                <a:sym typeface="Arial" charset="0"/>
              </a:rPr>
            </a:br>
            <a:endParaRPr lang="en-US" sz="1400" b="0">
              <a:solidFill>
                <a:srgbClr val="256EB1"/>
              </a:solidFill>
              <a:cs typeface="Arial" charset="0"/>
              <a:sym typeface="Arial" charset="0"/>
            </a:endParaRPr>
          </a:p>
          <a:p>
            <a:pPr marL="39688"/>
            <a:r>
              <a:rPr lang="en-US" sz="1400" b="0">
                <a:solidFill>
                  <a:srgbClr val="256EB1"/>
                </a:solidFill>
                <a:cs typeface="Arial" charset="0"/>
                <a:sym typeface="Arial" charset="0"/>
              </a:rPr>
              <a:t>use </a:t>
            </a:r>
            <a:r>
              <a:rPr lang="en-US" sz="1400" b="0">
                <a:solidFill>
                  <a:srgbClr val="800000"/>
                </a:solidFill>
                <a:cs typeface="Arial" charset="0"/>
                <a:sym typeface="Arial" charset="0"/>
              </a:rPr>
              <a:t>modern Hamiltonians </a:t>
            </a:r>
            <a:r>
              <a:rPr lang="en-US" sz="1400" b="0">
                <a:solidFill>
                  <a:srgbClr val="256EB1"/>
                </a:solidFill>
                <a:cs typeface="Arial" charset="0"/>
                <a:sym typeface="Arial" charset="0"/>
              </a:rPr>
              <a:t> to predict halo properties</a:t>
            </a:r>
          </a:p>
        </p:txBody>
      </p:sp>
      <p:pic>
        <p:nvPicPr>
          <p:cNvPr id="280604" name="Picture 28"/>
          <p:cNvPicPr>
            <a:picLocks noChangeAspect="1" noChangeArrowheads="1"/>
          </p:cNvPicPr>
          <p:nvPr/>
        </p:nvPicPr>
        <p:blipFill>
          <a:blip r:embed="rId3" cstate="print"/>
          <a:srcRect/>
          <a:stretch>
            <a:fillRect/>
          </a:stretch>
        </p:blipFill>
        <p:spPr bwMode="auto">
          <a:xfrm>
            <a:off x="3922713" y="5080000"/>
            <a:ext cx="2617787" cy="215900"/>
          </a:xfrm>
          <a:prstGeom prst="rect">
            <a:avLst/>
          </a:prstGeom>
          <a:noFill/>
          <a:ln w="12700">
            <a:noFill/>
            <a:miter lim="800000"/>
            <a:headEnd/>
            <a:tailEnd/>
          </a:ln>
        </p:spPr>
      </p:pic>
      <p:pic>
        <p:nvPicPr>
          <p:cNvPr id="280605" name="Picture 29"/>
          <p:cNvPicPr>
            <a:picLocks noChangeArrowheads="1"/>
          </p:cNvPicPr>
          <p:nvPr/>
        </p:nvPicPr>
        <p:blipFill>
          <a:blip r:embed="rId4" cstate="print"/>
          <a:srcRect/>
          <a:stretch>
            <a:fillRect/>
          </a:stretch>
        </p:blipFill>
        <p:spPr bwMode="auto">
          <a:xfrm>
            <a:off x="6842125" y="993775"/>
            <a:ext cx="2032000" cy="1803400"/>
          </a:xfrm>
          <a:prstGeom prst="rect">
            <a:avLst/>
          </a:prstGeom>
          <a:noFill/>
          <a:ln w="12700">
            <a:noFill/>
            <a:miter lim="800000"/>
            <a:headEnd/>
            <a:tailEnd/>
          </a:ln>
        </p:spPr>
      </p:pic>
      <p:grpSp>
        <p:nvGrpSpPr>
          <p:cNvPr id="3" name="Group 30"/>
          <p:cNvGrpSpPr>
            <a:grpSpLocks/>
          </p:cNvGrpSpPr>
          <p:nvPr/>
        </p:nvGrpSpPr>
        <p:grpSpPr bwMode="auto">
          <a:xfrm>
            <a:off x="7904163" y="1397000"/>
            <a:ext cx="1193800" cy="330200"/>
            <a:chOff x="0" y="0"/>
            <a:chExt cx="752" cy="208"/>
          </a:xfrm>
        </p:grpSpPr>
        <p:sp>
          <p:nvSpPr>
            <p:cNvPr id="280607" name="Rectangle 31"/>
            <p:cNvSpPr>
              <a:spLocks/>
            </p:cNvSpPr>
            <p:nvPr/>
          </p:nvSpPr>
          <p:spPr bwMode="auto">
            <a:xfrm>
              <a:off x="0" y="0"/>
              <a:ext cx="752" cy="208"/>
            </a:xfrm>
            <a:prstGeom prst="rect">
              <a:avLst/>
            </a:prstGeom>
            <a:solidFill>
              <a:schemeClr val="accent1"/>
            </a:solidFill>
            <a:ln w="12700">
              <a:solidFill>
                <a:schemeClr val="tx1"/>
              </a:solidFill>
              <a:miter lim="800000"/>
              <a:headEnd/>
              <a:tailEnd/>
            </a:ln>
          </p:spPr>
          <p:txBody>
            <a:bodyPr lIns="0" tIns="0" rIns="0" bIns="0"/>
            <a:lstStyle/>
            <a:p>
              <a:endParaRPr lang="en-US"/>
            </a:p>
          </p:txBody>
        </p:sp>
        <p:pic>
          <p:nvPicPr>
            <p:cNvPr id="280608" name="Picture 32"/>
            <p:cNvPicPr>
              <a:picLocks noChangeAspect="1" noChangeArrowheads="1"/>
            </p:cNvPicPr>
            <p:nvPr/>
          </p:nvPicPr>
          <p:blipFill>
            <a:blip r:embed="rId5" cstate="print"/>
            <a:srcRect/>
            <a:stretch>
              <a:fillRect/>
            </a:stretch>
          </p:blipFill>
          <p:spPr bwMode="auto">
            <a:xfrm>
              <a:off x="57" y="32"/>
              <a:ext cx="643" cy="144"/>
            </a:xfrm>
            <a:prstGeom prst="rect">
              <a:avLst/>
            </a:prstGeom>
            <a:noFill/>
            <a:ln w="12700">
              <a:noFill/>
              <a:miter lim="800000"/>
              <a:headEnd/>
              <a:tailEnd/>
            </a:ln>
          </p:spPr>
        </p:pic>
      </p:grpSp>
      <p:sp>
        <p:nvSpPr>
          <p:cNvPr id="280609" name="Rectangle 33"/>
          <p:cNvSpPr>
            <a:spLocks/>
          </p:cNvSpPr>
          <p:nvPr/>
        </p:nvSpPr>
        <p:spPr bwMode="auto">
          <a:xfrm>
            <a:off x="304800" y="1042920"/>
            <a:ext cx="8178800" cy="1600200"/>
          </a:xfrm>
          <a:prstGeom prst="rect">
            <a:avLst/>
          </a:prstGeom>
          <a:noFill/>
          <a:ln w="12700">
            <a:noFill/>
            <a:miter lim="800000"/>
            <a:headEnd/>
            <a:tailEnd/>
          </a:ln>
        </p:spPr>
        <p:txBody>
          <a:bodyPr lIns="0" tIns="0" rIns="40639" bIns="0"/>
          <a:lstStyle/>
          <a:p>
            <a:pPr marL="39688"/>
            <a:r>
              <a:rPr lang="en-US" sz="2400" dirty="0">
                <a:solidFill>
                  <a:srgbClr val="800000"/>
                </a:solidFill>
                <a:sym typeface="Arial" charset="0"/>
              </a:rPr>
              <a:t>H</a:t>
            </a:r>
            <a:r>
              <a:rPr lang="en-US" sz="2400" b="0" dirty="0" smtClean="0">
                <a:solidFill>
                  <a:srgbClr val="800000"/>
                </a:solidFill>
                <a:sym typeface="Arial" charset="0"/>
              </a:rPr>
              <a:t>alo </a:t>
            </a:r>
            <a:r>
              <a:rPr lang="en-US" sz="2400" b="0" dirty="0">
                <a:solidFill>
                  <a:srgbClr val="800000"/>
                </a:solidFill>
                <a:sym typeface="Arial" charset="0"/>
              </a:rPr>
              <a:t>nuclei are a challenge to theory</a:t>
            </a:r>
            <a:br>
              <a:rPr lang="en-US" sz="2400" b="0" dirty="0">
                <a:solidFill>
                  <a:srgbClr val="800000"/>
                </a:solidFill>
                <a:sym typeface="Arial" charset="0"/>
              </a:rPr>
            </a:br>
            <a:r>
              <a:rPr lang="en-US" b="0" dirty="0">
                <a:solidFill>
                  <a:srgbClr val="800000"/>
                </a:solidFill>
                <a:sym typeface="Arial" charset="0"/>
              </a:rPr>
              <a:t> </a:t>
            </a:r>
          </a:p>
          <a:p>
            <a:pPr marL="39688">
              <a:buFontTx/>
              <a:buChar char="•"/>
            </a:pPr>
            <a:r>
              <a:rPr lang="en-US" b="0" dirty="0">
                <a:solidFill>
                  <a:srgbClr val="256EB1"/>
                </a:solidFill>
                <a:sym typeface="Arial" charset="0"/>
              </a:rPr>
              <a:t> It is difficult to describe the extended wave function properly</a:t>
            </a:r>
            <a:br>
              <a:rPr lang="en-US" b="0" dirty="0">
                <a:solidFill>
                  <a:srgbClr val="256EB1"/>
                </a:solidFill>
                <a:sym typeface="Arial" charset="0"/>
              </a:rPr>
            </a:br>
            <a:endParaRPr lang="en-US" b="0" dirty="0">
              <a:solidFill>
                <a:srgbClr val="256EB1"/>
              </a:solidFill>
              <a:sym typeface="Arial" charset="0"/>
            </a:endParaRPr>
          </a:p>
          <a:p>
            <a:pPr marL="39688">
              <a:buFontTx/>
              <a:buChar char="•"/>
            </a:pPr>
            <a:r>
              <a:rPr lang="en-US" b="0" dirty="0">
                <a:solidFill>
                  <a:srgbClr val="256EB1"/>
                </a:solidFill>
                <a:sym typeface="Arial" charset="0"/>
              </a:rPr>
              <a:t>They test nuclear forces at the extremes, where less has been</a:t>
            </a:r>
          </a:p>
          <a:p>
            <a:pPr marL="39688"/>
            <a:r>
              <a:rPr lang="en-US" b="0" dirty="0">
                <a:solidFill>
                  <a:srgbClr val="256EB1"/>
                </a:solidFill>
                <a:sym typeface="Arial" charset="0"/>
              </a:rPr>
              <a:t>	described theoretically or tested</a:t>
            </a:r>
          </a:p>
          <a:p>
            <a:pPr marL="39688">
              <a:buClr>
                <a:srgbClr val="256EB1"/>
              </a:buClr>
              <a:buSzPct val="125000"/>
              <a:buFont typeface="Arial" charset="0"/>
              <a:buNone/>
            </a:pPr>
            <a:endParaRPr lang="en-US" b="0" dirty="0">
              <a:solidFill>
                <a:srgbClr val="256EB1"/>
              </a:solidFill>
              <a:sym typeface="Arial" charset="0"/>
            </a:endParaRPr>
          </a:p>
          <a:p>
            <a:pPr marL="39688">
              <a:buClr>
                <a:srgbClr val="256EB1"/>
              </a:buClr>
              <a:buSzPct val="125000"/>
              <a:buFont typeface="Arial" charset="0"/>
              <a:buNone/>
            </a:pPr>
            <a:endParaRPr lang="en-US" b="0" dirty="0">
              <a:solidFill>
                <a:srgbClr val="256EB1"/>
              </a:solidFill>
              <a:cs typeface="Arial" charset="0"/>
              <a:sym typeface="Arial" charset="0"/>
            </a:endParaRPr>
          </a:p>
        </p:txBody>
      </p:sp>
      <p:sp>
        <p:nvSpPr>
          <p:cNvPr id="280610" name="Rectangle 34"/>
          <p:cNvSpPr>
            <a:spLocks/>
          </p:cNvSpPr>
          <p:nvPr/>
        </p:nvSpPr>
        <p:spPr bwMode="auto">
          <a:xfrm>
            <a:off x="3860800" y="5702300"/>
            <a:ext cx="2359025" cy="212725"/>
          </a:xfrm>
          <a:prstGeom prst="rect">
            <a:avLst/>
          </a:prstGeom>
          <a:noFill/>
          <a:ln w="12700">
            <a:noFill/>
            <a:miter lim="800000"/>
            <a:headEnd/>
            <a:tailEnd/>
          </a:ln>
        </p:spPr>
        <p:txBody>
          <a:bodyPr wrap="none" lIns="0" tIns="0" rIns="40639" bIns="0">
            <a:spAutoFit/>
          </a:bodyPr>
          <a:lstStyle/>
          <a:p>
            <a:pPr marL="39688"/>
            <a:r>
              <a:rPr lang="en-US" sz="1400" b="0">
                <a:solidFill>
                  <a:srgbClr val="800000"/>
                </a:solidFill>
                <a:cs typeface="Arial" charset="0"/>
                <a:sym typeface="Arial" charset="0"/>
              </a:rPr>
              <a:t>Methods: GFMC, NCSM, CC</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Grp="1" noChangeAspect="1" noChangeArrowheads="1"/>
          </p:cNvPicPr>
          <p:nvPr>
            <p:ph sz="quarter" idx="2"/>
          </p:nvPr>
        </p:nvPicPr>
        <p:blipFill>
          <a:blip r:embed="rId3" cstate="print"/>
          <a:srcRect/>
          <a:stretch>
            <a:fillRect/>
          </a:stretch>
        </p:blipFill>
        <p:spPr>
          <a:xfrm>
            <a:off x="3429000" y="3124200"/>
            <a:ext cx="5486400" cy="3248025"/>
          </a:xfrm>
          <a:ln/>
        </p:spPr>
      </p:pic>
      <p:pic>
        <p:nvPicPr>
          <p:cNvPr id="336899" name="Picture 3"/>
          <p:cNvPicPr>
            <a:picLocks noGrp="1" noChangeAspect="1" noChangeArrowheads="1"/>
          </p:cNvPicPr>
          <p:nvPr>
            <p:ph sz="quarter" idx="3"/>
          </p:nvPr>
        </p:nvPicPr>
        <p:blipFill>
          <a:blip r:embed="rId4" cstate="print"/>
          <a:srcRect/>
          <a:stretch>
            <a:fillRect/>
          </a:stretch>
        </p:blipFill>
        <p:spPr>
          <a:xfrm>
            <a:off x="609600" y="3432175"/>
            <a:ext cx="2057400" cy="2008188"/>
          </a:xfrm>
          <a:noFill/>
          <a:ln/>
        </p:spPr>
      </p:pic>
      <p:pic>
        <p:nvPicPr>
          <p:cNvPr id="336900" name="Picture 4"/>
          <p:cNvPicPr>
            <a:picLocks noGrp="1" noChangeAspect="1" noChangeArrowheads="1"/>
          </p:cNvPicPr>
          <p:nvPr>
            <p:ph sz="quarter" idx="4"/>
          </p:nvPr>
        </p:nvPicPr>
        <p:blipFill>
          <a:blip r:embed="rId5" cstate="print"/>
          <a:srcRect/>
          <a:stretch>
            <a:fillRect/>
          </a:stretch>
        </p:blipFill>
        <p:spPr>
          <a:xfrm>
            <a:off x="0" y="762000"/>
            <a:ext cx="2971800" cy="2566988"/>
          </a:xfrm>
          <a:noFill/>
          <a:ln/>
        </p:spPr>
      </p:pic>
      <p:sp>
        <p:nvSpPr>
          <p:cNvPr id="336901" name="Rectangle 5"/>
          <p:cNvSpPr>
            <a:spLocks noChangeArrowheads="1"/>
          </p:cNvSpPr>
          <p:nvPr/>
        </p:nvSpPr>
        <p:spPr bwMode="auto">
          <a:xfrm>
            <a:off x="355600" y="838200"/>
            <a:ext cx="2568575" cy="838200"/>
          </a:xfrm>
          <a:prstGeom prst="rect">
            <a:avLst/>
          </a:prstGeom>
          <a:solidFill>
            <a:srgbClr val="FF0000">
              <a:alpha val="72000"/>
            </a:srgbClr>
          </a:solidFill>
          <a:ln w="9525">
            <a:solidFill>
              <a:schemeClr val="tx1"/>
            </a:solidFill>
            <a:miter lim="800000"/>
            <a:headEnd/>
            <a:tailEnd/>
          </a:ln>
          <a:effectLst/>
        </p:spPr>
        <p:txBody>
          <a:bodyPr wrap="none" anchor="ctr"/>
          <a:lstStyle/>
          <a:p>
            <a:pPr algn="ctr"/>
            <a:r>
              <a:rPr lang="en-US" sz="1400"/>
              <a:t>AME2003 </a:t>
            </a:r>
            <a:r>
              <a:rPr lang="en-US" sz="1400">
                <a:latin typeface="Symbol" pitchFamily="18" charset="2"/>
              </a:rPr>
              <a:t>d</a:t>
            </a:r>
            <a:r>
              <a:rPr lang="en-US" sz="1400"/>
              <a:t>m=19 keV</a:t>
            </a:r>
          </a:p>
        </p:txBody>
      </p:sp>
      <p:sp>
        <p:nvSpPr>
          <p:cNvPr id="336902" name="Rectangle 6"/>
          <p:cNvSpPr>
            <a:spLocks noChangeArrowheads="1"/>
          </p:cNvSpPr>
          <p:nvPr/>
        </p:nvSpPr>
        <p:spPr bwMode="auto">
          <a:xfrm>
            <a:off x="381000" y="2133600"/>
            <a:ext cx="2544763" cy="304800"/>
          </a:xfrm>
          <a:prstGeom prst="rect">
            <a:avLst/>
          </a:prstGeom>
          <a:noFill/>
          <a:ln w="9525">
            <a:noFill/>
            <a:miter lim="800000"/>
            <a:headEnd/>
            <a:tailEnd/>
          </a:ln>
          <a:effectLst/>
        </p:spPr>
        <p:txBody>
          <a:bodyPr wrap="none">
            <a:spAutoFit/>
          </a:bodyPr>
          <a:lstStyle/>
          <a:p>
            <a:r>
              <a:rPr lang="en-US" sz="1400">
                <a:solidFill>
                  <a:srgbClr val="0000FF"/>
                </a:solidFill>
              </a:rPr>
              <a:t>TITAN</a:t>
            </a:r>
            <a:r>
              <a:rPr lang="en-US" sz="1400" baseline="-25000">
                <a:solidFill>
                  <a:srgbClr val="0000FF"/>
                </a:solidFill>
              </a:rPr>
              <a:t>(stat)</a:t>
            </a:r>
            <a:r>
              <a:rPr lang="en-US" sz="1400">
                <a:solidFill>
                  <a:srgbClr val="0000FF"/>
                </a:solidFill>
                <a:latin typeface="Symbol" pitchFamily="18" charset="2"/>
              </a:rPr>
              <a:t>d</a:t>
            </a:r>
            <a:r>
              <a:rPr lang="en-US" sz="1400">
                <a:solidFill>
                  <a:srgbClr val="0000FF"/>
                </a:solidFill>
              </a:rPr>
              <a:t>m(</a:t>
            </a:r>
            <a:r>
              <a:rPr lang="en-US" sz="1400" baseline="30000">
                <a:solidFill>
                  <a:srgbClr val="0000FF"/>
                </a:solidFill>
              </a:rPr>
              <a:t>11</a:t>
            </a:r>
            <a:r>
              <a:rPr lang="en-US" sz="1400">
                <a:solidFill>
                  <a:srgbClr val="0000FF"/>
                </a:solidFill>
              </a:rPr>
              <a:t>Li)=0.555 keV</a:t>
            </a:r>
          </a:p>
        </p:txBody>
      </p:sp>
      <p:sp>
        <p:nvSpPr>
          <p:cNvPr id="336903" name="Rectangle 7"/>
          <p:cNvSpPr>
            <a:spLocks noChangeArrowheads="1"/>
          </p:cNvSpPr>
          <p:nvPr/>
        </p:nvSpPr>
        <p:spPr bwMode="auto">
          <a:xfrm>
            <a:off x="0" y="152400"/>
            <a:ext cx="9144000" cy="533400"/>
          </a:xfrm>
          <a:prstGeom prst="rect">
            <a:avLst/>
          </a:prstGeom>
          <a:noFill/>
          <a:ln w="9525">
            <a:noFill/>
            <a:miter lim="800000"/>
            <a:headEnd/>
            <a:tailEnd/>
          </a:ln>
          <a:effectLst/>
        </p:spPr>
        <p:txBody>
          <a:bodyPr wrap="none" anchor="ctr"/>
          <a:lstStyle/>
          <a:p>
            <a:pPr algn="ctr"/>
            <a:endParaRPr lang="en-CA" sz="2000" u="sng">
              <a:solidFill>
                <a:srgbClr val="0000FF"/>
              </a:solidFill>
              <a:latin typeface="Arial Black" pitchFamily="34" charset="0"/>
              <a:cs typeface="Times New Roman" pitchFamily="18" charset="0"/>
            </a:endParaRPr>
          </a:p>
        </p:txBody>
      </p:sp>
      <p:sp>
        <p:nvSpPr>
          <p:cNvPr id="336904" name="Rectangle 8"/>
          <p:cNvSpPr>
            <a:spLocks noChangeArrowheads="1"/>
          </p:cNvSpPr>
          <p:nvPr/>
        </p:nvSpPr>
        <p:spPr bwMode="auto">
          <a:xfrm>
            <a:off x="1371600" y="3657600"/>
            <a:ext cx="609600" cy="152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36905" name="Rectangle 9"/>
          <p:cNvSpPr>
            <a:spLocks noChangeArrowheads="1"/>
          </p:cNvSpPr>
          <p:nvPr/>
        </p:nvSpPr>
        <p:spPr bwMode="auto">
          <a:xfrm>
            <a:off x="0" y="5410200"/>
            <a:ext cx="3505200" cy="1447800"/>
          </a:xfrm>
          <a:prstGeom prst="rect">
            <a:avLst/>
          </a:prstGeom>
          <a:solidFill>
            <a:schemeClr val="accent1"/>
          </a:solidFill>
          <a:ln w="9525">
            <a:solidFill>
              <a:schemeClr val="tx1"/>
            </a:solidFill>
            <a:miter lim="800000"/>
            <a:headEnd/>
            <a:tailEnd/>
          </a:ln>
          <a:effectLst/>
        </p:spPr>
        <p:txBody>
          <a:bodyPr wrap="none" anchor="ctr"/>
          <a:lstStyle/>
          <a:p>
            <a:pPr algn="ctr"/>
            <a:r>
              <a:rPr lang="en-US" b="0" dirty="0"/>
              <a:t>Fastest measurement due to</a:t>
            </a:r>
          </a:p>
          <a:p>
            <a:pPr algn="ctr"/>
            <a:r>
              <a:rPr lang="en-US" b="0" dirty="0"/>
              <a:t>rapid ion preparation with TITAN.</a:t>
            </a:r>
          </a:p>
          <a:p>
            <a:pPr algn="ctr"/>
            <a:r>
              <a:rPr lang="en-US" b="0" dirty="0"/>
              <a:t>Also found deviations at stable</a:t>
            </a:r>
          </a:p>
          <a:p>
            <a:pPr algn="ctr"/>
            <a:r>
              <a:rPr lang="en-US" b="0" baseline="30000" dirty="0" smtClean="0"/>
              <a:t>6</a:t>
            </a:r>
            <a:r>
              <a:rPr lang="en-US" b="0" dirty="0" smtClean="0"/>
              <a:t>Li  </a:t>
            </a:r>
            <a:r>
              <a:rPr lang="en-US" b="0" dirty="0"/>
              <a:t>from AME 2003</a:t>
            </a:r>
          </a:p>
        </p:txBody>
      </p:sp>
      <p:pic>
        <p:nvPicPr>
          <p:cNvPr id="336906" name="Picture 10"/>
          <p:cNvPicPr>
            <a:picLocks noGrp="1" noChangeAspect="1" noChangeArrowheads="1"/>
          </p:cNvPicPr>
          <p:nvPr>
            <p:ph sz="quarter" idx="1"/>
          </p:nvPr>
        </p:nvPicPr>
        <p:blipFill>
          <a:blip r:embed="rId6" cstate="print"/>
          <a:srcRect/>
          <a:stretch>
            <a:fillRect/>
          </a:stretch>
        </p:blipFill>
        <p:spPr>
          <a:xfrm>
            <a:off x="7897797" y="0"/>
            <a:ext cx="1246203" cy="1187355"/>
          </a:xfrm>
          <a:noFill/>
          <a:ln/>
        </p:spPr>
      </p:pic>
      <p:sp>
        <p:nvSpPr>
          <p:cNvPr id="336907" name="Text Box 11"/>
          <p:cNvSpPr txBox="1">
            <a:spLocks noChangeArrowheads="1"/>
          </p:cNvSpPr>
          <p:nvPr/>
        </p:nvSpPr>
        <p:spPr bwMode="auto">
          <a:xfrm>
            <a:off x="7029450" y="3857625"/>
            <a:ext cx="1885950" cy="366713"/>
          </a:xfrm>
          <a:prstGeom prst="rect">
            <a:avLst/>
          </a:prstGeom>
          <a:noFill/>
          <a:ln w="9525">
            <a:noFill/>
            <a:miter lim="800000"/>
            <a:headEnd/>
            <a:tailEnd/>
          </a:ln>
          <a:effectLst/>
        </p:spPr>
        <p:txBody>
          <a:bodyPr wrap="none">
            <a:spAutoFit/>
          </a:bodyPr>
          <a:lstStyle/>
          <a:p>
            <a:r>
              <a:rPr lang="en-US" b="0">
                <a:solidFill>
                  <a:srgbClr val="FF0000"/>
                </a:solidFill>
              </a:rPr>
              <a:t>CERN   TRIUMF</a:t>
            </a:r>
          </a:p>
        </p:txBody>
      </p:sp>
      <p:sp>
        <p:nvSpPr>
          <p:cNvPr id="336908" name="Text Box 12"/>
          <p:cNvSpPr txBox="1">
            <a:spLocks noChangeArrowheads="1"/>
          </p:cNvSpPr>
          <p:nvPr/>
        </p:nvSpPr>
        <p:spPr bwMode="auto">
          <a:xfrm>
            <a:off x="6477000" y="6097588"/>
            <a:ext cx="2246313" cy="274637"/>
          </a:xfrm>
          <a:prstGeom prst="rect">
            <a:avLst/>
          </a:prstGeom>
          <a:noFill/>
          <a:ln w="9525">
            <a:noFill/>
            <a:miter lim="800000"/>
            <a:headEnd/>
            <a:tailEnd/>
          </a:ln>
          <a:effectLst/>
        </p:spPr>
        <p:txBody>
          <a:bodyPr wrap="none">
            <a:spAutoFit/>
          </a:bodyPr>
          <a:lstStyle/>
          <a:p>
            <a:r>
              <a:rPr lang="en-US" sz="1200">
                <a:solidFill>
                  <a:srgbClr val="FF0000"/>
                </a:solidFill>
              </a:rPr>
              <a:t>PRL’08        PRL’08    PRL’08</a:t>
            </a:r>
          </a:p>
        </p:txBody>
      </p:sp>
      <p:sp>
        <p:nvSpPr>
          <p:cNvPr id="336909" name="Rectangle 13"/>
          <p:cNvSpPr>
            <a:spLocks noChangeArrowheads="1"/>
          </p:cNvSpPr>
          <p:nvPr/>
        </p:nvSpPr>
        <p:spPr bwMode="auto">
          <a:xfrm>
            <a:off x="3200400" y="838200"/>
            <a:ext cx="5943600" cy="2286000"/>
          </a:xfrm>
          <a:prstGeom prst="rect">
            <a:avLst/>
          </a:prstGeom>
          <a:noFill/>
          <a:ln w="9525">
            <a:noFill/>
            <a:miter lim="800000"/>
            <a:headEnd/>
            <a:tailEnd/>
          </a:ln>
          <a:effectLst/>
        </p:spPr>
        <p:txBody>
          <a:bodyPr/>
          <a:lstStyle/>
          <a:p>
            <a:pPr marL="342900" indent="-342900">
              <a:spcBef>
                <a:spcPct val="20000"/>
              </a:spcBef>
              <a:buFontTx/>
              <a:buChar char="•"/>
            </a:pPr>
            <a:r>
              <a:rPr lang="en-US" sz="1600" dirty="0"/>
              <a:t>TITAN mass measurement of </a:t>
            </a:r>
            <a:r>
              <a:rPr lang="en-US" sz="1600" baseline="30000" dirty="0"/>
              <a:t>6,7,8,9,11</a:t>
            </a:r>
            <a:r>
              <a:rPr lang="en-US" sz="1600" dirty="0"/>
              <a:t>Li</a:t>
            </a:r>
          </a:p>
          <a:p>
            <a:pPr marL="342900" indent="-342900">
              <a:spcBef>
                <a:spcPct val="20000"/>
              </a:spcBef>
              <a:buFontTx/>
              <a:buChar char="•"/>
            </a:pPr>
            <a:r>
              <a:rPr lang="en-US" sz="1600" dirty="0"/>
              <a:t>Improved precision, S</a:t>
            </a:r>
            <a:r>
              <a:rPr lang="en-US" sz="1600" baseline="-25000" dirty="0"/>
              <a:t>2n</a:t>
            </a:r>
            <a:r>
              <a:rPr lang="en-US" sz="1600" dirty="0"/>
              <a:t> improved by factor 7</a:t>
            </a:r>
          </a:p>
          <a:p>
            <a:pPr marL="342900" indent="-342900">
              <a:spcBef>
                <a:spcPct val="20000"/>
              </a:spcBef>
              <a:buFontTx/>
              <a:buChar char="•"/>
            </a:pPr>
            <a:r>
              <a:rPr lang="en-US" sz="1600" dirty="0">
                <a:solidFill>
                  <a:srgbClr val="CC0000"/>
                </a:solidFill>
              </a:rPr>
              <a:t>Shortest-lived isotope (</a:t>
            </a:r>
            <a:r>
              <a:rPr lang="en-US" sz="1600" dirty="0" smtClean="0">
                <a:solidFill>
                  <a:srgbClr val="CC0000"/>
                </a:solidFill>
              </a:rPr>
              <a:t>T</a:t>
            </a:r>
            <a:r>
              <a:rPr lang="en-US" sz="1600" baseline="-25000" dirty="0" smtClean="0">
                <a:solidFill>
                  <a:srgbClr val="CC0000"/>
                </a:solidFill>
              </a:rPr>
              <a:t>1/2</a:t>
            </a:r>
            <a:r>
              <a:rPr lang="en-US" sz="1600" dirty="0" smtClean="0">
                <a:solidFill>
                  <a:srgbClr val="CC0000"/>
                </a:solidFill>
              </a:rPr>
              <a:t>=8.6 ms</a:t>
            </a:r>
            <a:r>
              <a:rPr lang="en-US" sz="1600" dirty="0">
                <a:solidFill>
                  <a:srgbClr val="CC0000"/>
                </a:solidFill>
              </a:rPr>
              <a:t>)  for Penning trap  mass measurement!</a:t>
            </a:r>
            <a:r>
              <a:rPr lang="en-US" sz="1600" dirty="0"/>
              <a:t> </a:t>
            </a:r>
          </a:p>
          <a:p>
            <a:pPr marL="342900" indent="-342900">
              <a:spcBef>
                <a:spcPct val="20000"/>
              </a:spcBef>
              <a:buFontTx/>
              <a:buChar char="•"/>
            </a:pPr>
            <a:r>
              <a:rPr lang="en-US" sz="1600" dirty="0"/>
              <a:t>Final analysis </a:t>
            </a:r>
            <a:r>
              <a:rPr lang="en-US" sz="1600" dirty="0">
                <a:latin typeface="Symbol" pitchFamily="18" charset="2"/>
              </a:rPr>
              <a:t>d</a:t>
            </a:r>
            <a:r>
              <a:rPr lang="en-US" sz="1600" dirty="0"/>
              <a:t>m = 650 </a:t>
            </a:r>
            <a:r>
              <a:rPr lang="en-US" sz="1600" dirty="0" err="1"/>
              <a:t>eV</a:t>
            </a:r>
            <a:endParaRPr lang="en-US" sz="1600" dirty="0"/>
          </a:p>
          <a:p>
            <a:pPr marL="342900" indent="-342900">
              <a:spcBef>
                <a:spcPct val="20000"/>
              </a:spcBef>
              <a:buFontTx/>
              <a:buChar char="•"/>
            </a:pPr>
            <a:r>
              <a:rPr lang="en-US" sz="1600" dirty="0"/>
              <a:t>PRL M. Smith et al PRL 101, 202501 (2008)</a:t>
            </a:r>
            <a:endParaRPr lang="el-GR" sz="1600" dirty="0">
              <a:cs typeface="Arial" charset="0"/>
            </a:endParaRPr>
          </a:p>
          <a:p>
            <a:pPr marL="342900" indent="-342900">
              <a:spcBef>
                <a:spcPct val="20000"/>
              </a:spcBef>
            </a:pPr>
            <a:r>
              <a:rPr lang="en-US" sz="2900" dirty="0"/>
              <a:t>					</a:t>
            </a:r>
          </a:p>
        </p:txBody>
      </p:sp>
      <p:sp>
        <p:nvSpPr>
          <p:cNvPr id="336910" name="Rectangle 14"/>
          <p:cNvSpPr>
            <a:spLocks noChangeArrowheads="1"/>
          </p:cNvSpPr>
          <p:nvPr/>
        </p:nvSpPr>
        <p:spPr bwMode="auto">
          <a:xfrm>
            <a:off x="8077200" y="5610225"/>
            <a:ext cx="6858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b="0"/>
              <a:t>TITAN</a:t>
            </a:r>
            <a:endParaRPr lang="en-CA" b="0"/>
          </a:p>
        </p:txBody>
      </p:sp>
      <p:sp>
        <p:nvSpPr>
          <p:cNvPr id="336914" name="Rectangle 18"/>
          <p:cNvSpPr>
            <a:spLocks noChangeArrowheads="1"/>
          </p:cNvSpPr>
          <p:nvPr/>
        </p:nvSpPr>
        <p:spPr bwMode="auto">
          <a:xfrm>
            <a:off x="0" y="95536"/>
            <a:ext cx="9144000" cy="646331"/>
          </a:xfrm>
          <a:prstGeom prst="rect">
            <a:avLst/>
          </a:prstGeom>
          <a:noFill/>
          <a:ln w="9525">
            <a:noFill/>
            <a:miter lim="800000"/>
            <a:headEnd/>
            <a:tailEnd/>
          </a:ln>
          <a:effectLst/>
        </p:spPr>
        <p:txBody>
          <a:bodyPr wrap="square">
            <a:spAutoFit/>
          </a:bodyPr>
          <a:lstStyle/>
          <a:p>
            <a:pPr lvl="1" algn="ctr"/>
            <a:r>
              <a:rPr lang="en-US" sz="3600" dirty="0">
                <a:solidFill>
                  <a:srgbClr val="256EB1"/>
                </a:solidFill>
                <a:latin typeface="+mj-lt"/>
              </a:rPr>
              <a:t>Halo mass measurements</a:t>
            </a:r>
            <a:endParaRPr lang="en-CA" sz="3600" dirty="0">
              <a:solidFill>
                <a:srgbClr val="256EB1"/>
              </a:solidFill>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Grp="1" noChangeAspect="1" noChangeArrowheads="1"/>
          </p:cNvPicPr>
          <p:nvPr>
            <p:ph sz="quarter" idx="3"/>
          </p:nvPr>
        </p:nvPicPr>
        <p:blipFill>
          <a:blip r:embed="rId3" cstate="print"/>
          <a:srcRect/>
          <a:stretch>
            <a:fillRect/>
          </a:stretch>
        </p:blipFill>
        <p:spPr>
          <a:xfrm>
            <a:off x="5562600" y="1447800"/>
            <a:ext cx="3581400" cy="4419600"/>
          </a:xfrm>
          <a:noFill/>
          <a:ln/>
        </p:spPr>
      </p:pic>
      <p:sp>
        <p:nvSpPr>
          <p:cNvPr id="380931" name="Rectangle 3"/>
          <p:cNvSpPr>
            <a:spLocks noChangeArrowheads="1"/>
          </p:cNvSpPr>
          <p:nvPr/>
        </p:nvSpPr>
        <p:spPr bwMode="auto">
          <a:xfrm>
            <a:off x="4572000" y="914400"/>
            <a:ext cx="4572000" cy="533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80932" name="Rectangle 4"/>
          <p:cNvSpPr>
            <a:spLocks noChangeArrowheads="1"/>
          </p:cNvSpPr>
          <p:nvPr/>
        </p:nvSpPr>
        <p:spPr bwMode="auto">
          <a:xfrm>
            <a:off x="5247875" y="5867400"/>
            <a:ext cx="3492335" cy="990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5"/>
          <p:cNvGrpSpPr>
            <a:grpSpLocks/>
          </p:cNvGrpSpPr>
          <p:nvPr/>
        </p:nvGrpSpPr>
        <p:grpSpPr bwMode="auto">
          <a:xfrm>
            <a:off x="0" y="1143000"/>
            <a:ext cx="3429000" cy="2590800"/>
            <a:chOff x="0" y="609"/>
            <a:chExt cx="2592" cy="1983"/>
          </a:xfrm>
        </p:grpSpPr>
        <p:pic>
          <p:nvPicPr>
            <p:cNvPr id="380934" name="Picture 6"/>
            <p:cNvPicPr>
              <a:picLocks noChangeAspect="1" noChangeArrowheads="1"/>
            </p:cNvPicPr>
            <p:nvPr/>
          </p:nvPicPr>
          <p:blipFill>
            <a:blip r:embed="rId4" cstate="print"/>
            <a:srcRect/>
            <a:stretch>
              <a:fillRect/>
            </a:stretch>
          </p:blipFill>
          <p:spPr bwMode="auto">
            <a:xfrm>
              <a:off x="0" y="609"/>
              <a:ext cx="2592" cy="1983"/>
            </a:xfrm>
            <a:prstGeom prst="rect">
              <a:avLst/>
            </a:prstGeom>
            <a:noFill/>
            <a:ln>
              <a:noFill/>
            </a:ln>
            <a:effectLst/>
          </p:spPr>
        </p:pic>
        <p:sp>
          <p:nvSpPr>
            <p:cNvPr id="380935" name="Rectangle 7"/>
            <p:cNvSpPr>
              <a:spLocks noChangeArrowheads="1"/>
            </p:cNvSpPr>
            <p:nvPr/>
          </p:nvSpPr>
          <p:spPr bwMode="auto">
            <a:xfrm>
              <a:off x="480" y="1569"/>
              <a:ext cx="1968" cy="384"/>
            </a:xfrm>
            <a:prstGeom prst="rect">
              <a:avLst/>
            </a:prstGeom>
            <a:solidFill>
              <a:schemeClr val="bg1"/>
            </a:solidFill>
            <a:ln w="9525">
              <a:noFill/>
              <a:miter lim="800000"/>
              <a:headEnd/>
              <a:tailEnd/>
            </a:ln>
            <a:effectLst/>
          </p:spPr>
          <p:txBody>
            <a:bodyPr wrap="none" anchor="ctr"/>
            <a:lstStyle/>
            <a:p>
              <a:pPr algn="ctr"/>
              <a:endParaRPr lang="en-CA" b="0">
                <a:cs typeface="Times New Roman" pitchFamily="18" charset="0"/>
              </a:endParaRPr>
            </a:p>
          </p:txBody>
        </p:sp>
        <p:sp>
          <p:nvSpPr>
            <p:cNvPr id="380936" name="Oval 8"/>
            <p:cNvSpPr>
              <a:spLocks noChangeArrowheads="1"/>
            </p:cNvSpPr>
            <p:nvPr/>
          </p:nvSpPr>
          <p:spPr bwMode="auto">
            <a:xfrm>
              <a:off x="480" y="1809"/>
              <a:ext cx="192" cy="192"/>
            </a:xfrm>
            <a:prstGeom prst="ellipse">
              <a:avLst/>
            </a:prstGeom>
            <a:noFill/>
            <a:ln w="31750">
              <a:solidFill>
                <a:srgbClr val="3366FF"/>
              </a:solidFill>
              <a:round/>
              <a:headEnd/>
              <a:tailEnd/>
            </a:ln>
            <a:effectLst/>
          </p:spPr>
          <p:txBody>
            <a:bodyPr wrap="none" anchor="ctr"/>
            <a:lstStyle/>
            <a:p>
              <a:endParaRPr lang="en-US"/>
            </a:p>
          </p:txBody>
        </p:sp>
        <p:sp>
          <p:nvSpPr>
            <p:cNvPr id="380937" name="Oval 9"/>
            <p:cNvSpPr>
              <a:spLocks noChangeArrowheads="1"/>
            </p:cNvSpPr>
            <p:nvPr/>
          </p:nvSpPr>
          <p:spPr bwMode="auto">
            <a:xfrm>
              <a:off x="1392" y="2145"/>
              <a:ext cx="144" cy="144"/>
            </a:xfrm>
            <a:prstGeom prst="ellipse">
              <a:avLst/>
            </a:prstGeom>
            <a:noFill/>
            <a:ln w="31750">
              <a:solidFill>
                <a:srgbClr val="3366FF"/>
              </a:solidFill>
              <a:round/>
              <a:headEnd/>
              <a:tailEnd/>
            </a:ln>
            <a:effectLst/>
          </p:spPr>
          <p:txBody>
            <a:bodyPr wrap="none" anchor="ctr"/>
            <a:lstStyle/>
            <a:p>
              <a:endParaRPr lang="en-US"/>
            </a:p>
          </p:txBody>
        </p:sp>
        <p:sp>
          <p:nvSpPr>
            <p:cNvPr id="380938" name="Oval 10"/>
            <p:cNvSpPr>
              <a:spLocks noChangeArrowheads="1"/>
            </p:cNvSpPr>
            <p:nvPr/>
          </p:nvSpPr>
          <p:spPr bwMode="auto">
            <a:xfrm>
              <a:off x="1824" y="897"/>
              <a:ext cx="144" cy="144"/>
            </a:xfrm>
            <a:prstGeom prst="ellipse">
              <a:avLst/>
            </a:prstGeom>
            <a:noFill/>
            <a:ln w="31750">
              <a:solidFill>
                <a:srgbClr val="3366FF"/>
              </a:solidFill>
              <a:round/>
              <a:headEnd/>
              <a:tailEnd/>
            </a:ln>
            <a:effectLst/>
          </p:spPr>
          <p:txBody>
            <a:bodyPr wrap="none" anchor="ctr"/>
            <a:lstStyle/>
            <a:p>
              <a:endParaRPr lang="en-US"/>
            </a:p>
          </p:txBody>
        </p:sp>
        <p:sp>
          <p:nvSpPr>
            <p:cNvPr id="380939" name="Text Box 11"/>
            <p:cNvSpPr txBox="1">
              <a:spLocks noChangeArrowheads="1"/>
            </p:cNvSpPr>
            <p:nvPr/>
          </p:nvSpPr>
          <p:spPr bwMode="auto">
            <a:xfrm>
              <a:off x="672" y="1809"/>
              <a:ext cx="1518" cy="234"/>
            </a:xfrm>
            <a:prstGeom prst="rect">
              <a:avLst/>
            </a:prstGeom>
            <a:noFill/>
            <a:ln w="9525">
              <a:noFill/>
              <a:miter lim="800000"/>
              <a:headEnd/>
              <a:tailEnd/>
            </a:ln>
            <a:effectLst/>
          </p:spPr>
          <p:txBody>
            <a:bodyPr wrap="none">
              <a:spAutoFit/>
            </a:bodyPr>
            <a:lstStyle/>
            <a:p>
              <a:r>
                <a:rPr lang="en-US" sz="1400">
                  <a:cs typeface="Times New Roman" pitchFamily="18" charset="0"/>
                </a:rPr>
                <a:t>TITAN measurements</a:t>
              </a:r>
              <a:endParaRPr lang="en-CA" sz="1400">
                <a:cs typeface="Times New Roman" pitchFamily="18" charset="0"/>
              </a:endParaRPr>
            </a:p>
          </p:txBody>
        </p:sp>
      </p:grpSp>
      <p:pic>
        <p:nvPicPr>
          <p:cNvPr id="380940" name="Picture 12"/>
          <p:cNvPicPr>
            <a:picLocks noGrp="1" noChangeAspect="1" noChangeArrowheads="1"/>
          </p:cNvPicPr>
          <p:nvPr>
            <p:ph sz="quarter" idx="2"/>
          </p:nvPr>
        </p:nvPicPr>
        <p:blipFill>
          <a:blip r:embed="rId5" cstate="print"/>
          <a:srcRect/>
          <a:stretch>
            <a:fillRect/>
          </a:stretch>
        </p:blipFill>
        <p:spPr>
          <a:xfrm>
            <a:off x="3619500" y="2254250"/>
            <a:ext cx="2057400" cy="1220788"/>
          </a:xfrm>
          <a:noFill/>
          <a:ln/>
        </p:spPr>
      </p:pic>
      <p:sp>
        <p:nvSpPr>
          <p:cNvPr id="380941" name="Text Box 13"/>
          <p:cNvSpPr txBox="1">
            <a:spLocks noChangeArrowheads="1"/>
          </p:cNvSpPr>
          <p:nvPr/>
        </p:nvSpPr>
        <p:spPr bwMode="auto">
          <a:xfrm>
            <a:off x="5324075" y="5867400"/>
            <a:ext cx="3701143" cy="1015663"/>
          </a:xfrm>
          <a:prstGeom prst="rect">
            <a:avLst/>
          </a:prstGeom>
          <a:noFill/>
          <a:ln w="9525">
            <a:noFill/>
            <a:miter lim="800000"/>
            <a:headEnd/>
            <a:tailEnd/>
          </a:ln>
          <a:effectLst/>
        </p:spPr>
        <p:txBody>
          <a:bodyPr wrap="square">
            <a:spAutoFit/>
          </a:bodyPr>
          <a:lstStyle/>
          <a:p>
            <a:r>
              <a:rPr lang="en-US" sz="1200" dirty="0">
                <a:cs typeface="Times New Roman" pitchFamily="18" charset="0"/>
              </a:rPr>
              <a:t>TITAN is fastest on-line </a:t>
            </a:r>
            <a:r>
              <a:rPr lang="en-US" sz="1200" dirty="0" smtClean="0">
                <a:cs typeface="Times New Roman" pitchFamily="18" charset="0"/>
              </a:rPr>
              <a:t>Penning trap </a:t>
            </a:r>
            <a:r>
              <a:rPr lang="en-US" sz="1200" dirty="0">
                <a:cs typeface="Times New Roman" pitchFamily="18" charset="0"/>
              </a:rPr>
              <a:t>system.</a:t>
            </a:r>
          </a:p>
          <a:p>
            <a:r>
              <a:rPr lang="en-US" sz="1200" dirty="0">
                <a:cs typeface="Times New Roman" pitchFamily="18" charset="0"/>
              </a:rPr>
              <a:t>Measurement of the shortest-lived isotope on-line</a:t>
            </a:r>
          </a:p>
          <a:p>
            <a:r>
              <a:rPr lang="en-US" sz="1200" dirty="0">
                <a:cs typeface="Times New Roman" pitchFamily="18" charset="0"/>
              </a:rPr>
              <a:t>Measurement of the most extreme isotope on Earth</a:t>
            </a:r>
          </a:p>
          <a:p>
            <a:r>
              <a:rPr lang="en-US" sz="1200" dirty="0">
                <a:cs typeface="Times New Roman" pitchFamily="18" charset="0"/>
              </a:rPr>
              <a:t>More mass measurements planned for 2010/11:</a:t>
            </a:r>
          </a:p>
          <a:p>
            <a:r>
              <a:rPr lang="en-US" sz="1200" dirty="0">
                <a:cs typeface="Times New Roman" pitchFamily="18" charset="0"/>
              </a:rPr>
              <a:t>Limit of sensitivity ~ 5-10 ions / sec  </a:t>
            </a:r>
            <a:endParaRPr lang="en-CA" sz="1200" dirty="0">
              <a:cs typeface="Times New Roman" pitchFamily="18" charset="0"/>
            </a:endParaRPr>
          </a:p>
        </p:txBody>
      </p:sp>
      <p:sp>
        <p:nvSpPr>
          <p:cNvPr id="380943" name="Text Box 15"/>
          <p:cNvSpPr txBox="1">
            <a:spLocks noChangeArrowheads="1"/>
          </p:cNvSpPr>
          <p:nvPr/>
        </p:nvSpPr>
        <p:spPr bwMode="auto">
          <a:xfrm>
            <a:off x="4572000" y="838200"/>
            <a:ext cx="4349750" cy="641350"/>
          </a:xfrm>
          <a:prstGeom prst="rect">
            <a:avLst/>
          </a:prstGeom>
          <a:noFill/>
          <a:ln w="9525">
            <a:noFill/>
            <a:miter lim="800000"/>
            <a:headEnd/>
            <a:tailEnd/>
          </a:ln>
          <a:effectLst/>
        </p:spPr>
        <p:txBody>
          <a:bodyPr wrap="none">
            <a:spAutoFit/>
          </a:bodyPr>
          <a:lstStyle/>
          <a:p>
            <a:r>
              <a:rPr lang="en-US">
                <a:solidFill>
                  <a:schemeClr val="accent2"/>
                </a:solidFill>
                <a:cs typeface="Times New Roman" pitchFamily="18" charset="0"/>
              </a:rPr>
              <a:t>Charge radii using TITAN masses</a:t>
            </a:r>
            <a:endParaRPr lang="en-US">
              <a:cs typeface="Times New Roman" pitchFamily="18" charset="0"/>
            </a:endParaRPr>
          </a:p>
          <a:p>
            <a:r>
              <a:rPr lang="en-US">
                <a:cs typeface="Times New Roman" pitchFamily="18" charset="0"/>
              </a:rPr>
              <a:t>Link to nuclear theory (via laser spec).</a:t>
            </a:r>
            <a:endParaRPr lang="en-CA">
              <a:cs typeface="Times New Roman" pitchFamily="18" charset="0"/>
            </a:endParaRPr>
          </a:p>
        </p:txBody>
      </p:sp>
      <p:sp>
        <p:nvSpPr>
          <p:cNvPr id="380944" name="Rectangle 16"/>
          <p:cNvSpPr>
            <a:spLocks noChangeArrowheads="1"/>
          </p:cNvSpPr>
          <p:nvPr/>
        </p:nvSpPr>
        <p:spPr bwMode="auto">
          <a:xfrm>
            <a:off x="3514725" y="2120900"/>
            <a:ext cx="2124075" cy="160338"/>
          </a:xfrm>
          <a:prstGeom prst="rect">
            <a:avLst/>
          </a:prstGeom>
          <a:solidFill>
            <a:schemeClr val="bg1"/>
          </a:solidFill>
          <a:ln w="9525">
            <a:noFill/>
            <a:miter lim="800000"/>
            <a:headEnd/>
            <a:tailEnd/>
          </a:ln>
          <a:effectLst/>
        </p:spPr>
        <p:txBody>
          <a:bodyPr wrap="none" anchor="ctr"/>
          <a:lstStyle/>
          <a:p>
            <a:r>
              <a:rPr lang="en-US" sz="800" baseline="30000">
                <a:latin typeface="Albertus MT" pitchFamily="18" charset="0"/>
                <a:cs typeface="Times New Roman" pitchFamily="18" charset="0"/>
              </a:rPr>
              <a:t>6</a:t>
            </a:r>
            <a:r>
              <a:rPr lang="en-US" sz="800">
                <a:latin typeface="Albertus MT" pitchFamily="18" charset="0"/>
                <a:cs typeface="Times New Roman" pitchFamily="18" charset="0"/>
              </a:rPr>
              <a:t>Li: Brodeur et al, PRC </a:t>
            </a:r>
            <a:r>
              <a:rPr lang="en-CA" sz="800">
                <a:latin typeface="Albertus MT" pitchFamily="18" charset="0"/>
                <a:cs typeface="Times New Roman" pitchFamily="18" charset="0"/>
              </a:rPr>
              <a:t>80 (2009) 044318</a:t>
            </a:r>
          </a:p>
        </p:txBody>
      </p:sp>
      <p:sp>
        <p:nvSpPr>
          <p:cNvPr id="380945" name="WordArt 17"/>
          <p:cNvSpPr>
            <a:spLocks noChangeArrowheads="1" noChangeShapeType="1" noTextEdit="1"/>
          </p:cNvSpPr>
          <p:nvPr/>
        </p:nvSpPr>
        <p:spPr bwMode="auto">
          <a:xfrm>
            <a:off x="2971800" y="1676400"/>
            <a:ext cx="447675" cy="381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1000" kern="10">
                <a:ln w="9525">
                  <a:round/>
                  <a:headEnd/>
                  <a:tailEnd/>
                </a:ln>
                <a:gradFill rotWithShape="0">
                  <a:gsLst>
                    <a:gs pos="0">
                      <a:srgbClr val="FFE701"/>
                    </a:gs>
                    <a:gs pos="100000">
                      <a:srgbClr val="FE3E02"/>
                    </a:gs>
                  </a:gsLst>
                  <a:lin ang="5400000" scaled="1"/>
                </a:gradFill>
                <a:latin typeface="Impact"/>
              </a:rPr>
              <a:t>NEW</a:t>
            </a:r>
          </a:p>
        </p:txBody>
      </p:sp>
      <p:pic>
        <p:nvPicPr>
          <p:cNvPr id="380946" name="Picture 18"/>
          <p:cNvPicPr>
            <a:picLocks noChangeAspect="1" noChangeArrowheads="1"/>
          </p:cNvPicPr>
          <p:nvPr/>
        </p:nvPicPr>
        <p:blipFill>
          <a:blip r:embed="rId6" cstate="print"/>
          <a:srcRect/>
          <a:stretch>
            <a:fillRect/>
          </a:stretch>
        </p:blipFill>
        <p:spPr bwMode="auto">
          <a:xfrm>
            <a:off x="2916238" y="4113213"/>
            <a:ext cx="2484437" cy="1655762"/>
          </a:xfrm>
          <a:prstGeom prst="rect">
            <a:avLst/>
          </a:prstGeom>
          <a:noFill/>
          <a:ln w="9525">
            <a:noFill/>
            <a:miter lim="800000"/>
            <a:headEnd/>
            <a:tailEnd/>
          </a:ln>
          <a:effectLst/>
        </p:spPr>
      </p:pic>
      <p:grpSp>
        <p:nvGrpSpPr>
          <p:cNvPr id="3" name="Group 19"/>
          <p:cNvGrpSpPr>
            <a:grpSpLocks/>
          </p:cNvGrpSpPr>
          <p:nvPr/>
        </p:nvGrpSpPr>
        <p:grpSpPr bwMode="auto">
          <a:xfrm>
            <a:off x="0" y="4114800"/>
            <a:ext cx="2895600" cy="2667000"/>
            <a:chOff x="3824" y="66"/>
            <a:chExt cx="1900" cy="2190"/>
          </a:xfrm>
        </p:grpSpPr>
        <p:graphicFrame>
          <p:nvGraphicFramePr>
            <p:cNvPr id="380948" name="Object 20"/>
            <p:cNvGraphicFramePr>
              <a:graphicFrameLocks noChangeAspect="1"/>
            </p:cNvGraphicFramePr>
            <p:nvPr/>
          </p:nvGraphicFramePr>
          <p:xfrm>
            <a:off x="3824" y="66"/>
            <a:ext cx="1900" cy="2190"/>
          </p:xfrm>
          <a:graphic>
            <a:graphicData uri="http://schemas.openxmlformats.org/presentationml/2006/ole">
              <p:oleObj spid="_x0000_s202754" name="Graph" r:id="rId7" imgW="2381760" imgH="2744640" progId="Origin50.Graph">
                <p:embed/>
              </p:oleObj>
            </a:graphicData>
          </a:graphic>
        </p:graphicFrame>
        <p:sp>
          <p:nvSpPr>
            <p:cNvPr id="380949" name="Text Box 21"/>
            <p:cNvSpPr txBox="1">
              <a:spLocks noChangeArrowheads="1"/>
            </p:cNvSpPr>
            <p:nvPr/>
          </p:nvSpPr>
          <p:spPr bwMode="auto">
            <a:xfrm rot="2956316">
              <a:off x="4617" y="651"/>
              <a:ext cx="969" cy="221"/>
            </a:xfrm>
            <a:prstGeom prst="rect">
              <a:avLst/>
            </a:prstGeom>
            <a:noFill/>
            <a:ln w="9525">
              <a:noFill/>
              <a:miter lim="800000"/>
              <a:headEnd/>
              <a:tailEnd/>
            </a:ln>
            <a:effectLst/>
          </p:spPr>
          <p:txBody>
            <a:bodyPr wrap="none">
              <a:spAutoFit/>
            </a:bodyPr>
            <a:lstStyle/>
            <a:p>
              <a:pPr eaLnBrk="0" hangingPunct="0"/>
              <a:r>
                <a:rPr lang="en-US" sz="1600">
                  <a:solidFill>
                    <a:srgbClr val="003399"/>
                  </a:solidFill>
                  <a:ea typeface="Arial Unicode MS" pitchFamily="34" charset="-128"/>
                  <a:cs typeface="Arial Unicode MS" pitchFamily="34" charset="-128"/>
                </a:rPr>
                <a:t>Mass shift</a:t>
              </a:r>
            </a:p>
          </p:txBody>
        </p:sp>
        <p:sp>
          <p:nvSpPr>
            <p:cNvPr id="380950" name="Text Box 22"/>
            <p:cNvSpPr txBox="1">
              <a:spLocks noChangeArrowheads="1"/>
            </p:cNvSpPr>
            <p:nvPr/>
          </p:nvSpPr>
          <p:spPr bwMode="auto">
            <a:xfrm rot="-24234426">
              <a:off x="4521" y="1166"/>
              <a:ext cx="752" cy="277"/>
            </a:xfrm>
            <a:prstGeom prst="rect">
              <a:avLst/>
            </a:prstGeom>
            <a:noFill/>
            <a:ln w="9525">
              <a:noFill/>
              <a:miter lim="800000"/>
              <a:headEnd/>
              <a:tailEnd/>
            </a:ln>
            <a:effectLst/>
          </p:spPr>
          <p:txBody>
            <a:bodyPr wrap="none">
              <a:spAutoFit/>
            </a:bodyPr>
            <a:lstStyle/>
            <a:p>
              <a:pPr eaLnBrk="0" hangingPunct="0"/>
              <a:r>
                <a:rPr lang="en-US" sz="1600">
                  <a:solidFill>
                    <a:srgbClr val="FF0000"/>
                  </a:solidFill>
                  <a:ea typeface="Arial Unicode MS" pitchFamily="34" charset="-128"/>
                  <a:cs typeface="Arial Unicode MS" pitchFamily="34" charset="-128"/>
                </a:rPr>
                <a:t>Field shift</a:t>
              </a:r>
            </a:p>
          </p:txBody>
        </p:sp>
      </p:grpSp>
      <p:sp>
        <p:nvSpPr>
          <p:cNvPr id="380951" name="AutoShape 23"/>
          <p:cNvSpPr>
            <a:spLocks noChangeArrowheads="1"/>
          </p:cNvSpPr>
          <p:nvPr/>
        </p:nvSpPr>
        <p:spPr bwMode="auto">
          <a:xfrm>
            <a:off x="2195513" y="3860800"/>
            <a:ext cx="3240087" cy="4318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r>
              <a:rPr lang="en-US" sz="2400" b="0">
                <a:latin typeface="Times New Roman" pitchFamily="18" charset="0"/>
                <a:cs typeface="Times New Roman" pitchFamily="18" charset="0"/>
              </a:rPr>
              <a:t>Isotope shift measurement</a:t>
            </a:r>
            <a:endParaRPr lang="en-CA" sz="2400" b="0">
              <a:latin typeface="Times New Roman" pitchFamily="18" charset="0"/>
              <a:cs typeface="Times New Roman" pitchFamily="18" charset="0"/>
            </a:endParaRPr>
          </a:p>
        </p:txBody>
      </p:sp>
      <p:sp>
        <p:nvSpPr>
          <p:cNvPr id="380955" name="Rectangle 27"/>
          <p:cNvSpPr>
            <a:spLocks noChangeArrowheads="1"/>
          </p:cNvSpPr>
          <p:nvPr/>
        </p:nvSpPr>
        <p:spPr bwMode="auto">
          <a:xfrm>
            <a:off x="1" y="81888"/>
            <a:ext cx="9144000" cy="646331"/>
          </a:xfrm>
          <a:prstGeom prst="rect">
            <a:avLst/>
          </a:prstGeom>
          <a:noFill/>
          <a:ln w="9525">
            <a:noFill/>
            <a:miter lim="800000"/>
            <a:headEnd/>
            <a:tailEnd/>
          </a:ln>
          <a:effectLst/>
        </p:spPr>
        <p:txBody>
          <a:bodyPr wrap="square">
            <a:spAutoFit/>
          </a:bodyPr>
          <a:lstStyle/>
          <a:p>
            <a:pPr lvl="1" algn="ctr"/>
            <a:r>
              <a:rPr lang="en-US" sz="3600" dirty="0">
                <a:solidFill>
                  <a:srgbClr val="256EB1"/>
                </a:solidFill>
                <a:latin typeface="+mj-lt"/>
              </a:rPr>
              <a:t>Halo mass harvest</a:t>
            </a:r>
            <a:endParaRPr lang="en-CA" sz="3600" dirty="0">
              <a:solidFill>
                <a:srgbClr val="256EB1"/>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body" sz="half" idx="1"/>
          </p:nvPr>
        </p:nvSpPr>
        <p:spPr>
          <a:xfrm>
            <a:off x="0" y="1304925"/>
            <a:ext cx="4038600" cy="1793875"/>
          </a:xfrm>
          <a:ln/>
        </p:spPr>
        <p:txBody>
          <a:bodyPr rIns="35717" anchor="ctr"/>
          <a:lstStyle/>
          <a:p>
            <a:pPr marL="0" indent="-457200">
              <a:lnSpc>
                <a:spcPct val="80000"/>
              </a:lnSpc>
              <a:spcBef>
                <a:spcPts val="1000"/>
              </a:spcBef>
              <a:buSzPct val="80000"/>
              <a:buFontTx/>
              <a:buNone/>
            </a:pPr>
            <a:r>
              <a:rPr lang="en-US" sz="2000" b="1" dirty="0"/>
              <a:t>First direct measurements of </a:t>
            </a:r>
            <a:r>
              <a:rPr lang="en-US" sz="2000" b="1" dirty="0" smtClean="0"/>
              <a:t>the mass </a:t>
            </a:r>
            <a:r>
              <a:rPr lang="en-US" sz="2000" b="1" dirty="0"/>
              <a:t>of </a:t>
            </a:r>
            <a:r>
              <a:rPr lang="en-US" sz="2000" b="1" baseline="32000" dirty="0">
                <a:cs typeface="Times New Roman" pitchFamily="18" charset="0"/>
                <a:sym typeface="Times New Roman" pitchFamily="18" charset="0"/>
              </a:rPr>
              <a:t>6,8</a:t>
            </a:r>
            <a:r>
              <a:rPr lang="en-US" sz="2000" b="1" dirty="0"/>
              <a:t>He carried out at ISAC with TITAN</a:t>
            </a:r>
          </a:p>
          <a:p>
            <a:pPr marL="457200" indent="-457200">
              <a:lnSpc>
                <a:spcPct val="80000"/>
              </a:lnSpc>
              <a:buNone/>
            </a:pPr>
            <a:endParaRPr lang="en-US" sz="1600" b="1" dirty="0" smtClean="0"/>
          </a:p>
          <a:p>
            <a:pPr marL="457200" indent="-457200">
              <a:lnSpc>
                <a:spcPct val="80000"/>
              </a:lnSpc>
              <a:buNone/>
            </a:pPr>
            <a:r>
              <a:rPr lang="en-US" sz="1600" b="1" dirty="0" smtClean="0"/>
              <a:t>V</a:t>
            </a:r>
            <a:r>
              <a:rPr lang="en-US" sz="1600" b="1" dirty="0"/>
              <a:t>. </a:t>
            </a:r>
            <a:r>
              <a:rPr lang="en-US" sz="1600" b="1" dirty="0" err="1"/>
              <a:t>Ryjkov</a:t>
            </a:r>
            <a:r>
              <a:rPr lang="en-US" sz="1600" b="1" dirty="0"/>
              <a:t> et al. </a:t>
            </a:r>
            <a:r>
              <a:rPr lang="en-US" sz="1600" dirty="0"/>
              <a:t>PRL </a:t>
            </a:r>
            <a:r>
              <a:rPr lang="en-US" sz="1600" b="1" dirty="0"/>
              <a:t>101, </a:t>
            </a:r>
            <a:r>
              <a:rPr lang="en-US" sz="1600" dirty="0"/>
              <a:t>012501 (2008)</a:t>
            </a:r>
            <a:endParaRPr lang="en-US" sz="2000" b="1" dirty="0"/>
          </a:p>
        </p:txBody>
      </p:sp>
      <p:grpSp>
        <p:nvGrpSpPr>
          <p:cNvPr id="2" name="Group 3"/>
          <p:cNvGrpSpPr>
            <a:grpSpLocks/>
          </p:cNvGrpSpPr>
          <p:nvPr/>
        </p:nvGrpSpPr>
        <p:grpSpPr bwMode="auto">
          <a:xfrm>
            <a:off x="385762" y="1184741"/>
            <a:ext cx="8758238" cy="5459504"/>
            <a:chOff x="243" y="960"/>
            <a:chExt cx="5517" cy="3397"/>
          </a:xfrm>
        </p:grpSpPr>
        <p:pic>
          <p:nvPicPr>
            <p:cNvPr id="381956" name="Picture 4"/>
            <p:cNvPicPr>
              <a:picLocks noChangeAspect="1" noChangeArrowheads="1"/>
            </p:cNvPicPr>
            <p:nvPr/>
          </p:nvPicPr>
          <p:blipFill>
            <a:blip r:embed="rId3" cstate="print"/>
            <a:srcRect/>
            <a:stretch>
              <a:fillRect/>
            </a:stretch>
          </p:blipFill>
          <p:spPr bwMode="auto">
            <a:xfrm>
              <a:off x="2832" y="2304"/>
              <a:ext cx="2400" cy="858"/>
            </a:xfrm>
            <a:prstGeom prst="rect">
              <a:avLst/>
            </a:prstGeom>
            <a:noFill/>
            <a:ln w="9525">
              <a:noFill/>
              <a:miter lim="800000"/>
              <a:headEnd/>
              <a:tailEnd/>
            </a:ln>
            <a:effectLst/>
          </p:spPr>
        </p:pic>
        <p:sp>
          <p:nvSpPr>
            <p:cNvPr id="381957" name="Rectangle 5"/>
            <p:cNvSpPr>
              <a:spLocks noChangeArrowheads="1"/>
            </p:cNvSpPr>
            <p:nvPr/>
          </p:nvSpPr>
          <p:spPr bwMode="auto">
            <a:xfrm>
              <a:off x="2832" y="3264"/>
              <a:ext cx="2400" cy="912"/>
            </a:xfrm>
            <a:prstGeom prst="rect">
              <a:avLst/>
            </a:prstGeom>
            <a:solidFill>
              <a:schemeClr val="accent1"/>
            </a:solidFill>
            <a:ln w="9525">
              <a:solidFill>
                <a:schemeClr val="tx1"/>
              </a:solidFill>
              <a:miter lim="800000"/>
              <a:headEnd/>
              <a:tailEnd/>
            </a:ln>
            <a:effectLst/>
          </p:spPr>
          <p:txBody>
            <a:bodyPr wrap="none" anchor="ctr"/>
            <a:lstStyle/>
            <a:p>
              <a:pPr algn="ctr"/>
              <a:r>
                <a:rPr lang="en-US" b="0">
                  <a:cs typeface="Times New Roman" pitchFamily="18" charset="0"/>
                </a:rPr>
                <a:t>Better and different mass value.</a:t>
              </a:r>
            </a:p>
            <a:p>
              <a:pPr algn="ctr"/>
              <a:r>
                <a:rPr lang="en-US" b="0">
                  <a:cs typeface="Times New Roman" pitchFamily="18" charset="0"/>
                </a:rPr>
                <a:t>Requires re-evaluation of charge</a:t>
              </a:r>
            </a:p>
            <a:p>
              <a:pPr algn="ctr"/>
              <a:r>
                <a:rPr lang="en-US" b="0">
                  <a:cs typeface="Times New Roman" pitchFamily="18" charset="0"/>
                </a:rPr>
                <a:t> radius, theory is very interested! </a:t>
              </a:r>
            </a:p>
          </p:txBody>
        </p:sp>
        <p:sp>
          <p:nvSpPr>
            <p:cNvPr id="381959" name="Rectangle 7"/>
            <p:cNvSpPr>
              <a:spLocks noChangeArrowheads="1"/>
            </p:cNvSpPr>
            <p:nvPr/>
          </p:nvSpPr>
          <p:spPr bwMode="auto">
            <a:xfrm>
              <a:off x="3792" y="1104"/>
              <a:ext cx="548" cy="228"/>
            </a:xfrm>
            <a:prstGeom prst="rect">
              <a:avLst/>
            </a:prstGeom>
            <a:noFill/>
            <a:ln w="9525">
              <a:noFill/>
              <a:miter lim="800000"/>
              <a:headEnd/>
              <a:tailEnd/>
            </a:ln>
            <a:effectLst/>
          </p:spPr>
          <p:txBody>
            <a:bodyPr wrap="none">
              <a:spAutoFit/>
            </a:bodyPr>
            <a:lstStyle/>
            <a:p>
              <a:r>
                <a:rPr lang="en-US" b="0">
                  <a:solidFill>
                    <a:srgbClr val="FF0000"/>
                  </a:solidFill>
                  <a:latin typeface="Times New Roman" pitchFamily="18" charset="0"/>
                  <a:cs typeface="Times New Roman" pitchFamily="18" charset="0"/>
                </a:rPr>
                <a:t>TITAN</a:t>
              </a:r>
            </a:p>
          </p:txBody>
        </p:sp>
        <p:pic>
          <p:nvPicPr>
            <p:cNvPr id="381960" name="Picture 8"/>
            <p:cNvPicPr>
              <a:picLocks noChangeAspect="1" noChangeArrowheads="1"/>
            </p:cNvPicPr>
            <p:nvPr/>
          </p:nvPicPr>
          <p:blipFill>
            <a:blip r:embed="rId4" cstate="print"/>
            <a:srcRect/>
            <a:stretch>
              <a:fillRect/>
            </a:stretch>
          </p:blipFill>
          <p:spPr bwMode="auto">
            <a:xfrm>
              <a:off x="2592" y="960"/>
              <a:ext cx="3168" cy="3397"/>
            </a:xfrm>
            <a:prstGeom prst="rect">
              <a:avLst/>
            </a:prstGeom>
            <a:noFill/>
            <a:ln w="9525">
              <a:noFill/>
              <a:miter lim="800000"/>
              <a:headEnd/>
              <a:tailEnd/>
            </a:ln>
            <a:effectLst/>
          </p:spPr>
        </p:pic>
        <p:sp>
          <p:nvSpPr>
            <p:cNvPr id="381961" name="Rectangle 9"/>
            <p:cNvSpPr>
              <a:spLocks noChangeArrowheads="1"/>
            </p:cNvSpPr>
            <p:nvPr/>
          </p:nvSpPr>
          <p:spPr bwMode="auto">
            <a:xfrm>
              <a:off x="3648" y="1488"/>
              <a:ext cx="714" cy="246"/>
            </a:xfrm>
            <a:prstGeom prst="rect">
              <a:avLst/>
            </a:prstGeom>
            <a:noFill/>
            <a:ln w="9525">
              <a:noFill/>
              <a:miter lim="800000"/>
              <a:headEnd/>
              <a:tailEnd/>
            </a:ln>
            <a:effectLst/>
          </p:spPr>
          <p:txBody>
            <a:bodyPr wrap="none">
              <a:spAutoFit/>
            </a:bodyPr>
            <a:lstStyle/>
            <a:p>
              <a:r>
                <a:rPr lang="en-US" sz="1000" b="0" baseline="30000">
                  <a:cs typeface="Times New Roman" pitchFamily="18" charset="0"/>
                </a:rPr>
                <a:t>6</a:t>
              </a:r>
              <a:r>
                <a:rPr lang="en-US" sz="1000" b="0">
                  <a:cs typeface="Times New Roman" pitchFamily="18" charset="0"/>
                </a:rPr>
                <a:t>He (Wang)</a:t>
              </a:r>
            </a:p>
            <a:p>
              <a:r>
                <a:rPr lang="en-US" sz="1000" b="0">
                  <a:cs typeface="Times New Roman" pitchFamily="18" charset="0"/>
                </a:rPr>
                <a:t>=1.925</a:t>
              </a:r>
              <a:r>
                <a:rPr lang="en-US" sz="1000" b="0">
                  <a:cs typeface="Arial" charset="0"/>
                </a:rPr>
                <a:t>±0.012 fm</a:t>
              </a:r>
            </a:p>
          </p:txBody>
        </p:sp>
        <p:grpSp>
          <p:nvGrpSpPr>
            <p:cNvPr id="3" name="Group 10"/>
            <p:cNvGrpSpPr>
              <a:grpSpLocks/>
            </p:cNvGrpSpPr>
            <p:nvPr/>
          </p:nvGrpSpPr>
          <p:grpSpPr bwMode="auto">
            <a:xfrm>
              <a:off x="243" y="1392"/>
              <a:ext cx="3357" cy="2701"/>
              <a:chOff x="243" y="1392"/>
              <a:chExt cx="3357" cy="2701"/>
            </a:xfrm>
          </p:grpSpPr>
          <p:sp>
            <p:nvSpPr>
              <p:cNvPr id="381963" name="Rectangle 11"/>
              <p:cNvSpPr>
                <a:spLocks noChangeArrowheads="1"/>
              </p:cNvSpPr>
              <p:nvPr/>
            </p:nvSpPr>
            <p:spPr bwMode="auto">
              <a:xfrm>
                <a:off x="243" y="3613"/>
                <a:ext cx="2240" cy="480"/>
              </a:xfrm>
              <a:prstGeom prst="rect">
                <a:avLst/>
              </a:prstGeom>
              <a:solidFill>
                <a:schemeClr val="accent1"/>
              </a:solidFill>
              <a:ln w="9525">
                <a:solidFill>
                  <a:schemeClr val="tx1"/>
                </a:solidFill>
                <a:miter lim="800000"/>
                <a:headEnd/>
                <a:tailEnd/>
              </a:ln>
              <a:effectLst/>
            </p:spPr>
            <p:txBody>
              <a:bodyPr wrap="none" anchor="ctr"/>
              <a:lstStyle/>
              <a:p>
                <a:pPr algn="ctr"/>
                <a:r>
                  <a:rPr lang="en-US" b="0">
                    <a:cs typeface="Times New Roman" pitchFamily="18" charset="0"/>
                  </a:rPr>
                  <a:t>Revised charge radius (prelim.)</a:t>
                </a:r>
              </a:p>
              <a:p>
                <a:pPr algn="ctr"/>
                <a:r>
                  <a:rPr lang="en-US" b="0">
                    <a:cs typeface="Times New Roman" pitchFamily="18" charset="0"/>
                  </a:rPr>
                  <a:t>Calculation G. Drake</a:t>
                </a:r>
              </a:p>
              <a:p>
                <a:pPr algn="ctr"/>
                <a:r>
                  <a:rPr lang="en-US" sz="1400" b="0">
                    <a:cs typeface="Times New Roman" pitchFamily="18" charset="0"/>
                  </a:rPr>
                  <a:t>(in prep for PRL M. Brodeur et al.)</a:t>
                </a:r>
              </a:p>
            </p:txBody>
          </p:sp>
          <p:grpSp>
            <p:nvGrpSpPr>
              <p:cNvPr id="4" name="Group 12"/>
              <p:cNvGrpSpPr>
                <a:grpSpLocks/>
              </p:cNvGrpSpPr>
              <p:nvPr/>
            </p:nvGrpSpPr>
            <p:grpSpPr bwMode="auto">
              <a:xfrm>
                <a:off x="2880" y="1392"/>
                <a:ext cx="720" cy="1296"/>
                <a:chOff x="2880" y="1392"/>
                <a:chExt cx="720" cy="1296"/>
              </a:xfrm>
            </p:grpSpPr>
            <p:sp>
              <p:nvSpPr>
                <p:cNvPr id="381965" name="Rectangle 13"/>
                <p:cNvSpPr>
                  <a:spLocks noChangeArrowheads="1"/>
                </p:cNvSpPr>
                <p:nvPr/>
              </p:nvSpPr>
              <p:spPr bwMode="auto">
                <a:xfrm>
                  <a:off x="3552" y="1392"/>
                  <a:ext cx="48" cy="1296"/>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US"/>
                </a:p>
              </p:txBody>
            </p:sp>
            <p:sp>
              <p:nvSpPr>
                <p:cNvPr id="381966" name="Rectangle 14"/>
                <p:cNvSpPr>
                  <a:spLocks noChangeArrowheads="1"/>
                </p:cNvSpPr>
                <p:nvPr/>
              </p:nvSpPr>
              <p:spPr bwMode="auto">
                <a:xfrm>
                  <a:off x="2880" y="1968"/>
                  <a:ext cx="692" cy="247"/>
                </a:xfrm>
                <a:prstGeom prst="rect">
                  <a:avLst/>
                </a:prstGeom>
                <a:noFill/>
                <a:ln w="9525">
                  <a:noFill/>
                  <a:miter lim="800000"/>
                  <a:headEnd/>
                  <a:tailEnd/>
                </a:ln>
                <a:effectLst/>
              </p:spPr>
              <p:txBody>
                <a:bodyPr wrap="none">
                  <a:spAutoFit/>
                </a:bodyPr>
                <a:lstStyle/>
                <a:p>
                  <a:r>
                    <a:rPr lang="en-US" sz="1000" b="0" baseline="30000">
                      <a:cs typeface="Times New Roman" pitchFamily="18" charset="0"/>
                    </a:rPr>
                    <a:t>6</a:t>
                  </a:r>
                  <a:r>
                    <a:rPr lang="en-US" sz="1000" b="0">
                      <a:cs typeface="Times New Roman" pitchFamily="18" charset="0"/>
                    </a:rPr>
                    <a:t>He (TITAN)</a:t>
                  </a:r>
                </a:p>
                <a:p>
                  <a:r>
                    <a:rPr lang="en-US" sz="1000" b="0">
                      <a:cs typeface="Times New Roman" pitchFamily="18" charset="0"/>
                    </a:rPr>
                    <a:t>=1.910</a:t>
                  </a:r>
                  <a:r>
                    <a:rPr lang="en-US" sz="1000" b="0">
                      <a:cs typeface="Arial" charset="0"/>
                    </a:rPr>
                    <a:t>±0.011fm</a:t>
                  </a:r>
                </a:p>
              </p:txBody>
            </p:sp>
            <p:sp>
              <p:nvSpPr>
                <p:cNvPr id="381967" name="Oval 15"/>
                <p:cNvSpPr>
                  <a:spLocks noChangeArrowheads="1"/>
                </p:cNvSpPr>
                <p:nvPr/>
              </p:nvSpPr>
              <p:spPr bwMode="auto">
                <a:xfrm>
                  <a:off x="3552" y="2064"/>
                  <a:ext cx="48" cy="48"/>
                </a:xfrm>
                <a:prstGeom prst="ellipse">
                  <a:avLst/>
                </a:prstGeom>
                <a:solidFill>
                  <a:srgbClr val="00CCFF"/>
                </a:solidFill>
                <a:ln w="9525">
                  <a:solidFill>
                    <a:schemeClr val="tx1"/>
                  </a:solidFill>
                  <a:round/>
                  <a:headEnd/>
                  <a:tailEnd/>
                </a:ln>
                <a:effectLst/>
              </p:spPr>
              <p:txBody>
                <a:bodyPr wrap="none" anchor="ctr"/>
                <a:lstStyle/>
                <a:p>
                  <a:endParaRPr lang="en-US"/>
                </a:p>
              </p:txBody>
            </p:sp>
          </p:grpSp>
        </p:grpSp>
        <p:sp>
          <p:nvSpPr>
            <p:cNvPr id="381968" name="Rectangle 16"/>
            <p:cNvSpPr>
              <a:spLocks noChangeArrowheads="1"/>
            </p:cNvSpPr>
            <p:nvPr/>
          </p:nvSpPr>
          <p:spPr bwMode="auto">
            <a:xfrm>
              <a:off x="3600" y="2832"/>
              <a:ext cx="714" cy="247"/>
            </a:xfrm>
            <a:prstGeom prst="rect">
              <a:avLst/>
            </a:prstGeom>
            <a:noFill/>
            <a:ln w="9525">
              <a:noFill/>
              <a:miter lim="800000"/>
              <a:headEnd/>
              <a:tailEnd/>
            </a:ln>
            <a:effectLst/>
          </p:spPr>
          <p:txBody>
            <a:bodyPr wrap="none">
              <a:spAutoFit/>
            </a:bodyPr>
            <a:lstStyle/>
            <a:p>
              <a:r>
                <a:rPr lang="en-US" sz="1000" b="0" baseline="30000">
                  <a:cs typeface="Times New Roman" pitchFamily="18" charset="0"/>
                </a:rPr>
                <a:t>8</a:t>
              </a:r>
              <a:r>
                <a:rPr lang="en-US" sz="1000" b="0">
                  <a:cs typeface="Times New Roman" pitchFamily="18" charset="0"/>
                </a:rPr>
                <a:t>He (Muller)</a:t>
              </a:r>
            </a:p>
            <a:p>
              <a:r>
                <a:rPr lang="en-US" sz="1000" b="0">
                  <a:cs typeface="Times New Roman" pitchFamily="18" charset="0"/>
                </a:rPr>
                <a:t>=1.808</a:t>
              </a:r>
              <a:r>
                <a:rPr lang="en-US" sz="1000" b="0">
                  <a:cs typeface="Arial" charset="0"/>
                </a:rPr>
                <a:t>±0.028 fm</a:t>
              </a:r>
            </a:p>
          </p:txBody>
        </p:sp>
        <p:grpSp>
          <p:nvGrpSpPr>
            <p:cNvPr id="6" name="Group 17"/>
            <p:cNvGrpSpPr>
              <a:grpSpLocks/>
            </p:cNvGrpSpPr>
            <p:nvPr/>
          </p:nvGrpSpPr>
          <p:grpSpPr bwMode="auto">
            <a:xfrm>
              <a:off x="2688" y="2736"/>
              <a:ext cx="768" cy="1296"/>
              <a:chOff x="2736" y="2736"/>
              <a:chExt cx="768" cy="1296"/>
            </a:xfrm>
          </p:grpSpPr>
          <p:sp>
            <p:nvSpPr>
              <p:cNvPr id="381970" name="Rectangle 18"/>
              <p:cNvSpPr>
                <a:spLocks noChangeArrowheads="1"/>
              </p:cNvSpPr>
              <p:nvPr/>
            </p:nvSpPr>
            <p:spPr bwMode="auto">
              <a:xfrm>
                <a:off x="3408" y="2736"/>
                <a:ext cx="96" cy="1296"/>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US"/>
              </a:p>
            </p:txBody>
          </p:sp>
          <p:sp>
            <p:nvSpPr>
              <p:cNvPr id="381971" name="Oval 19"/>
              <p:cNvSpPr>
                <a:spLocks noChangeArrowheads="1"/>
              </p:cNvSpPr>
              <p:nvPr/>
            </p:nvSpPr>
            <p:spPr bwMode="auto">
              <a:xfrm>
                <a:off x="3408" y="3312"/>
                <a:ext cx="96" cy="96"/>
              </a:xfrm>
              <a:prstGeom prst="ellipse">
                <a:avLst/>
              </a:prstGeom>
              <a:solidFill>
                <a:srgbClr val="00CCFF"/>
              </a:solidFill>
              <a:ln w="9525">
                <a:solidFill>
                  <a:schemeClr val="tx1"/>
                </a:solidFill>
                <a:round/>
                <a:headEnd/>
                <a:tailEnd/>
              </a:ln>
              <a:effectLst/>
            </p:spPr>
            <p:txBody>
              <a:bodyPr wrap="none" anchor="ctr"/>
              <a:lstStyle/>
              <a:p>
                <a:endParaRPr lang="en-US"/>
              </a:p>
            </p:txBody>
          </p:sp>
          <p:sp>
            <p:nvSpPr>
              <p:cNvPr id="381972" name="Rectangle 20"/>
              <p:cNvSpPr>
                <a:spLocks noChangeArrowheads="1"/>
              </p:cNvSpPr>
              <p:nvPr/>
            </p:nvSpPr>
            <p:spPr bwMode="auto">
              <a:xfrm>
                <a:off x="2736" y="3312"/>
                <a:ext cx="714" cy="247"/>
              </a:xfrm>
              <a:prstGeom prst="rect">
                <a:avLst/>
              </a:prstGeom>
              <a:noFill/>
              <a:ln w="9525">
                <a:noFill/>
                <a:miter lim="800000"/>
                <a:headEnd/>
                <a:tailEnd/>
              </a:ln>
              <a:effectLst/>
            </p:spPr>
            <p:txBody>
              <a:bodyPr wrap="none">
                <a:spAutoFit/>
              </a:bodyPr>
              <a:lstStyle/>
              <a:p>
                <a:r>
                  <a:rPr lang="en-US" sz="1000" b="0" baseline="30000">
                    <a:cs typeface="Times New Roman" pitchFamily="18" charset="0"/>
                  </a:rPr>
                  <a:t>8</a:t>
                </a:r>
                <a:r>
                  <a:rPr lang="en-US" sz="1000" b="0">
                    <a:cs typeface="Times New Roman" pitchFamily="18" charset="0"/>
                  </a:rPr>
                  <a:t>He (TITAN)</a:t>
                </a:r>
              </a:p>
              <a:p>
                <a:r>
                  <a:rPr lang="en-US" sz="1000" b="0">
                    <a:cs typeface="Times New Roman" pitchFamily="18" charset="0"/>
                  </a:rPr>
                  <a:t>=1.835</a:t>
                </a:r>
                <a:r>
                  <a:rPr lang="en-US" sz="1000" b="0">
                    <a:cs typeface="Arial" charset="0"/>
                  </a:rPr>
                  <a:t>±0.019 fm</a:t>
                </a:r>
              </a:p>
            </p:txBody>
          </p:sp>
        </p:grpSp>
      </p:grpSp>
      <p:sp>
        <p:nvSpPr>
          <p:cNvPr id="381986" name="Rectangle 34"/>
          <p:cNvSpPr>
            <a:spLocks noChangeArrowheads="1"/>
          </p:cNvSpPr>
          <p:nvPr/>
        </p:nvSpPr>
        <p:spPr bwMode="auto">
          <a:xfrm>
            <a:off x="5105400" y="1247900"/>
            <a:ext cx="1447800" cy="228600"/>
          </a:xfrm>
          <a:prstGeom prst="rect">
            <a:avLst/>
          </a:prstGeom>
          <a:solidFill>
            <a:schemeClr val="bg1"/>
          </a:solidFill>
          <a:ln w="9525">
            <a:noFill/>
            <a:miter lim="800000"/>
            <a:headEnd/>
            <a:tailEnd/>
          </a:ln>
          <a:effectLst/>
        </p:spPr>
        <p:txBody>
          <a:bodyPr wrap="none" anchor="ctr"/>
          <a:lstStyle/>
          <a:p>
            <a:pPr algn="ctr"/>
            <a:r>
              <a:rPr lang="en-US" sz="1400" dirty="0">
                <a:latin typeface="Times New Roman" pitchFamily="18" charset="0"/>
                <a:cs typeface="Times New Roman" pitchFamily="18" charset="0"/>
              </a:rPr>
              <a:t>charge radius</a:t>
            </a:r>
          </a:p>
        </p:txBody>
      </p:sp>
      <p:sp>
        <p:nvSpPr>
          <p:cNvPr id="381987" name="Rectangle 35"/>
          <p:cNvSpPr>
            <a:spLocks noChangeArrowheads="1"/>
          </p:cNvSpPr>
          <p:nvPr/>
        </p:nvSpPr>
        <p:spPr bwMode="auto">
          <a:xfrm>
            <a:off x="6553200" y="1247900"/>
            <a:ext cx="1447800" cy="228600"/>
          </a:xfrm>
          <a:prstGeom prst="rect">
            <a:avLst/>
          </a:prstGeom>
          <a:solidFill>
            <a:schemeClr val="bg1"/>
          </a:solidFill>
          <a:ln w="9525">
            <a:noFill/>
            <a:miter lim="800000"/>
            <a:headEnd/>
            <a:tailEnd/>
          </a:ln>
          <a:effectLst/>
        </p:spPr>
        <p:txBody>
          <a:bodyPr wrap="none" anchor="ctr"/>
          <a:lstStyle/>
          <a:p>
            <a:pPr algn="ctr"/>
            <a:r>
              <a:rPr lang="en-US" sz="1400" dirty="0">
                <a:latin typeface="Times New Roman" pitchFamily="18" charset="0"/>
                <a:cs typeface="Times New Roman" pitchFamily="18" charset="0"/>
              </a:rPr>
              <a:t>matter radius</a:t>
            </a:r>
          </a:p>
        </p:txBody>
      </p:sp>
      <p:sp>
        <p:nvSpPr>
          <p:cNvPr id="381989" name="Rectangle 37"/>
          <p:cNvSpPr>
            <a:spLocks noChangeArrowheads="1"/>
          </p:cNvSpPr>
          <p:nvPr/>
        </p:nvSpPr>
        <p:spPr bwMode="auto">
          <a:xfrm>
            <a:off x="2301834" y="4785878"/>
            <a:ext cx="1573059" cy="523220"/>
          </a:xfrm>
          <a:prstGeom prst="rect">
            <a:avLst/>
          </a:prstGeom>
          <a:noFill/>
          <a:ln w="9525">
            <a:noFill/>
            <a:miter lim="800000"/>
            <a:headEnd/>
            <a:tailEnd/>
          </a:ln>
          <a:effectLst/>
        </p:spPr>
        <p:txBody>
          <a:bodyPr wrap="none" anchor="ctr">
            <a:spAutoFit/>
          </a:bodyPr>
          <a:lstStyle/>
          <a:p>
            <a:r>
              <a:rPr lang="en-US" sz="1400" dirty="0">
                <a:solidFill>
                  <a:srgbClr val="FF3300"/>
                </a:solidFill>
                <a:cs typeface="Times New Roman" pitchFamily="18" charset="0"/>
              </a:rPr>
              <a:t>P. Muller et </a:t>
            </a:r>
            <a:r>
              <a:rPr lang="en-US" sz="1400" dirty="0" smtClean="0">
                <a:solidFill>
                  <a:srgbClr val="FF3300"/>
                </a:solidFill>
                <a:cs typeface="Times New Roman" pitchFamily="18" charset="0"/>
              </a:rPr>
              <a:t>al. </a:t>
            </a:r>
            <a:r>
              <a:rPr lang="en-US" sz="1400" dirty="0">
                <a:solidFill>
                  <a:srgbClr val="FF3300"/>
                </a:solidFill>
                <a:cs typeface="Times New Roman" pitchFamily="18" charset="0"/>
              </a:rPr>
              <a:t>PRL </a:t>
            </a:r>
          </a:p>
          <a:p>
            <a:r>
              <a:rPr lang="en-US" sz="1400" dirty="0">
                <a:solidFill>
                  <a:srgbClr val="FF3300"/>
                </a:solidFill>
                <a:cs typeface="Times New Roman" pitchFamily="18" charset="0"/>
              </a:rPr>
              <a:t>99, 252501 (2007)</a:t>
            </a:r>
            <a:r>
              <a:rPr lang="en-US" sz="1200" dirty="0">
                <a:solidFill>
                  <a:srgbClr val="FF3300"/>
                </a:solidFill>
                <a:cs typeface="Times New Roman" pitchFamily="18" charset="0"/>
              </a:rPr>
              <a:t> </a:t>
            </a:r>
          </a:p>
        </p:txBody>
      </p:sp>
      <p:sp>
        <p:nvSpPr>
          <p:cNvPr id="381990" name="Rectangle 38"/>
          <p:cNvSpPr>
            <a:spLocks noChangeArrowheads="1"/>
          </p:cNvSpPr>
          <p:nvPr/>
        </p:nvSpPr>
        <p:spPr bwMode="auto">
          <a:xfrm>
            <a:off x="5579425" y="6417625"/>
            <a:ext cx="1905000" cy="228600"/>
          </a:xfrm>
          <a:prstGeom prst="rect">
            <a:avLst/>
          </a:prstGeom>
          <a:solidFill>
            <a:schemeClr val="bg1"/>
          </a:solidFill>
          <a:ln w="9525">
            <a:noFill/>
            <a:miter lim="800000"/>
            <a:headEnd/>
            <a:tailEnd/>
          </a:ln>
          <a:effectLst/>
        </p:spPr>
        <p:txBody>
          <a:bodyPr wrap="none" anchor="ctr"/>
          <a:lstStyle/>
          <a:p>
            <a:pPr algn="ctr"/>
            <a:r>
              <a:rPr lang="en-US" dirty="0">
                <a:latin typeface="Times New Roman" pitchFamily="18" charset="0"/>
                <a:cs typeface="Times New Roman" pitchFamily="18" charset="0"/>
              </a:rPr>
              <a:t>radius, fm</a:t>
            </a:r>
          </a:p>
        </p:txBody>
      </p:sp>
      <p:sp>
        <p:nvSpPr>
          <p:cNvPr id="381995" name="Rectangle 43"/>
          <p:cNvSpPr>
            <a:spLocks noChangeArrowheads="1"/>
          </p:cNvSpPr>
          <p:nvPr/>
        </p:nvSpPr>
        <p:spPr bwMode="auto">
          <a:xfrm>
            <a:off x="0" y="163773"/>
            <a:ext cx="9143999" cy="584775"/>
          </a:xfrm>
          <a:prstGeom prst="rect">
            <a:avLst/>
          </a:prstGeom>
          <a:noFill/>
          <a:ln w="9525">
            <a:noFill/>
            <a:miter lim="800000"/>
            <a:headEnd/>
            <a:tailEnd/>
          </a:ln>
          <a:effectLst/>
        </p:spPr>
        <p:txBody>
          <a:bodyPr wrap="square">
            <a:spAutoFit/>
          </a:bodyPr>
          <a:lstStyle/>
          <a:p>
            <a:pPr algn="ctr"/>
            <a:r>
              <a:rPr lang="en-US" sz="3200" dirty="0">
                <a:solidFill>
                  <a:srgbClr val="256EB1"/>
                </a:solidFill>
                <a:latin typeface="+mj-lt"/>
              </a:rPr>
              <a:t>Helium </a:t>
            </a:r>
            <a:r>
              <a:rPr lang="en-US" sz="3200" dirty="0" smtClean="0">
                <a:solidFill>
                  <a:srgbClr val="256EB1"/>
                </a:solidFill>
                <a:latin typeface="+mj-lt"/>
              </a:rPr>
              <a:t>measurements</a:t>
            </a:r>
            <a:endParaRPr lang="en-CA" sz="3200" dirty="0">
              <a:solidFill>
                <a:srgbClr val="256EB1"/>
              </a:solidFill>
              <a:latin typeface="+mj-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title"/>
          </p:nvPr>
        </p:nvSpPr>
        <p:spPr>
          <a:xfrm>
            <a:off x="0" y="0"/>
            <a:ext cx="9144000" cy="866899"/>
          </a:xfrm>
          <a:ln/>
        </p:spPr>
        <p:txBody>
          <a:bodyPr rIns="35717"/>
          <a:lstStyle/>
          <a:p>
            <a:r>
              <a:rPr lang="en-US" sz="2400" dirty="0">
                <a:solidFill>
                  <a:schemeClr val="accent1"/>
                </a:solidFill>
              </a:rPr>
              <a:t>Mass measurements near new magic number N=34 </a:t>
            </a:r>
            <a:endParaRPr lang="en-US" sz="1600" dirty="0">
              <a:solidFill>
                <a:schemeClr val="accent1"/>
              </a:solidFill>
            </a:endParaRPr>
          </a:p>
        </p:txBody>
      </p:sp>
      <p:grpSp>
        <p:nvGrpSpPr>
          <p:cNvPr id="2" name="Group 43"/>
          <p:cNvGrpSpPr>
            <a:grpSpLocks/>
          </p:cNvGrpSpPr>
          <p:nvPr/>
        </p:nvGrpSpPr>
        <p:grpSpPr bwMode="auto">
          <a:xfrm>
            <a:off x="5181600" y="1295400"/>
            <a:ext cx="3962400" cy="2514600"/>
            <a:chOff x="2640" y="1968"/>
            <a:chExt cx="2784" cy="1807"/>
          </a:xfrm>
        </p:grpSpPr>
        <p:pic>
          <p:nvPicPr>
            <p:cNvPr id="77826" name="Picture 2"/>
            <p:cNvPicPr>
              <a:picLocks noChangeAspect="1" noChangeArrowheads="1"/>
            </p:cNvPicPr>
            <p:nvPr/>
          </p:nvPicPr>
          <p:blipFill>
            <a:blip r:embed="rId2" cstate="print"/>
            <a:srcRect/>
            <a:stretch>
              <a:fillRect/>
            </a:stretch>
          </p:blipFill>
          <p:spPr bwMode="auto">
            <a:xfrm>
              <a:off x="2640" y="1968"/>
              <a:ext cx="2784" cy="1807"/>
            </a:xfrm>
            <a:prstGeom prst="rect">
              <a:avLst/>
            </a:prstGeom>
            <a:noFill/>
            <a:ln w="25400">
              <a:noFill/>
              <a:miter lim="800000"/>
              <a:headEnd/>
              <a:tailEnd/>
            </a:ln>
          </p:spPr>
        </p:pic>
        <p:grpSp>
          <p:nvGrpSpPr>
            <p:cNvPr id="3" name="Group 10"/>
            <p:cNvGrpSpPr>
              <a:grpSpLocks/>
            </p:cNvGrpSpPr>
            <p:nvPr/>
          </p:nvGrpSpPr>
          <p:grpSpPr bwMode="auto">
            <a:xfrm>
              <a:off x="3921" y="2813"/>
              <a:ext cx="163" cy="214"/>
              <a:chOff x="0" y="0"/>
              <a:chExt cx="232" cy="304"/>
            </a:xfrm>
          </p:grpSpPr>
          <p:pic>
            <p:nvPicPr>
              <p:cNvPr id="77835" name="Picture 11"/>
              <p:cNvPicPr>
                <a:picLocks noChangeArrowheads="1"/>
              </p:cNvPicPr>
              <p:nvPr/>
            </p:nvPicPr>
            <p:blipFill>
              <a:blip r:embed="rId3" cstate="print"/>
              <a:srcRect/>
              <a:stretch>
                <a:fillRect/>
              </a:stretch>
            </p:blipFill>
            <p:spPr bwMode="auto">
              <a:xfrm>
                <a:off x="-32" y="89"/>
                <a:ext cx="144" cy="248"/>
              </a:xfrm>
              <a:prstGeom prst="rect">
                <a:avLst/>
              </a:prstGeom>
              <a:noFill/>
              <a:ln w="25400">
                <a:noFill/>
                <a:miter lim="800000"/>
                <a:headEnd/>
                <a:tailEnd/>
              </a:ln>
            </p:spPr>
          </p:pic>
          <p:pic>
            <p:nvPicPr>
              <p:cNvPr id="77836" name="Picture 12"/>
              <p:cNvPicPr>
                <a:picLocks noChangeArrowheads="1"/>
              </p:cNvPicPr>
              <p:nvPr/>
            </p:nvPicPr>
            <p:blipFill>
              <a:blip r:embed="rId4" cstate="print"/>
              <a:srcRect/>
              <a:stretch>
                <a:fillRect/>
              </a:stretch>
            </p:blipFill>
            <p:spPr bwMode="auto">
              <a:xfrm>
                <a:off x="31" y="-32"/>
                <a:ext cx="240" cy="368"/>
              </a:xfrm>
              <a:prstGeom prst="rect">
                <a:avLst/>
              </a:prstGeom>
              <a:noFill/>
              <a:ln w="25400">
                <a:noFill/>
                <a:miter lim="800000"/>
                <a:headEnd/>
                <a:tailEnd/>
              </a:ln>
            </p:spPr>
          </p:pic>
        </p:grpSp>
        <p:grpSp>
          <p:nvGrpSpPr>
            <p:cNvPr id="4" name="Group 13"/>
            <p:cNvGrpSpPr>
              <a:grpSpLocks/>
            </p:cNvGrpSpPr>
            <p:nvPr/>
          </p:nvGrpSpPr>
          <p:grpSpPr bwMode="auto">
            <a:xfrm>
              <a:off x="4107" y="2813"/>
              <a:ext cx="163" cy="214"/>
              <a:chOff x="0" y="0"/>
              <a:chExt cx="232" cy="304"/>
            </a:xfrm>
          </p:grpSpPr>
          <p:pic>
            <p:nvPicPr>
              <p:cNvPr id="77838" name="Picture 14"/>
              <p:cNvPicPr>
                <a:picLocks noChangeArrowheads="1"/>
              </p:cNvPicPr>
              <p:nvPr/>
            </p:nvPicPr>
            <p:blipFill>
              <a:blip r:embed="rId3" cstate="print"/>
              <a:srcRect/>
              <a:stretch>
                <a:fillRect/>
              </a:stretch>
            </p:blipFill>
            <p:spPr bwMode="auto">
              <a:xfrm>
                <a:off x="-32" y="89"/>
                <a:ext cx="144" cy="248"/>
              </a:xfrm>
              <a:prstGeom prst="rect">
                <a:avLst/>
              </a:prstGeom>
              <a:noFill/>
              <a:ln w="25400">
                <a:noFill/>
                <a:miter lim="800000"/>
                <a:headEnd/>
                <a:tailEnd/>
              </a:ln>
            </p:spPr>
          </p:pic>
          <p:pic>
            <p:nvPicPr>
              <p:cNvPr id="77839" name="Picture 15"/>
              <p:cNvPicPr>
                <a:picLocks noChangeArrowheads="1"/>
              </p:cNvPicPr>
              <p:nvPr/>
            </p:nvPicPr>
            <p:blipFill>
              <a:blip r:embed="rId4" cstate="print"/>
              <a:srcRect/>
              <a:stretch>
                <a:fillRect/>
              </a:stretch>
            </p:blipFill>
            <p:spPr bwMode="auto">
              <a:xfrm>
                <a:off x="31" y="-32"/>
                <a:ext cx="240" cy="368"/>
              </a:xfrm>
              <a:prstGeom prst="rect">
                <a:avLst/>
              </a:prstGeom>
              <a:noFill/>
              <a:ln w="25400">
                <a:noFill/>
                <a:miter lim="800000"/>
                <a:headEnd/>
                <a:tailEnd/>
              </a:ln>
            </p:spPr>
          </p:pic>
        </p:grpSp>
        <p:grpSp>
          <p:nvGrpSpPr>
            <p:cNvPr id="5" name="Group 16"/>
            <p:cNvGrpSpPr>
              <a:grpSpLocks/>
            </p:cNvGrpSpPr>
            <p:nvPr/>
          </p:nvGrpSpPr>
          <p:grpSpPr bwMode="auto">
            <a:xfrm>
              <a:off x="3747" y="2982"/>
              <a:ext cx="163" cy="214"/>
              <a:chOff x="0" y="0"/>
              <a:chExt cx="232" cy="304"/>
            </a:xfrm>
          </p:grpSpPr>
          <p:pic>
            <p:nvPicPr>
              <p:cNvPr id="77841" name="Picture 17"/>
              <p:cNvPicPr>
                <a:picLocks noChangeArrowheads="1"/>
              </p:cNvPicPr>
              <p:nvPr/>
            </p:nvPicPr>
            <p:blipFill>
              <a:blip r:embed="rId3" cstate="print"/>
              <a:srcRect/>
              <a:stretch>
                <a:fillRect/>
              </a:stretch>
            </p:blipFill>
            <p:spPr bwMode="auto">
              <a:xfrm>
                <a:off x="-32" y="89"/>
                <a:ext cx="144" cy="248"/>
              </a:xfrm>
              <a:prstGeom prst="rect">
                <a:avLst/>
              </a:prstGeom>
              <a:noFill/>
              <a:ln w="25400">
                <a:noFill/>
                <a:miter lim="800000"/>
                <a:headEnd/>
                <a:tailEnd/>
              </a:ln>
            </p:spPr>
          </p:pic>
          <p:pic>
            <p:nvPicPr>
              <p:cNvPr id="77842" name="Picture 18"/>
              <p:cNvPicPr>
                <a:picLocks noChangeArrowheads="1"/>
              </p:cNvPicPr>
              <p:nvPr/>
            </p:nvPicPr>
            <p:blipFill>
              <a:blip r:embed="rId4" cstate="print"/>
              <a:srcRect/>
              <a:stretch>
                <a:fillRect/>
              </a:stretch>
            </p:blipFill>
            <p:spPr bwMode="auto">
              <a:xfrm>
                <a:off x="31" y="-32"/>
                <a:ext cx="240" cy="368"/>
              </a:xfrm>
              <a:prstGeom prst="rect">
                <a:avLst/>
              </a:prstGeom>
              <a:noFill/>
              <a:ln w="25400">
                <a:noFill/>
                <a:miter lim="800000"/>
                <a:headEnd/>
                <a:tailEnd/>
              </a:ln>
            </p:spPr>
          </p:pic>
        </p:grpSp>
        <p:grpSp>
          <p:nvGrpSpPr>
            <p:cNvPr id="6" name="Group 19"/>
            <p:cNvGrpSpPr>
              <a:grpSpLocks/>
            </p:cNvGrpSpPr>
            <p:nvPr/>
          </p:nvGrpSpPr>
          <p:grpSpPr bwMode="auto">
            <a:xfrm>
              <a:off x="3916" y="2982"/>
              <a:ext cx="163" cy="214"/>
              <a:chOff x="0" y="0"/>
              <a:chExt cx="232" cy="304"/>
            </a:xfrm>
          </p:grpSpPr>
          <p:pic>
            <p:nvPicPr>
              <p:cNvPr id="77844" name="Picture 20"/>
              <p:cNvPicPr>
                <a:picLocks noChangeArrowheads="1"/>
              </p:cNvPicPr>
              <p:nvPr/>
            </p:nvPicPr>
            <p:blipFill>
              <a:blip r:embed="rId3" cstate="print"/>
              <a:srcRect/>
              <a:stretch>
                <a:fillRect/>
              </a:stretch>
            </p:blipFill>
            <p:spPr bwMode="auto">
              <a:xfrm>
                <a:off x="-32" y="89"/>
                <a:ext cx="144" cy="248"/>
              </a:xfrm>
              <a:prstGeom prst="rect">
                <a:avLst/>
              </a:prstGeom>
              <a:noFill/>
              <a:ln w="25400">
                <a:noFill/>
                <a:miter lim="800000"/>
                <a:headEnd/>
                <a:tailEnd/>
              </a:ln>
            </p:spPr>
          </p:pic>
          <p:pic>
            <p:nvPicPr>
              <p:cNvPr id="77845" name="Picture 21"/>
              <p:cNvPicPr>
                <a:picLocks noChangeArrowheads="1"/>
              </p:cNvPicPr>
              <p:nvPr/>
            </p:nvPicPr>
            <p:blipFill>
              <a:blip r:embed="rId4" cstate="print"/>
              <a:srcRect/>
              <a:stretch>
                <a:fillRect/>
              </a:stretch>
            </p:blipFill>
            <p:spPr bwMode="auto">
              <a:xfrm>
                <a:off x="31" y="-32"/>
                <a:ext cx="240" cy="368"/>
              </a:xfrm>
              <a:prstGeom prst="rect">
                <a:avLst/>
              </a:prstGeom>
              <a:noFill/>
              <a:ln w="25400">
                <a:noFill/>
                <a:miter lim="800000"/>
                <a:headEnd/>
                <a:tailEnd/>
              </a:ln>
            </p:spPr>
          </p:pic>
        </p:grpSp>
        <p:grpSp>
          <p:nvGrpSpPr>
            <p:cNvPr id="7" name="Group 25"/>
            <p:cNvGrpSpPr>
              <a:grpSpLocks/>
            </p:cNvGrpSpPr>
            <p:nvPr/>
          </p:nvGrpSpPr>
          <p:grpSpPr bwMode="auto">
            <a:xfrm>
              <a:off x="4292" y="2982"/>
              <a:ext cx="164" cy="214"/>
              <a:chOff x="0" y="0"/>
              <a:chExt cx="232" cy="304"/>
            </a:xfrm>
          </p:grpSpPr>
          <p:pic>
            <p:nvPicPr>
              <p:cNvPr id="77850" name="Picture 26"/>
              <p:cNvPicPr>
                <a:picLocks noChangeArrowheads="1"/>
              </p:cNvPicPr>
              <p:nvPr/>
            </p:nvPicPr>
            <p:blipFill>
              <a:blip r:embed="rId3" cstate="print"/>
              <a:srcRect/>
              <a:stretch>
                <a:fillRect/>
              </a:stretch>
            </p:blipFill>
            <p:spPr bwMode="auto">
              <a:xfrm>
                <a:off x="-32" y="89"/>
                <a:ext cx="144" cy="248"/>
              </a:xfrm>
              <a:prstGeom prst="rect">
                <a:avLst/>
              </a:prstGeom>
              <a:noFill/>
              <a:ln w="25400">
                <a:noFill/>
                <a:miter lim="800000"/>
                <a:headEnd/>
                <a:tailEnd/>
              </a:ln>
            </p:spPr>
          </p:pic>
          <p:pic>
            <p:nvPicPr>
              <p:cNvPr id="77851" name="Picture 27"/>
              <p:cNvPicPr>
                <a:picLocks noChangeArrowheads="1"/>
              </p:cNvPicPr>
              <p:nvPr/>
            </p:nvPicPr>
            <p:blipFill>
              <a:blip r:embed="rId4" cstate="print"/>
              <a:srcRect/>
              <a:stretch>
                <a:fillRect/>
              </a:stretch>
            </p:blipFill>
            <p:spPr bwMode="auto">
              <a:xfrm>
                <a:off x="31" y="-32"/>
                <a:ext cx="240" cy="368"/>
              </a:xfrm>
              <a:prstGeom prst="rect">
                <a:avLst/>
              </a:prstGeom>
              <a:noFill/>
              <a:ln w="25400">
                <a:noFill/>
                <a:miter lim="800000"/>
                <a:headEnd/>
                <a:tailEnd/>
              </a:ln>
            </p:spPr>
          </p:pic>
        </p:grpSp>
      </p:grpSp>
      <p:sp>
        <p:nvSpPr>
          <p:cNvPr id="77854" name="Rectangle 30"/>
          <p:cNvSpPr>
            <a:spLocks/>
          </p:cNvSpPr>
          <p:nvPr/>
        </p:nvSpPr>
        <p:spPr bwMode="auto">
          <a:xfrm>
            <a:off x="152400" y="2206625"/>
            <a:ext cx="4800600" cy="384175"/>
          </a:xfrm>
          <a:prstGeom prst="rect">
            <a:avLst/>
          </a:prstGeom>
          <a:noFill/>
          <a:ln w="12700">
            <a:noFill/>
            <a:miter lim="800000"/>
            <a:headEnd/>
            <a:tailEnd/>
          </a:ln>
        </p:spPr>
        <p:txBody>
          <a:bodyPr lIns="0" tIns="0" rIns="0" bIns="0" anchor="ctr"/>
          <a:lstStyle/>
          <a:p>
            <a:pPr defTabSz="642938">
              <a:spcBef>
                <a:spcPts val="1688"/>
              </a:spcBef>
              <a:buSzPct val="125000"/>
              <a:buFont typeface="Gill Sans" charset="0"/>
              <a:buChar char="•"/>
            </a:pPr>
            <a:r>
              <a:rPr lang="en-US" sz="1600" b="1" baseline="32000">
                <a:latin typeface="Gill Sans" charset="0"/>
                <a:sym typeface="Gill Sans" charset="0"/>
              </a:rPr>
              <a:t> 47-50</a:t>
            </a:r>
            <a:r>
              <a:rPr lang="en-US" sz="1600" b="1">
                <a:latin typeface="Gill Sans" charset="0"/>
                <a:sym typeface="Gill Sans" charset="0"/>
              </a:rPr>
              <a:t>K</a:t>
            </a:r>
            <a:r>
              <a:rPr lang="en-US" sz="1600" b="1" baseline="32000">
                <a:latin typeface="Gill Sans" charset="0"/>
                <a:sym typeface="Gill Sans" charset="0"/>
              </a:rPr>
              <a:t>1+</a:t>
            </a:r>
            <a:r>
              <a:rPr lang="en-US" sz="1600" b="1">
                <a:latin typeface="Gill Sans" charset="0"/>
                <a:sym typeface="Gill Sans" charset="0"/>
              </a:rPr>
              <a:t> and </a:t>
            </a:r>
            <a:r>
              <a:rPr lang="en-US" sz="1600" b="1" baseline="32000">
                <a:latin typeface="Gill Sans" charset="0"/>
                <a:sym typeface="Gill Sans" charset="0"/>
              </a:rPr>
              <a:t>49,50</a:t>
            </a:r>
            <a:r>
              <a:rPr lang="en-US" sz="1600" b="1">
                <a:latin typeface="Gill Sans" charset="0"/>
                <a:sym typeface="Gill Sans" charset="0"/>
              </a:rPr>
              <a:t>Ca</a:t>
            </a:r>
            <a:r>
              <a:rPr lang="en-US" sz="1600" b="1" baseline="32000">
                <a:latin typeface="Gill Sans" charset="0"/>
                <a:sym typeface="Gill Sans" charset="0"/>
              </a:rPr>
              <a:t>1+</a:t>
            </a:r>
            <a:r>
              <a:rPr lang="en-US" sz="1600" b="1">
                <a:latin typeface="Gill Sans" charset="0"/>
                <a:sym typeface="Gill Sans" charset="0"/>
              </a:rPr>
              <a:t>: masses </a:t>
            </a:r>
            <a:r>
              <a:rPr lang="en-US" sz="1600" b="1">
                <a:solidFill>
                  <a:srgbClr val="FF0000"/>
                </a:solidFill>
                <a:latin typeface="Gill Sans" charset="0"/>
                <a:sym typeface="Gill Sans" charset="0"/>
              </a:rPr>
              <a:t>improved by factor of up to 100 (in prep A. Lapierre et al., PR C)</a:t>
            </a:r>
          </a:p>
        </p:txBody>
      </p:sp>
      <p:sp>
        <p:nvSpPr>
          <p:cNvPr id="77855" name="Rectangle 31"/>
          <p:cNvSpPr>
            <a:spLocks/>
          </p:cNvSpPr>
          <p:nvPr/>
        </p:nvSpPr>
        <p:spPr bwMode="auto">
          <a:xfrm>
            <a:off x="152400" y="1752600"/>
            <a:ext cx="7239000" cy="382588"/>
          </a:xfrm>
          <a:prstGeom prst="rect">
            <a:avLst/>
          </a:prstGeom>
          <a:noFill/>
          <a:ln w="12700">
            <a:noFill/>
            <a:miter lim="800000"/>
            <a:headEnd/>
            <a:tailEnd/>
          </a:ln>
        </p:spPr>
        <p:txBody>
          <a:bodyPr lIns="0" tIns="0" rIns="0" bIns="0" anchor="ctr"/>
          <a:lstStyle/>
          <a:p>
            <a:pPr defTabSz="642938">
              <a:spcBef>
                <a:spcPts val="1688"/>
              </a:spcBef>
              <a:buSzPct val="125000"/>
              <a:buFont typeface="Gill Sans" charset="0"/>
              <a:buChar char="•"/>
            </a:pPr>
            <a:r>
              <a:rPr lang="en-US" sz="1600" b="1" baseline="32000">
                <a:latin typeface="Gill Sans" charset="0"/>
                <a:sym typeface="Gill Sans" charset="0"/>
              </a:rPr>
              <a:t> 48</a:t>
            </a:r>
            <a:r>
              <a:rPr lang="en-US" sz="1600" b="1">
                <a:latin typeface="Gill Sans" charset="0"/>
                <a:sym typeface="Gill Sans" charset="0"/>
              </a:rPr>
              <a:t>K</a:t>
            </a:r>
            <a:r>
              <a:rPr lang="en-US" sz="1600" b="1" baseline="32000">
                <a:latin typeface="Gill Sans" charset="0"/>
                <a:sym typeface="Gill Sans" charset="0"/>
              </a:rPr>
              <a:t>1+</a:t>
            </a:r>
            <a:r>
              <a:rPr lang="en-US" sz="1600" b="1">
                <a:latin typeface="Gill Sans" charset="0"/>
                <a:sym typeface="Gill Sans" charset="0"/>
              </a:rPr>
              <a:t> and </a:t>
            </a:r>
            <a:r>
              <a:rPr lang="en-US" sz="1600" b="1" baseline="32000">
                <a:latin typeface="Gill Sans" charset="0"/>
                <a:sym typeface="Gill Sans" charset="0"/>
              </a:rPr>
              <a:t>49</a:t>
            </a:r>
            <a:r>
              <a:rPr lang="en-US" sz="1600" b="1">
                <a:latin typeface="Gill Sans" charset="0"/>
                <a:sym typeface="Gill Sans" charset="0"/>
              </a:rPr>
              <a:t>K</a:t>
            </a:r>
            <a:r>
              <a:rPr lang="en-US" sz="1600" b="1" baseline="32000">
                <a:latin typeface="Gill Sans" charset="0"/>
                <a:sym typeface="Gill Sans" charset="0"/>
              </a:rPr>
              <a:t>1+</a:t>
            </a:r>
            <a:r>
              <a:rPr lang="en-US" sz="1600" b="1">
                <a:latin typeface="Gill Sans" charset="0"/>
                <a:sym typeface="Gill Sans" charset="0"/>
              </a:rPr>
              <a:t>: </a:t>
            </a:r>
            <a:r>
              <a:rPr lang="en-US" sz="1600" b="1">
                <a:solidFill>
                  <a:srgbClr val="FF0000"/>
                </a:solidFill>
                <a:latin typeface="Gill Sans" charset="0"/>
                <a:sym typeface="Gill Sans" charset="0"/>
              </a:rPr>
              <a:t>deviations of 6 and 10 sigma</a:t>
            </a:r>
            <a:r>
              <a:rPr lang="en-US" sz="1600" b="1">
                <a:latin typeface="Gill Sans" charset="0"/>
                <a:sym typeface="Gill Sans" charset="0"/>
              </a:rPr>
              <a:t> from AME03</a:t>
            </a:r>
          </a:p>
        </p:txBody>
      </p:sp>
      <p:sp>
        <p:nvSpPr>
          <p:cNvPr id="77866" name="Rectangle 42"/>
          <p:cNvSpPr>
            <a:spLocks/>
          </p:cNvSpPr>
          <p:nvPr/>
        </p:nvSpPr>
        <p:spPr bwMode="auto">
          <a:xfrm>
            <a:off x="304800" y="990600"/>
            <a:ext cx="6781800" cy="392113"/>
          </a:xfrm>
          <a:prstGeom prst="rect">
            <a:avLst/>
          </a:prstGeom>
          <a:noFill/>
          <a:ln w="12700">
            <a:noFill/>
            <a:miter lim="800000"/>
            <a:headEnd/>
            <a:tailEnd/>
          </a:ln>
        </p:spPr>
        <p:txBody>
          <a:bodyPr lIns="0" tIns="0" rIns="0" bIns="0" anchor="ctr"/>
          <a:lstStyle/>
          <a:p>
            <a:pPr defTabSz="642938">
              <a:spcBef>
                <a:spcPts val="1688"/>
              </a:spcBef>
              <a:buSzPct val="125000"/>
              <a:buFont typeface="Gill Sans" charset="0"/>
              <a:buChar char="•"/>
            </a:pPr>
            <a:r>
              <a:rPr lang="en-US" sz="1600" b="1">
                <a:solidFill>
                  <a:srgbClr val="3333CC"/>
                </a:solidFill>
                <a:latin typeface="Gill Sans" charset="0"/>
                <a:sym typeface="Gill Sans" charset="0"/>
              </a:rPr>
              <a:t>Masses (or separation energies) sensitive to shell structure, and indication of closed shell.</a:t>
            </a:r>
          </a:p>
        </p:txBody>
      </p:sp>
      <p:sp>
        <p:nvSpPr>
          <p:cNvPr id="77832" name="Rectangle 8"/>
          <p:cNvSpPr>
            <a:spLocks/>
          </p:cNvSpPr>
          <p:nvPr/>
        </p:nvSpPr>
        <p:spPr bwMode="auto">
          <a:xfrm>
            <a:off x="152400" y="1447800"/>
            <a:ext cx="6781800" cy="392113"/>
          </a:xfrm>
          <a:prstGeom prst="rect">
            <a:avLst/>
          </a:prstGeom>
          <a:noFill/>
          <a:ln w="12700">
            <a:noFill/>
            <a:miter lim="800000"/>
            <a:headEnd/>
            <a:tailEnd/>
          </a:ln>
        </p:spPr>
        <p:txBody>
          <a:bodyPr lIns="0" tIns="0" rIns="0" bIns="0" anchor="ctr"/>
          <a:lstStyle/>
          <a:p>
            <a:pPr defTabSz="642938">
              <a:spcBef>
                <a:spcPts val="1688"/>
              </a:spcBef>
              <a:buSzPct val="125000"/>
              <a:buFont typeface="Gill Sans" charset="0"/>
              <a:buChar char="•"/>
            </a:pPr>
            <a:r>
              <a:rPr lang="en-US" sz="1600" b="1" baseline="32000">
                <a:latin typeface="Gill Sans" charset="0"/>
                <a:sym typeface="Gill Sans" charset="0"/>
              </a:rPr>
              <a:t> 44</a:t>
            </a:r>
            <a:r>
              <a:rPr lang="en-US" sz="1600" b="1">
                <a:latin typeface="Gill Sans" charset="0"/>
                <a:sym typeface="Gill Sans" charset="0"/>
              </a:rPr>
              <a:t>K</a:t>
            </a:r>
            <a:r>
              <a:rPr lang="en-US" sz="1600" b="1" baseline="32000">
                <a:latin typeface="Gill Sans" charset="0"/>
                <a:sym typeface="Gill Sans" charset="0"/>
              </a:rPr>
              <a:t>4+</a:t>
            </a:r>
            <a:r>
              <a:rPr lang="en-US" sz="1600" b="1">
                <a:latin typeface="Gill Sans" charset="0"/>
                <a:sym typeface="Gill Sans" charset="0"/>
              </a:rPr>
              <a:t>: First on-line mass measurement using EBIT breeder</a:t>
            </a:r>
          </a:p>
        </p:txBody>
      </p:sp>
      <p:sp>
        <p:nvSpPr>
          <p:cNvPr id="77873" name="Rectangle 49"/>
          <p:cNvSpPr>
            <a:spLocks/>
          </p:cNvSpPr>
          <p:nvPr/>
        </p:nvSpPr>
        <p:spPr bwMode="auto">
          <a:xfrm>
            <a:off x="76200" y="2732088"/>
            <a:ext cx="6781800" cy="392112"/>
          </a:xfrm>
          <a:prstGeom prst="rect">
            <a:avLst/>
          </a:prstGeom>
          <a:noFill/>
          <a:ln w="12700">
            <a:noFill/>
            <a:miter lim="800000"/>
            <a:headEnd/>
            <a:tailEnd/>
          </a:ln>
        </p:spPr>
        <p:txBody>
          <a:bodyPr lIns="0" tIns="0" rIns="0" bIns="0" anchor="ctr"/>
          <a:lstStyle/>
          <a:p>
            <a:pPr defTabSz="642938">
              <a:spcBef>
                <a:spcPts val="1688"/>
              </a:spcBef>
              <a:buSzPct val="125000"/>
              <a:buFont typeface="Gill Sans" charset="0"/>
              <a:buChar char="•"/>
            </a:pPr>
            <a:r>
              <a:rPr lang="en-US" sz="1600" b="1" baseline="32000">
                <a:solidFill>
                  <a:schemeClr val="hlink"/>
                </a:solidFill>
                <a:latin typeface="Gill Sans" charset="0"/>
                <a:sym typeface="Gill Sans" charset="0"/>
              </a:rPr>
              <a:t> </a:t>
            </a:r>
            <a:r>
              <a:rPr lang="en-US" sz="1600" b="1">
                <a:solidFill>
                  <a:schemeClr val="hlink"/>
                </a:solidFill>
                <a:latin typeface="Gill Sans" charset="0"/>
                <a:sym typeface="Gill Sans" charset="0"/>
              </a:rPr>
              <a:t>Extension of measurements planned for 2010 (U-target)</a:t>
            </a:r>
          </a:p>
        </p:txBody>
      </p:sp>
      <p:pic>
        <p:nvPicPr>
          <p:cNvPr id="77875" name="Picture 51"/>
          <p:cNvPicPr>
            <a:picLocks noChangeAspect="1" noChangeArrowheads="1"/>
          </p:cNvPicPr>
          <p:nvPr/>
        </p:nvPicPr>
        <p:blipFill>
          <a:blip r:embed="rId5" cstate="print"/>
          <a:srcRect/>
          <a:stretch>
            <a:fillRect/>
          </a:stretch>
        </p:blipFill>
        <p:spPr bwMode="auto">
          <a:xfrm>
            <a:off x="0" y="3074988"/>
            <a:ext cx="4876800" cy="4087812"/>
          </a:xfrm>
          <a:prstGeom prst="rect">
            <a:avLst/>
          </a:prstGeom>
          <a:noFill/>
          <a:ln w="25400">
            <a:noFill/>
            <a:miter lim="800000"/>
            <a:headEnd/>
            <a:tailEnd/>
          </a:ln>
        </p:spPr>
      </p:pic>
      <p:pic>
        <p:nvPicPr>
          <p:cNvPr id="77876" name="Picture 52"/>
          <p:cNvPicPr>
            <a:picLocks noChangeAspect="1" noChangeArrowheads="1"/>
          </p:cNvPicPr>
          <p:nvPr/>
        </p:nvPicPr>
        <p:blipFill>
          <a:blip r:embed="rId6" cstate="print"/>
          <a:srcRect/>
          <a:stretch>
            <a:fillRect/>
          </a:stretch>
        </p:blipFill>
        <p:spPr bwMode="auto">
          <a:xfrm>
            <a:off x="4572000" y="3598863"/>
            <a:ext cx="4419600" cy="3411537"/>
          </a:xfrm>
          <a:prstGeom prst="rect">
            <a:avLst/>
          </a:prstGeom>
          <a:noFill/>
          <a:ln w="254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0" y="95250"/>
            <a:ext cx="9144000" cy="1200329"/>
          </a:xfrm>
          <a:prstGeom prst="rect">
            <a:avLst/>
          </a:prstGeom>
          <a:noFill/>
        </p:spPr>
        <p:txBody>
          <a:bodyPr wrap="square" rtlCol="0">
            <a:spAutoFit/>
          </a:bodyPr>
          <a:lstStyle/>
          <a:p>
            <a:pPr algn="ctr"/>
            <a:r>
              <a:rPr lang="en-US" sz="3600" dirty="0" smtClean="0">
                <a:solidFill>
                  <a:schemeClr val="accent1"/>
                </a:solidFill>
              </a:rPr>
              <a:t>Reverse Extraction for</a:t>
            </a:r>
          </a:p>
          <a:p>
            <a:pPr algn="ctr"/>
            <a:r>
              <a:rPr lang="en-US" sz="3600" dirty="0" smtClean="0">
                <a:solidFill>
                  <a:schemeClr val="accent1"/>
                </a:solidFill>
              </a:rPr>
              <a:t>Laser Spectroscopy</a:t>
            </a:r>
            <a:endParaRPr lang="en-US" sz="36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Picture 21"/>
          <p:cNvPicPr>
            <a:picLocks noChangeAspect="1" noChangeArrowheads="1"/>
          </p:cNvPicPr>
          <p:nvPr/>
        </p:nvPicPr>
        <p:blipFill>
          <a:blip r:embed="rId3" cstate="print"/>
          <a:srcRect/>
          <a:stretch>
            <a:fillRect/>
          </a:stretch>
        </p:blipFill>
        <p:spPr bwMode="auto">
          <a:xfrm>
            <a:off x="4725000" y="3676650"/>
            <a:ext cx="3721619" cy="2431623"/>
          </a:xfrm>
          <a:prstGeom prst="rect">
            <a:avLst/>
          </a:prstGeom>
          <a:noFill/>
          <a:ln w="9525">
            <a:noFill/>
            <a:round/>
            <a:headEnd/>
            <a:tailEnd/>
          </a:ln>
          <a:effectLst/>
        </p:spPr>
      </p:pic>
      <p:sp>
        <p:nvSpPr>
          <p:cNvPr id="3094" name="Text Box 22"/>
          <p:cNvSpPr txBox="1">
            <a:spLocks noChangeArrowheads="1"/>
          </p:cNvSpPr>
          <p:nvPr/>
        </p:nvSpPr>
        <p:spPr bwMode="auto">
          <a:xfrm>
            <a:off x="6725191" y="5646898"/>
            <a:ext cx="1897920" cy="210262"/>
          </a:xfrm>
          <a:prstGeom prst="rect">
            <a:avLst/>
          </a:prstGeom>
          <a:noFill/>
          <a:ln w="9525">
            <a:noFill/>
            <a:round/>
            <a:headEnd/>
            <a:tailEnd/>
          </a:ln>
          <a:effectLst/>
        </p:spPr>
        <p:txBody>
          <a:bodyPr wrap="none" lIns="81639" tIns="40820" rIns="81639" bIns="40820"/>
          <a:lstStyle/>
          <a:p>
            <a:pPr>
              <a:tabLst>
                <a:tab pos="656650" algn="l"/>
                <a:tab pos="1313299" algn="l"/>
              </a:tabLst>
            </a:pPr>
            <a:r>
              <a:rPr lang="en-GB" sz="900" dirty="0">
                <a:solidFill>
                  <a:srgbClr val="000000"/>
                </a:solidFill>
                <a:ea typeface="DejaVu LGC Sans" charset="0"/>
                <a:cs typeface="DejaVu LGC Sans" charset="0"/>
              </a:rPr>
              <a:t>C. </a:t>
            </a:r>
            <a:r>
              <a:rPr lang="en-GB" sz="900" dirty="0" err="1">
                <a:solidFill>
                  <a:srgbClr val="000000"/>
                </a:solidFill>
                <a:ea typeface="DejaVu LGC Sans" charset="0"/>
                <a:cs typeface="DejaVu LGC Sans" charset="0"/>
              </a:rPr>
              <a:t>Thibault</a:t>
            </a:r>
            <a:r>
              <a:rPr lang="en-GB" sz="900" dirty="0">
                <a:solidFill>
                  <a:srgbClr val="000000"/>
                </a:solidFill>
                <a:ea typeface="DejaVu LGC Sans" charset="0"/>
                <a:cs typeface="DejaVu LGC Sans" charset="0"/>
              </a:rPr>
              <a:t> et al. PRC </a:t>
            </a:r>
            <a:r>
              <a:rPr lang="en-GB" sz="900" u="sng" dirty="0">
                <a:solidFill>
                  <a:srgbClr val="000000"/>
                </a:solidFill>
                <a:ea typeface="DejaVu LGC Sans" charset="0"/>
                <a:cs typeface="DejaVu LGC Sans" charset="0"/>
              </a:rPr>
              <a:t>23</a:t>
            </a:r>
            <a:r>
              <a:rPr lang="en-GB" sz="900" dirty="0">
                <a:solidFill>
                  <a:srgbClr val="000000"/>
                </a:solidFill>
                <a:ea typeface="DejaVu LGC Sans" charset="0"/>
                <a:cs typeface="DejaVu LGC Sans" charset="0"/>
              </a:rPr>
              <a:t> 6 (1981)‏</a:t>
            </a:r>
          </a:p>
        </p:txBody>
      </p:sp>
      <p:sp>
        <p:nvSpPr>
          <p:cNvPr id="28" name="TextBox 27"/>
          <p:cNvSpPr txBox="1"/>
          <p:nvPr/>
        </p:nvSpPr>
        <p:spPr>
          <a:xfrm>
            <a:off x="323850" y="1276350"/>
            <a:ext cx="8820150" cy="1754326"/>
          </a:xfrm>
          <a:prstGeom prst="rect">
            <a:avLst/>
          </a:prstGeom>
          <a:noFill/>
        </p:spPr>
        <p:txBody>
          <a:bodyPr wrap="square" rtlCol="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b="1" dirty="0" smtClean="0">
                <a:solidFill>
                  <a:srgbClr val="000000"/>
                </a:solidFill>
                <a:latin typeface="+mj-lt"/>
                <a:ea typeface="DejaVu LGC Sans" charset="0"/>
                <a:cs typeface="DejaVu LGC Sans" charset="0"/>
              </a:rPr>
              <a:t>Motivation for the study of </a:t>
            </a:r>
            <a:r>
              <a:rPr lang="en-GB" b="1" baseline="30000" dirty="0" smtClean="0">
                <a:solidFill>
                  <a:srgbClr val="000000"/>
                </a:solidFill>
                <a:latin typeface="+mj-lt"/>
                <a:ea typeface="DejaVu LGC Sans" charset="0"/>
                <a:cs typeface="DejaVu LGC Sans" charset="0"/>
              </a:rPr>
              <a:t>74</a:t>
            </a:r>
            <a:r>
              <a:rPr lang="en-GB" b="1" dirty="0" smtClean="0">
                <a:solidFill>
                  <a:srgbClr val="000000"/>
                </a:solidFill>
                <a:latin typeface="+mj-lt"/>
                <a:ea typeface="DejaVu LGC Sans" charset="0"/>
                <a:cs typeface="DejaVu LGC Sans" charset="0"/>
              </a:rPr>
              <a:t>Rb (N=Z=37)‏</a:t>
            </a:r>
            <a:endParaRPr lang="en-GB" dirty="0" smtClean="0">
              <a:solidFill>
                <a:srgbClr val="000000"/>
              </a:solidFill>
              <a:latin typeface="+mj-lt"/>
              <a:ea typeface="DejaVu LGC Sans" charset="0"/>
              <a:cs typeface="DejaVu LGC Sans" charset="0"/>
            </a:endParaRPr>
          </a:p>
          <a:p>
            <a:pPr>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dirty="0" smtClean="0">
                <a:solidFill>
                  <a:srgbClr val="000000"/>
                </a:solidFill>
                <a:latin typeface="+mj-lt"/>
                <a:ea typeface="DejaVu LGC Sans" charset="0"/>
                <a:cs typeface="DejaVu LGC Sans" charset="0"/>
              </a:rPr>
              <a:t> N~Z nuclei are useful to study aspects of nuclear structure such as pairing and </a:t>
            </a:r>
            <a:r>
              <a:rPr lang="en-GB" dirty="0" err="1" smtClean="0">
                <a:solidFill>
                  <a:srgbClr val="000000"/>
                </a:solidFill>
                <a:latin typeface="+mj-lt"/>
                <a:ea typeface="DejaVu LGC Sans" charset="0"/>
                <a:cs typeface="DejaVu LGC Sans" charset="0"/>
              </a:rPr>
              <a:t>isospin</a:t>
            </a:r>
            <a:endParaRPr lang="en-GB" dirty="0" smtClean="0">
              <a:solidFill>
                <a:srgbClr val="000000"/>
              </a:solidFill>
              <a:latin typeface="+mj-lt"/>
              <a:ea typeface="DejaVu LGC Sans" charset="0"/>
              <a:cs typeface="DejaVu LGC Sans" charset="0"/>
            </a:endParaRPr>
          </a:p>
          <a:p>
            <a:pPr>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dirty="0" smtClean="0">
                <a:solidFill>
                  <a:srgbClr val="000000"/>
                </a:solidFill>
                <a:latin typeface="+mj-lt"/>
                <a:ea typeface="DejaVu LGC Sans" charset="0"/>
                <a:cs typeface="DejaVu LGC Sans" charset="0"/>
              </a:rPr>
              <a:t> Any change in the charge radius of  </a:t>
            </a:r>
            <a:r>
              <a:rPr lang="en-GB" baseline="30000" dirty="0" smtClean="0">
                <a:solidFill>
                  <a:srgbClr val="000000"/>
                </a:solidFill>
                <a:latin typeface="+mj-lt"/>
                <a:ea typeface="DejaVu LGC Sans" charset="0"/>
                <a:cs typeface="DejaVu LGC Sans" charset="0"/>
              </a:rPr>
              <a:t>74</a:t>
            </a:r>
            <a:r>
              <a:rPr lang="en-GB" dirty="0" smtClean="0">
                <a:solidFill>
                  <a:srgbClr val="000000"/>
                </a:solidFill>
                <a:latin typeface="+mj-lt"/>
                <a:ea typeface="DejaVu LGC Sans" charset="0"/>
                <a:cs typeface="DejaVu LGC Sans" charset="0"/>
              </a:rPr>
              <a:t>Rb might reveal dynamic deformation effects</a:t>
            </a:r>
          </a:p>
          <a:p>
            <a:pPr>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n-GB" dirty="0" smtClean="0">
              <a:solidFill>
                <a:srgbClr val="000000"/>
              </a:solidFill>
              <a:latin typeface="+mj-lt"/>
              <a:ea typeface="DejaVu LGC Sans" charset="0"/>
              <a:cs typeface="DejaVu LGC Sans"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dirty="0" smtClean="0">
                <a:ea typeface="DejaVu LGC Sans" charset="0"/>
                <a:cs typeface="DejaVu LGC Sans" charset="0"/>
              </a:rPr>
              <a:t> ...with implications for </a:t>
            </a:r>
            <a:r>
              <a:rPr lang="en-GB" dirty="0" err="1" smtClean="0">
                <a:ea typeface="DejaVu LGC Sans" charset="0"/>
                <a:cs typeface="DejaVu LGC Sans" charset="0"/>
              </a:rPr>
              <a:t>isospin</a:t>
            </a:r>
            <a:r>
              <a:rPr lang="en-GB" dirty="0" smtClean="0">
                <a:ea typeface="DejaVu LGC Sans" charset="0"/>
                <a:cs typeface="DejaVu LGC Sans" charset="0"/>
              </a:rPr>
              <a:t> breaking correction for </a:t>
            </a:r>
            <a:r>
              <a:rPr lang="en-GB" i="1" dirty="0" smtClean="0">
                <a:ea typeface="DejaVu LGC Sans" charset="0"/>
                <a:cs typeface="DejaVu LGC Sans" charset="0"/>
              </a:rPr>
              <a:t>ft </a:t>
            </a:r>
            <a:r>
              <a:rPr lang="en-GB" dirty="0" smtClean="0">
                <a:ea typeface="DejaVu LGC Sans" charset="0"/>
                <a:cs typeface="DejaVu LGC Sans" charset="0"/>
              </a:rPr>
              <a:t>values in </a:t>
            </a:r>
            <a:r>
              <a:rPr lang="en-GB" dirty="0" err="1" smtClean="0">
                <a:ea typeface="DejaVu LGC Sans" charset="0"/>
                <a:cs typeface="DejaVu LGC Sans" charset="0"/>
              </a:rPr>
              <a:t>superallowed</a:t>
            </a:r>
            <a:r>
              <a:rPr lang="en-GB" dirty="0" smtClean="0">
                <a:ea typeface="DejaVu LGC Sans" charset="0"/>
                <a:cs typeface="DejaVu LGC Sans" charset="0"/>
              </a:rPr>
              <a:t> </a:t>
            </a:r>
            <a:r>
              <a:rPr lang="en-GB" dirty="0" smtClean="0">
                <a:latin typeface="Symbol" pitchFamily="18" charset="2"/>
                <a:ea typeface="OpenSymbol" charset="2"/>
                <a:cs typeface="OpenSymbol" charset="2"/>
              </a:rPr>
              <a:t>b</a:t>
            </a:r>
            <a:r>
              <a:rPr lang="en-GB" dirty="0" smtClean="0">
                <a:ea typeface="DejaVu LGC Sans" charset="0"/>
                <a:cs typeface="DejaVu LGC Sans" charset="0"/>
              </a:rPr>
              <a:t> decays</a:t>
            </a:r>
            <a:endParaRPr lang="en-GB" dirty="0" smtClean="0">
              <a:latin typeface="+mj-lt"/>
              <a:ea typeface="DejaVu LGC Sans" charset="0"/>
              <a:cs typeface="DejaVu LGC Sans"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n-GB" dirty="0">
              <a:solidFill>
                <a:srgbClr val="000000"/>
              </a:solidFill>
              <a:latin typeface="+mj-lt"/>
              <a:ea typeface="DejaVu LGC Sans" charset="0"/>
              <a:cs typeface="DejaVu LGC Sans" charset="0"/>
            </a:endParaRPr>
          </a:p>
        </p:txBody>
      </p:sp>
      <p:sp>
        <p:nvSpPr>
          <p:cNvPr id="29" name="TextBox 28"/>
          <p:cNvSpPr txBox="1"/>
          <p:nvPr/>
        </p:nvSpPr>
        <p:spPr>
          <a:xfrm>
            <a:off x="0" y="95250"/>
            <a:ext cx="9144000" cy="1200329"/>
          </a:xfrm>
          <a:prstGeom prst="rect">
            <a:avLst/>
          </a:prstGeom>
          <a:noFill/>
        </p:spPr>
        <p:txBody>
          <a:bodyPr wrap="square" rtlCol="0">
            <a:spAutoFit/>
          </a:bodyPr>
          <a:lstStyle/>
          <a:p>
            <a:pPr algn="ctr"/>
            <a:r>
              <a:rPr lang="en-US" sz="3600" dirty="0" smtClean="0">
                <a:solidFill>
                  <a:schemeClr val="accent1"/>
                </a:solidFill>
              </a:rPr>
              <a:t>Reverse Extraction for</a:t>
            </a:r>
          </a:p>
          <a:p>
            <a:pPr algn="ctr"/>
            <a:r>
              <a:rPr lang="en-US" sz="3600" dirty="0" smtClean="0">
                <a:solidFill>
                  <a:schemeClr val="accent1"/>
                </a:solidFill>
              </a:rPr>
              <a:t>Laser Spectroscopy</a:t>
            </a:r>
            <a:endParaRPr lang="en-US" sz="3600" dirty="0"/>
          </a:p>
        </p:txBody>
      </p:sp>
      <p:pic>
        <p:nvPicPr>
          <p:cNvPr id="30" name="Picture 3" descr="Beamline-schematic"/>
          <p:cNvPicPr>
            <a:picLocks noChangeAspect="1" noChangeArrowheads="1"/>
          </p:cNvPicPr>
          <p:nvPr/>
        </p:nvPicPr>
        <p:blipFill>
          <a:blip r:embed="rId4" cstate="print"/>
          <a:srcRect/>
          <a:stretch>
            <a:fillRect/>
          </a:stretch>
        </p:blipFill>
        <p:spPr>
          <a:xfrm>
            <a:off x="666750" y="2881334"/>
            <a:ext cx="3771900" cy="3586397"/>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8" name="Picture 18" descr="RFQ concept"/>
          <p:cNvPicPr>
            <a:picLocks noGrp="1" noChangeAspect="1" noChangeArrowheads="1"/>
          </p:cNvPicPr>
          <p:nvPr>
            <p:ph sz="quarter" idx="1"/>
          </p:nvPr>
        </p:nvPicPr>
        <p:blipFill>
          <a:blip r:embed="rId2" cstate="print"/>
          <a:srcRect/>
          <a:stretch>
            <a:fillRect/>
          </a:stretch>
        </p:blipFill>
        <p:spPr>
          <a:xfrm>
            <a:off x="357158" y="1357298"/>
            <a:ext cx="3124200" cy="3581400"/>
          </a:xfrm>
          <a:noFill/>
          <a:ln/>
        </p:spPr>
      </p:pic>
      <p:sp>
        <p:nvSpPr>
          <p:cNvPr id="189463" name="Text Box 23"/>
          <p:cNvSpPr txBox="1">
            <a:spLocks noChangeArrowheads="1"/>
          </p:cNvSpPr>
          <p:nvPr/>
        </p:nvSpPr>
        <p:spPr bwMode="auto">
          <a:xfrm>
            <a:off x="457200" y="4953000"/>
            <a:ext cx="8229600" cy="1615827"/>
          </a:xfrm>
          <a:prstGeom prst="rect">
            <a:avLst/>
          </a:prstGeom>
          <a:noFill/>
          <a:ln w="9525">
            <a:noFill/>
            <a:miter lim="800000"/>
            <a:headEnd/>
            <a:tailEnd/>
          </a:ln>
          <a:effectLst/>
        </p:spPr>
        <p:txBody>
          <a:bodyPr>
            <a:spAutoFit/>
          </a:bodyPr>
          <a:lstStyle/>
          <a:p>
            <a:pPr>
              <a:spcBef>
                <a:spcPct val="50000"/>
              </a:spcBef>
            </a:pPr>
            <a:r>
              <a:rPr lang="en-US" b="1" dirty="0"/>
              <a:t>Unique Features:</a:t>
            </a:r>
          </a:p>
          <a:p>
            <a:pPr>
              <a:spcBef>
                <a:spcPct val="50000"/>
              </a:spcBef>
              <a:buFont typeface="Arial" pitchFamily="34" charset="0"/>
              <a:buChar char="•"/>
            </a:pPr>
            <a:r>
              <a:rPr lang="en-US" dirty="0" smtClean="0"/>
              <a:t> Square-wave-driven for broadband operation</a:t>
            </a:r>
          </a:p>
          <a:p>
            <a:pPr>
              <a:spcBef>
                <a:spcPct val="50000"/>
              </a:spcBef>
              <a:buFont typeface="Arial" pitchFamily="34" charset="0"/>
              <a:buChar char="•"/>
            </a:pPr>
            <a:r>
              <a:rPr lang="en-US" dirty="0" smtClean="0"/>
              <a:t> Symmetric trap structure allows for reverse extraction</a:t>
            </a:r>
          </a:p>
          <a:p>
            <a:pPr>
              <a:spcBef>
                <a:spcPct val="50000"/>
              </a:spcBef>
              <a:buFont typeface="Arial" pitchFamily="34" charset="0"/>
              <a:buChar char="•"/>
            </a:pPr>
            <a:r>
              <a:rPr lang="en-US" dirty="0" smtClean="0"/>
              <a:t> </a:t>
            </a:r>
            <a:r>
              <a:rPr lang="en-US" dirty="0"/>
              <a:t>Reversed </a:t>
            </a:r>
            <a:r>
              <a:rPr lang="en-US" dirty="0" smtClean="0"/>
              <a:t>extraction allows </a:t>
            </a:r>
            <a:r>
              <a:rPr lang="en-US" dirty="0"/>
              <a:t>for laser spectroscopy on </a:t>
            </a:r>
            <a:r>
              <a:rPr lang="en-US" dirty="0" smtClean="0"/>
              <a:t>cooled and bunched ions</a:t>
            </a:r>
            <a:endParaRPr lang="en-US" dirty="0"/>
          </a:p>
        </p:txBody>
      </p:sp>
      <p:sp>
        <p:nvSpPr>
          <p:cNvPr id="16" name="Rectangle 3"/>
          <p:cNvSpPr>
            <a:spLocks noGrp="1" noChangeArrowheads="1"/>
          </p:cNvSpPr>
          <p:nvPr>
            <p:ph type="title"/>
          </p:nvPr>
        </p:nvSpPr>
        <p:spPr>
          <a:xfrm>
            <a:off x="0" y="0"/>
            <a:ext cx="9144000" cy="857232"/>
          </a:xfrm>
        </p:spPr>
        <p:txBody>
          <a:bodyPr>
            <a:normAutofit/>
          </a:bodyPr>
          <a:lstStyle/>
          <a:p>
            <a:r>
              <a:rPr lang="en-US" sz="3600" dirty="0" smtClean="0">
                <a:solidFill>
                  <a:schemeClr val="accent1"/>
                </a:solidFill>
              </a:rPr>
              <a:t>Unique Feature – Reverse Extraction</a:t>
            </a:r>
            <a:endParaRPr lang="en-US" sz="3600" dirty="0">
              <a:solidFill>
                <a:schemeClr val="accent1"/>
              </a:solidFill>
            </a:endParaRPr>
          </a:p>
        </p:txBody>
      </p:sp>
      <p:grpSp>
        <p:nvGrpSpPr>
          <p:cNvPr id="37" name="Group 36"/>
          <p:cNvGrpSpPr/>
          <p:nvPr/>
        </p:nvGrpSpPr>
        <p:grpSpPr>
          <a:xfrm>
            <a:off x="4867244" y="2661904"/>
            <a:ext cx="4429156" cy="2937636"/>
            <a:chOff x="4360675" y="924979"/>
            <a:chExt cx="4429156" cy="2937636"/>
          </a:xfrm>
        </p:grpSpPr>
        <p:pic>
          <p:nvPicPr>
            <p:cNvPr id="32" name="Picture 11"/>
            <p:cNvPicPr>
              <a:picLocks noChangeAspect="1" noChangeArrowheads="1"/>
            </p:cNvPicPr>
            <p:nvPr/>
          </p:nvPicPr>
          <p:blipFill>
            <a:blip r:embed="rId3" cstate="print"/>
            <a:srcRect/>
            <a:stretch>
              <a:fillRect/>
            </a:stretch>
          </p:blipFill>
          <p:spPr bwMode="auto">
            <a:xfrm>
              <a:off x="4360675" y="924979"/>
              <a:ext cx="4429156" cy="2744588"/>
            </a:xfrm>
            <a:prstGeom prst="rect">
              <a:avLst/>
            </a:prstGeom>
            <a:noFill/>
            <a:ln w="9525">
              <a:noFill/>
              <a:round/>
              <a:headEnd/>
              <a:tailEnd/>
            </a:ln>
            <a:effectLst/>
          </p:spPr>
        </p:pic>
        <p:sp>
          <p:nvSpPr>
            <p:cNvPr id="33" name="Text Box 14"/>
            <p:cNvSpPr txBox="1">
              <a:spLocks noChangeArrowheads="1"/>
            </p:cNvSpPr>
            <p:nvPr/>
          </p:nvSpPr>
          <p:spPr bwMode="auto">
            <a:xfrm>
              <a:off x="5059331" y="3478094"/>
              <a:ext cx="2891520" cy="384521"/>
            </a:xfrm>
            <a:prstGeom prst="rect">
              <a:avLst/>
            </a:prstGeom>
            <a:noFill/>
            <a:ln w="9525">
              <a:noFill/>
              <a:round/>
              <a:headEnd/>
              <a:tailEnd/>
            </a:ln>
            <a:effectLst/>
          </p:spPr>
          <p:txBody>
            <a:bodyPr wrap="none" lIns="81639" tIns="40820" rIns="81639" bIns="40820"/>
            <a:lstStyle/>
            <a:p>
              <a:pPr>
                <a:tabLst>
                  <a:tab pos="656650" algn="l"/>
                  <a:tab pos="1313299" algn="l"/>
                  <a:tab pos="1969949" algn="l"/>
                  <a:tab pos="2626599" algn="l"/>
                </a:tabLst>
              </a:pPr>
              <a:r>
                <a:rPr lang="en-GB" dirty="0">
                  <a:solidFill>
                    <a:srgbClr val="FF0000"/>
                  </a:solidFill>
                  <a:ea typeface="DejaVu LGC Sans" charset="0"/>
                  <a:cs typeface="DejaVu LGC Sans" charset="0"/>
                </a:rPr>
                <a:t>~ 10</a:t>
              </a:r>
              <a:r>
                <a:rPr lang="en-GB" baseline="33000" dirty="0">
                  <a:solidFill>
                    <a:srgbClr val="FF0000"/>
                  </a:solidFill>
                  <a:ea typeface="DejaVu LGC Sans" charset="0"/>
                  <a:cs typeface="DejaVu LGC Sans" charset="0"/>
                </a:rPr>
                <a:t>5</a:t>
              </a:r>
              <a:r>
                <a:rPr lang="en-GB" dirty="0">
                  <a:solidFill>
                    <a:srgbClr val="FF0000"/>
                  </a:solidFill>
                  <a:ea typeface="DejaVu LGC Sans" charset="0"/>
                  <a:cs typeface="DejaVu LGC Sans" charset="0"/>
                </a:rPr>
                <a:t> ions/bunch, 50 Hz </a:t>
              </a:r>
              <a:r>
                <a:rPr lang="en-GB" dirty="0" smtClean="0">
                  <a:solidFill>
                    <a:srgbClr val="FF0000"/>
                  </a:solidFill>
                  <a:ea typeface="DejaVu LGC Sans" charset="0"/>
                  <a:cs typeface="DejaVu LGC Sans" charset="0"/>
                </a:rPr>
                <a:t>cycle</a:t>
              </a:r>
            </a:p>
            <a:p>
              <a:pPr>
                <a:tabLst>
                  <a:tab pos="656650" algn="l"/>
                  <a:tab pos="1313299" algn="l"/>
                  <a:tab pos="1969949" algn="l"/>
                  <a:tab pos="2626599" algn="l"/>
                </a:tabLst>
              </a:pPr>
              <a:r>
                <a:rPr lang="en-GB" dirty="0" smtClean="0">
                  <a:solidFill>
                    <a:srgbClr val="FF0000"/>
                  </a:solidFill>
                  <a:ea typeface="DejaVu LGC Sans" charset="0"/>
                  <a:cs typeface="DejaVu LGC Sans" charset="0"/>
                </a:rPr>
                <a:t>28 </a:t>
              </a:r>
              <a:r>
                <a:rPr lang="en-GB" dirty="0" err="1" smtClean="0">
                  <a:solidFill>
                    <a:srgbClr val="FF0000"/>
                  </a:solidFill>
                  <a:ea typeface="DejaVu LGC Sans" charset="0"/>
                  <a:cs typeface="DejaVu LGC Sans" charset="0"/>
                </a:rPr>
                <a:t>keV</a:t>
              </a:r>
              <a:r>
                <a:rPr lang="en-GB" dirty="0" smtClean="0">
                  <a:solidFill>
                    <a:srgbClr val="FF0000"/>
                  </a:solidFill>
                  <a:ea typeface="DejaVu LGC Sans" charset="0"/>
                  <a:cs typeface="DejaVu LGC Sans" charset="0"/>
                </a:rPr>
                <a:t> beam energy</a:t>
              </a:r>
              <a:endParaRPr lang="en-GB" dirty="0">
                <a:solidFill>
                  <a:srgbClr val="FF0000"/>
                </a:solidFill>
                <a:ea typeface="DejaVu LGC Sans" charset="0"/>
                <a:cs typeface="DejaVu LGC Sans" charset="0"/>
              </a:endParaRPr>
            </a:p>
          </p:txBody>
        </p:sp>
        <p:sp>
          <p:nvSpPr>
            <p:cNvPr id="34" name="TextBox 33"/>
            <p:cNvSpPr txBox="1"/>
            <p:nvPr/>
          </p:nvSpPr>
          <p:spPr>
            <a:xfrm>
              <a:off x="5146498" y="957907"/>
              <a:ext cx="2714644" cy="369332"/>
            </a:xfrm>
            <a:prstGeom prst="rect">
              <a:avLst/>
            </a:prstGeom>
            <a:noFill/>
          </p:spPr>
          <p:txBody>
            <a:bodyPr wrap="square" rtlCol="0">
              <a:spAutoFit/>
            </a:bodyPr>
            <a:lstStyle/>
            <a:p>
              <a:r>
                <a:rPr lang="en-US" dirty="0" err="1" smtClean="0"/>
                <a:t>ToF</a:t>
              </a:r>
              <a:r>
                <a:rPr lang="en-US" dirty="0" smtClean="0"/>
                <a:t> of fluorescent photons</a:t>
              </a:r>
              <a:endParaRPr lang="en-US" dirty="0"/>
            </a:p>
          </p:txBody>
        </p:sp>
        <p:sp>
          <p:nvSpPr>
            <p:cNvPr id="8" name="TextBox 7"/>
            <p:cNvSpPr txBox="1"/>
            <p:nvPr/>
          </p:nvSpPr>
          <p:spPr>
            <a:xfrm>
              <a:off x="7602281" y="1382230"/>
              <a:ext cx="1010093" cy="369332"/>
            </a:xfrm>
            <a:prstGeom prst="rect">
              <a:avLst/>
            </a:prstGeom>
            <a:noFill/>
          </p:spPr>
          <p:txBody>
            <a:bodyPr wrap="square" rtlCol="0">
              <a:spAutoFit/>
            </a:bodyPr>
            <a:lstStyle/>
            <a:p>
              <a:r>
                <a:rPr lang="en-US" baseline="30000" dirty="0" smtClean="0"/>
                <a:t>78</a:t>
              </a:r>
              <a:r>
                <a:rPr lang="en-US" dirty="0" smtClean="0"/>
                <a:t>Rb</a:t>
              </a:r>
              <a:endParaRPr lang="en-US" dirty="0"/>
            </a:p>
          </p:txBody>
        </p:sp>
      </p:grpSp>
      <p:grpSp>
        <p:nvGrpSpPr>
          <p:cNvPr id="39" name="Group 38"/>
          <p:cNvGrpSpPr/>
          <p:nvPr/>
        </p:nvGrpSpPr>
        <p:grpSpPr>
          <a:xfrm>
            <a:off x="3480691" y="1020946"/>
            <a:ext cx="4343193" cy="1536909"/>
            <a:chOff x="3381631" y="839391"/>
            <a:chExt cx="4343193" cy="1536909"/>
          </a:xfrm>
        </p:grpSpPr>
        <p:cxnSp>
          <p:nvCxnSpPr>
            <p:cNvPr id="10" name="Straight Arrow Connector 9"/>
            <p:cNvCxnSpPr/>
            <p:nvPr/>
          </p:nvCxnSpPr>
          <p:spPr>
            <a:xfrm>
              <a:off x="3381631" y="2178407"/>
              <a:ext cx="1289713"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5217276" y="2178407"/>
              <a:ext cx="1166862" cy="158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4750662" y="2027569"/>
              <a:ext cx="384706" cy="348731"/>
              <a:chOff x="8759294" y="5424272"/>
              <a:chExt cx="590552" cy="571504"/>
            </a:xfrm>
          </p:grpSpPr>
          <p:sp>
            <p:nvSpPr>
              <p:cNvPr id="42" name="Oval 41"/>
              <p:cNvSpPr/>
              <p:nvPr/>
            </p:nvSpPr>
            <p:spPr>
              <a:xfrm>
                <a:off x="8973608" y="54957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9126008" y="56481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116484" y="54957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902170" y="556714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830732" y="542427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973608" y="563858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045046" y="5710024"/>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87922" y="578146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73608" y="585290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830732" y="578146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259360" y="556714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759294" y="563858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116484" y="592433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278408" y="58005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Freeform 61"/>
            <p:cNvSpPr/>
            <p:nvPr/>
          </p:nvSpPr>
          <p:spPr>
            <a:xfrm flipV="1">
              <a:off x="5119409" y="1653872"/>
              <a:ext cx="207965" cy="295431"/>
            </a:xfrm>
            <a:custGeom>
              <a:avLst/>
              <a:gdLst>
                <a:gd name="connsiteX0" fmla="*/ 0 w 395785"/>
                <a:gd name="connsiteY0" fmla="*/ 0 h 436728"/>
                <a:gd name="connsiteX1" fmla="*/ 163773 w 395785"/>
                <a:gd name="connsiteY1" fmla="*/ 88710 h 436728"/>
                <a:gd name="connsiteX2" fmla="*/ 163773 w 395785"/>
                <a:gd name="connsiteY2" fmla="*/ 218364 h 436728"/>
                <a:gd name="connsiteX3" fmla="*/ 279779 w 395785"/>
                <a:gd name="connsiteY3" fmla="*/ 272955 h 436728"/>
                <a:gd name="connsiteX4" fmla="*/ 300251 w 395785"/>
                <a:gd name="connsiteY4" fmla="*/ 388961 h 436728"/>
                <a:gd name="connsiteX5" fmla="*/ 395785 w 395785"/>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785" h="436728">
                  <a:moveTo>
                    <a:pt x="0" y="0"/>
                  </a:moveTo>
                  <a:cubicBezTo>
                    <a:pt x="68239" y="26158"/>
                    <a:pt x="136478" y="52316"/>
                    <a:pt x="163773" y="88710"/>
                  </a:cubicBezTo>
                  <a:cubicBezTo>
                    <a:pt x="191068" y="125104"/>
                    <a:pt x="144439" y="187657"/>
                    <a:pt x="163773" y="218364"/>
                  </a:cubicBezTo>
                  <a:cubicBezTo>
                    <a:pt x="183107" y="249071"/>
                    <a:pt x="257033" y="244522"/>
                    <a:pt x="279779" y="272955"/>
                  </a:cubicBezTo>
                  <a:cubicBezTo>
                    <a:pt x="302525" y="301388"/>
                    <a:pt x="280917" y="361666"/>
                    <a:pt x="300251" y="388961"/>
                  </a:cubicBezTo>
                  <a:cubicBezTo>
                    <a:pt x="319585" y="416257"/>
                    <a:pt x="357685" y="426492"/>
                    <a:pt x="395785" y="436728"/>
                  </a:cubicBezTo>
                </a:path>
              </a:pathLst>
            </a:cu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rot="2261858" flipH="1" flipV="1">
              <a:off x="4642001" y="1675763"/>
              <a:ext cx="339482" cy="175278"/>
            </a:xfrm>
            <a:custGeom>
              <a:avLst/>
              <a:gdLst>
                <a:gd name="connsiteX0" fmla="*/ 0 w 395785"/>
                <a:gd name="connsiteY0" fmla="*/ 0 h 436728"/>
                <a:gd name="connsiteX1" fmla="*/ 163773 w 395785"/>
                <a:gd name="connsiteY1" fmla="*/ 88710 h 436728"/>
                <a:gd name="connsiteX2" fmla="*/ 163773 w 395785"/>
                <a:gd name="connsiteY2" fmla="*/ 218364 h 436728"/>
                <a:gd name="connsiteX3" fmla="*/ 279779 w 395785"/>
                <a:gd name="connsiteY3" fmla="*/ 272955 h 436728"/>
                <a:gd name="connsiteX4" fmla="*/ 300251 w 395785"/>
                <a:gd name="connsiteY4" fmla="*/ 388961 h 436728"/>
                <a:gd name="connsiteX5" fmla="*/ 395785 w 395785"/>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785" h="436728">
                  <a:moveTo>
                    <a:pt x="0" y="0"/>
                  </a:moveTo>
                  <a:cubicBezTo>
                    <a:pt x="68239" y="26158"/>
                    <a:pt x="136478" y="52316"/>
                    <a:pt x="163773" y="88710"/>
                  </a:cubicBezTo>
                  <a:cubicBezTo>
                    <a:pt x="191068" y="125104"/>
                    <a:pt x="144439" y="187657"/>
                    <a:pt x="163773" y="218364"/>
                  </a:cubicBezTo>
                  <a:cubicBezTo>
                    <a:pt x="183107" y="249071"/>
                    <a:pt x="257033" y="244522"/>
                    <a:pt x="279779" y="272955"/>
                  </a:cubicBezTo>
                  <a:cubicBezTo>
                    <a:pt x="302525" y="301388"/>
                    <a:pt x="280917" y="361666"/>
                    <a:pt x="300251" y="388961"/>
                  </a:cubicBezTo>
                  <a:cubicBezTo>
                    <a:pt x="319585" y="416257"/>
                    <a:pt x="357685" y="426492"/>
                    <a:pt x="395785" y="436728"/>
                  </a:cubicBezTo>
                </a:path>
              </a:pathLst>
            </a:cu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rot="654431" flipV="1">
              <a:off x="5018479" y="1571397"/>
              <a:ext cx="163766" cy="373001"/>
            </a:xfrm>
            <a:custGeom>
              <a:avLst/>
              <a:gdLst>
                <a:gd name="connsiteX0" fmla="*/ 0 w 395785"/>
                <a:gd name="connsiteY0" fmla="*/ 0 h 436728"/>
                <a:gd name="connsiteX1" fmla="*/ 163773 w 395785"/>
                <a:gd name="connsiteY1" fmla="*/ 88710 h 436728"/>
                <a:gd name="connsiteX2" fmla="*/ 163773 w 395785"/>
                <a:gd name="connsiteY2" fmla="*/ 218364 h 436728"/>
                <a:gd name="connsiteX3" fmla="*/ 279779 w 395785"/>
                <a:gd name="connsiteY3" fmla="*/ 272955 h 436728"/>
                <a:gd name="connsiteX4" fmla="*/ 300251 w 395785"/>
                <a:gd name="connsiteY4" fmla="*/ 388961 h 436728"/>
                <a:gd name="connsiteX5" fmla="*/ 395785 w 395785"/>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785" h="436728">
                  <a:moveTo>
                    <a:pt x="0" y="0"/>
                  </a:moveTo>
                  <a:cubicBezTo>
                    <a:pt x="68239" y="26158"/>
                    <a:pt x="136478" y="52316"/>
                    <a:pt x="163773" y="88710"/>
                  </a:cubicBezTo>
                  <a:cubicBezTo>
                    <a:pt x="191068" y="125104"/>
                    <a:pt x="144439" y="187657"/>
                    <a:pt x="163773" y="218364"/>
                  </a:cubicBezTo>
                  <a:cubicBezTo>
                    <a:pt x="183107" y="249071"/>
                    <a:pt x="257033" y="244522"/>
                    <a:pt x="279779" y="272955"/>
                  </a:cubicBezTo>
                  <a:cubicBezTo>
                    <a:pt x="302525" y="301388"/>
                    <a:pt x="280917" y="361666"/>
                    <a:pt x="300251" y="388961"/>
                  </a:cubicBezTo>
                  <a:cubicBezTo>
                    <a:pt x="319585" y="416257"/>
                    <a:pt x="357685" y="426492"/>
                    <a:pt x="395785" y="436728"/>
                  </a:cubicBezTo>
                </a:path>
              </a:pathLst>
            </a:cu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rot="3553755" flipH="1" flipV="1">
              <a:off x="4748119" y="1637966"/>
              <a:ext cx="377528" cy="208325"/>
            </a:xfrm>
            <a:custGeom>
              <a:avLst/>
              <a:gdLst>
                <a:gd name="connsiteX0" fmla="*/ 0 w 395785"/>
                <a:gd name="connsiteY0" fmla="*/ 0 h 436728"/>
                <a:gd name="connsiteX1" fmla="*/ 163773 w 395785"/>
                <a:gd name="connsiteY1" fmla="*/ 88710 h 436728"/>
                <a:gd name="connsiteX2" fmla="*/ 163773 w 395785"/>
                <a:gd name="connsiteY2" fmla="*/ 218364 h 436728"/>
                <a:gd name="connsiteX3" fmla="*/ 279779 w 395785"/>
                <a:gd name="connsiteY3" fmla="*/ 272955 h 436728"/>
                <a:gd name="connsiteX4" fmla="*/ 300251 w 395785"/>
                <a:gd name="connsiteY4" fmla="*/ 388961 h 436728"/>
                <a:gd name="connsiteX5" fmla="*/ 395785 w 395785"/>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785" h="436728">
                  <a:moveTo>
                    <a:pt x="0" y="0"/>
                  </a:moveTo>
                  <a:cubicBezTo>
                    <a:pt x="68239" y="26158"/>
                    <a:pt x="136478" y="52316"/>
                    <a:pt x="163773" y="88710"/>
                  </a:cubicBezTo>
                  <a:cubicBezTo>
                    <a:pt x="191068" y="125104"/>
                    <a:pt x="144439" y="187657"/>
                    <a:pt x="163773" y="218364"/>
                  </a:cubicBezTo>
                  <a:cubicBezTo>
                    <a:pt x="183107" y="249071"/>
                    <a:pt x="257033" y="244522"/>
                    <a:pt x="279779" y="272955"/>
                  </a:cubicBezTo>
                  <a:cubicBezTo>
                    <a:pt x="302525" y="301388"/>
                    <a:pt x="280917" y="361666"/>
                    <a:pt x="300251" y="388961"/>
                  </a:cubicBezTo>
                  <a:cubicBezTo>
                    <a:pt x="319585" y="416257"/>
                    <a:pt x="357685" y="426492"/>
                    <a:pt x="395785" y="436728"/>
                  </a:cubicBezTo>
                </a:path>
              </a:pathLst>
            </a:cu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flipH="1" flipV="1">
              <a:off x="4540194" y="1653871"/>
              <a:ext cx="222231" cy="287440"/>
            </a:xfrm>
            <a:custGeom>
              <a:avLst/>
              <a:gdLst>
                <a:gd name="connsiteX0" fmla="*/ 0 w 395785"/>
                <a:gd name="connsiteY0" fmla="*/ 0 h 436728"/>
                <a:gd name="connsiteX1" fmla="*/ 163773 w 395785"/>
                <a:gd name="connsiteY1" fmla="*/ 88710 h 436728"/>
                <a:gd name="connsiteX2" fmla="*/ 163773 w 395785"/>
                <a:gd name="connsiteY2" fmla="*/ 218364 h 436728"/>
                <a:gd name="connsiteX3" fmla="*/ 279779 w 395785"/>
                <a:gd name="connsiteY3" fmla="*/ 272955 h 436728"/>
                <a:gd name="connsiteX4" fmla="*/ 300251 w 395785"/>
                <a:gd name="connsiteY4" fmla="*/ 388961 h 436728"/>
                <a:gd name="connsiteX5" fmla="*/ 395785 w 395785"/>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785" h="436728">
                  <a:moveTo>
                    <a:pt x="0" y="0"/>
                  </a:moveTo>
                  <a:cubicBezTo>
                    <a:pt x="68239" y="26158"/>
                    <a:pt x="136478" y="52316"/>
                    <a:pt x="163773" y="88710"/>
                  </a:cubicBezTo>
                  <a:cubicBezTo>
                    <a:pt x="191068" y="125104"/>
                    <a:pt x="144439" y="187657"/>
                    <a:pt x="163773" y="218364"/>
                  </a:cubicBezTo>
                  <a:cubicBezTo>
                    <a:pt x="183107" y="249071"/>
                    <a:pt x="257033" y="244522"/>
                    <a:pt x="279779" y="272955"/>
                  </a:cubicBezTo>
                  <a:cubicBezTo>
                    <a:pt x="302525" y="301388"/>
                    <a:pt x="280917" y="361666"/>
                    <a:pt x="300251" y="388961"/>
                  </a:cubicBezTo>
                  <a:cubicBezTo>
                    <a:pt x="319585" y="416257"/>
                    <a:pt x="357685" y="426492"/>
                    <a:pt x="395785" y="436728"/>
                  </a:cubicBezTo>
                </a:path>
              </a:pathLst>
            </a:cu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3415750" y="1943257"/>
              <a:ext cx="641445" cy="276999"/>
            </a:xfrm>
            <a:prstGeom prst="rect">
              <a:avLst/>
            </a:prstGeom>
            <a:noFill/>
          </p:spPr>
          <p:txBody>
            <a:bodyPr wrap="square" rtlCol="0">
              <a:spAutoFit/>
            </a:bodyPr>
            <a:lstStyle/>
            <a:p>
              <a:r>
                <a:rPr lang="en-US" sz="1200" dirty="0" smtClean="0">
                  <a:solidFill>
                    <a:srgbClr val="FF0000"/>
                  </a:solidFill>
                </a:rPr>
                <a:t>Ions</a:t>
              </a:r>
              <a:endParaRPr lang="en-US" sz="1200" dirty="0">
                <a:solidFill>
                  <a:srgbClr val="FF0000"/>
                </a:solidFill>
              </a:endParaRPr>
            </a:p>
          </p:txBody>
        </p:sp>
        <p:sp>
          <p:nvSpPr>
            <p:cNvPr id="68" name="TextBox 67"/>
            <p:cNvSpPr txBox="1"/>
            <p:nvPr/>
          </p:nvSpPr>
          <p:spPr>
            <a:xfrm>
              <a:off x="5872354" y="1943257"/>
              <a:ext cx="573206" cy="276999"/>
            </a:xfrm>
            <a:prstGeom prst="rect">
              <a:avLst/>
            </a:prstGeom>
            <a:noFill/>
          </p:spPr>
          <p:txBody>
            <a:bodyPr wrap="square" rtlCol="0">
              <a:spAutoFit/>
            </a:bodyPr>
            <a:lstStyle/>
            <a:p>
              <a:r>
                <a:rPr lang="en-US" sz="1200" dirty="0" smtClean="0">
                  <a:solidFill>
                    <a:schemeClr val="accent6">
                      <a:lumMod val="75000"/>
                    </a:schemeClr>
                  </a:solidFill>
                </a:rPr>
                <a:t>Laser</a:t>
              </a:r>
              <a:endParaRPr lang="en-US" sz="1200" dirty="0">
                <a:solidFill>
                  <a:schemeClr val="accent6">
                    <a:lumMod val="75000"/>
                  </a:schemeClr>
                </a:solidFill>
              </a:endParaRPr>
            </a:p>
          </p:txBody>
        </p:sp>
        <p:sp>
          <p:nvSpPr>
            <p:cNvPr id="74" name="TextBox 73"/>
            <p:cNvSpPr txBox="1"/>
            <p:nvPr/>
          </p:nvSpPr>
          <p:spPr>
            <a:xfrm>
              <a:off x="5832230" y="974630"/>
              <a:ext cx="1892594" cy="523220"/>
            </a:xfrm>
            <a:prstGeom prst="rect">
              <a:avLst/>
            </a:prstGeom>
            <a:noFill/>
          </p:spPr>
          <p:txBody>
            <a:bodyPr wrap="square" rtlCol="0">
              <a:spAutoFit/>
            </a:bodyPr>
            <a:lstStyle/>
            <a:p>
              <a:r>
                <a:rPr lang="en-US" sz="1400" dirty="0" smtClean="0"/>
                <a:t>Collinear laser spectroscopy</a:t>
              </a:r>
              <a:endParaRPr lang="en-US" sz="1400" dirty="0"/>
            </a:p>
          </p:txBody>
        </p:sp>
        <p:sp>
          <p:nvSpPr>
            <p:cNvPr id="75" name="TextBox 74"/>
            <p:cNvSpPr txBox="1"/>
            <p:nvPr/>
          </p:nvSpPr>
          <p:spPr>
            <a:xfrm>
              <a:off x="4858031" y="839391"/>
              <a:ext cx="216000" cy="432000"/>
            </a:xfrm>
            <a:prstGeom prst="rect">
              <a:avLst/>
            </a:prstGeom>
            <a:noFill/>
            <a:ln>
              <a:solidFill>
                <a:schemeClr val="tx1"/>
              </a:solidFill>
            </a:ln>
          </p:spPr>
          <p:txBody>
            <a:bodyPr vert="vert270" wrap="square" rtlCol="0" anchor="ctr" anchorCtr="0">
              <a:spAutoFit/>
            </a:bodyPr>
            <a:lstStyle/>
            <a:p>
              <a:pPr algn="ctr"/>
              <a:r>
                <a:rPr lang="en-US" sz="1200" dirty="0" smtClean="0"/>
                <a:t>PMT</a:t>
              </a:r>
              <a:endParaRPr lang="en-US" sz="1200" dirty="0"/>
            </a:p>
          </p:txBody>
        </p:sp>
      </p:grpSp>
      <p:sp>
        <p:nvSpPr>
          <p:cNvPr id="38" name="TextBox 37"/>
          <p:cNvSpPr txBox="1"/>
          <p:nvPr/>
        </p:nvSpPr>
        <p:spPr>
          <a:xfrm>
            <a:off x="560717" y="1104181"/>
            <a:ext cx="759124" cy="461665"/>
          </a:xfrm>
          <a:prstGeom prst="rect">
            <a:avLst/>
          </a:prstGeom>
          <a:noFill/>
        </p:spPr>
        <p:txBody>
          <a:bodyPr wrap="square" rtlCol="0">
            <a:spAutoFit/>
          </a:bodyPr>
          <a:lstStyle/>
          <a:p>
            <a:r>
              <a:rPr lang="en-US" sz="1200" dirty="0" smtClean="0"/>
              <a:t>Forward Potential</a:t>
            </a:r>
            <a:endParaRPr lang="en-US" sz="1200" dirty="0"/>
          </a:p>
        </p:txBody>
      </p:sp>
      <p:sp>
        <p:nvSpPr>
          <p:cNvPr id="40" name="TextBox 39"/>
          <p:cNvSpPr txBox="1"/>
          <p:nvPr/>
        </p:nvSpPr>
        <p:spPr>
          <a:xfrm>
            <a:off x="2067464" y="1104181"/>
            <a:ext cx="759124" cy="461665"/>
          </a:xfrm>
          <a:prstGeom prst="rect">
            <a:avLst/>
          </a:prstGeom>
          <a:noFill/>
        </p:spPr>
        <p:txBody>
          <a:bodyPr wrap="square" rtlCol="0">
            <a:spAutoFit/>
          </a:bodyPr>
          <a:lstStyle/>
          <a:p>
            <a:r>
              <a:rPr lang="en-US" sz="1200" dirty="0" smtClean="0"/>
              <a:t>Reverse</a:t>
            </a:r>
          </a:p>
          <a:p>
            <a:r>
              <a:rPr lang="en-US" sz="1200" dirty="0" smtClean="0"/>
              <a:t>Potential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par>
                                <p:cTn id="8" presetID="3" presetClass="entr" presetSubtype="10" fill="hold" nodeType="withEffect">
                                  <p:stCondLst>
                                    <p:cond delay="0"/>
                                  </p:stCondLst>
                                  <p:childTnLst>
                                    <p:set>
                                      <p:cBhvr>
                                        <p:cTn id="9" dur="1" fill="hold">
                                          <p:stCondLst>
                                            <p:cond delay="0"/>
                                          </p:stCondLst>
                                        </p:cTn>
                                        <p:tgtEl>
                                          <p:spTgt spid="189463"/>
                                        </p:tgtEl>
                                        <p:attrNameLst>
                                          <p:attrName>style.visibility</p:attrName>
                                        </p:attrNameLst>
                                      </p:cBhvr>
                                      <p:to>
                                        <p:strVal val="visible"/>
                                      </p:to>
                                    </p:set>
                                    <p:animEffect transition="in" filter="blinds(horizontal)">
                                      <p:cBhvr>
                                        <p:cTn id="10" dur="500"/>
                                        <p:tgtEl>
                                          <p:spTgt spid="18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8" name="Picture 18" descr="RFQ concept"/>
          <p:cNvPicPr>
            <a:picLocks noGrp="1" noChangeAspect="1" noChangeArrowheads="1"/>
          </p:cNvPicPr>
          <p:nvPr>
            <p:ph sz="quarter" idx="1"/>
          </p:nvPr>
        </p:nvPicPr>
        <p:blipFill>
          <a:blip r:embed="rId2" cstate="print"/>
          <a:srcRect/>
          <a:stretch>
            <a:fillRect/>
          </a:stretch>
        </p:blipFill>
        <p:spPr>
          <a:xfrm>
            <a:off x="357158" y="1357298"/>
            <a:ext cx="3124200" cy="3581400"/>
          </a:xfrm>
          <a:noFill/>
          <a:ln/>
        </p:spPr>
      </p:pic>
      <p:sp>
        <p:nvSpPr>
          <p:cNvPr id="189463" name="Text Box 23"/>
          <p:cNvSpPr txBox="1">
            <a:spLocks noChangeArrowheads="1"/>
          </p:cNvSpPr>
          <p:nvPr/>
        </p:nvSpPr>
        <p:spPr bwMode="auto">
          <a:xfrm>
            <a:off x="457200" y="4953000"/>
            <a:ext cx="8229600" cy="1200329"/>
          </a:xfrm>
          <a:prstGeom prst="rect">
            <a:avLst/>
          </a:prstGeom>
          <a:noFill/>
          <a:ln w="9525">
            <a:noFill/>
            <a:miter lim="800000"/>
            <a:headEnd/>
            <a:tailEnd/>
          </a:ln>
          <a:effectLst/>
        </p:spPr>
        <p:txBody>
          <a:bodyPr>
            <a:spAutoFit/>
          </a:bodyPr>
          <a:lstStyle/>
          <a:p>
            <a:pPr>
              <a:spcBef>
                <a:spcPct val="50000"/>
              </a:spcBef>
            </a:pPr>
            <a:r>
              <a:rPr lang="en-US" dirty="0" smtClean="0"/>
              <a:t>Laser spectroscopy on bunched ions:</a:t>
            </a:r>
            <a:endParaRPr lang="en-US" dirty="0"/>
          </a:p>
          <a:p>
            <a:pPr>
              <a:spcBef>
                <a:spcPct val="50000"/>
              </a:spcBef>
              <a:buFont typeface="Arial" pitchFamily="34" charset="0"/>
              <a:buChar char="•"/>
            </a:pPr>
            <a:r>
              <a:rPr lang="en-US" dirty="0" smtClean="0"/>
              <a:t> Reduced beam emittance  after cooling</a:t>
            </a:r>
          </a:p>
          <a:p>
            <a:pPr>
              <a:spcBef>
                <a:spcPct val="50000"/>
              </a:spcBef>
              <a:buFont typeface="Arial" pitchFamily="34" charset="0"/>
              <a:buChar char="•"/>
            </a:pPr>
            <a:r>
              <a:rPr lang="en-US" dirty="0" smtClean="0"/>
              <a:t> Gating on ion bunch drastically reduces background</a:t>
            </a:r>
            <a:endParaRPr lang="en-US" dirty="0"/>
          </a:p>
        </p:txBody>
      </p:sp>
      <p:sp>
        <p:nvSpPr>
          <p:cNvPr id="16" name="Rectangle 3"/>
          <p:cNvSpPr>
            <a:spLocks noGrp="1" noChangeArrowheads="1"/>
          </p:cNvSpPr>
          <p:nvPr>
            <p:ph type="title"/>
          </p:nvPr>
        </p:nvSpPr>
        <p:spPr>
          <a:xfrm>
            <a:off x="0" y="0"/>
            <a:ext cx="9144000" cy="857232"/>
          </a:xfrm>
        </p:spPr>
        <p:txBody>
          <a:bodyPr>
            <a:normAutofit/>
          </a:bodyPr>
          <a:lstStyle/>
          <a:p>
            <a:r>
              <a:rPr lang="en-US" sz="3600" b="1" dirty="0" smtClean="0">
                <a:solidFill>
                  <a:schemeClr val="accent1"/>
                </a:solidFill>
              </a:rPr>
              <a:t>Laser Spectroscopy in RVE</a:t>
            </a:r>
            <a:endParaRPr lang="en-US" sz="3600" b="1" dirty="0">
              <a:solidFill>
                <a:schemeClr val="accent1"/>
              </a:solidFill>
            </a:endParaRPr>
          </a:p>
        </p:txBody>
      </p:sp>
      <p:pic>
        <p:nvPicPr>
          <p:cNvPr id="19" name="Picture 1"/>
          <p:cNvPicPr>
            <a:picLocks noChangeAspect="1" noChangeArrowheads="1"/>
          </p:cNvPicPr>
          <p:nvPr/>
        </p:nvPicPr>
        <p:blipFill>
          <a:blip r:embed="rId3" cstate="print"/>
          <a:srcRect/>
          <a:stretch>
            <a:fillRect/>
          </a:stretch>
        </p:blipFill>
        <p:spPr bwMode="auto">
          <a:xfrm>
            <a:off x="4067154" y="701817"/>
            <a:ext cx="4834080" cy="4571040"/>
          </a:xfrm>
          <a:prstGeom prst="rect">
            <a:avLst/>
          </a:prstGeom>
          <a:noFill/>
          <a:ln w="9525">
            <a:noFill/>
            <a:round/>
            <a:headEnd/>
            <a:tailEnd/>
          </a:ln>
          <a:effectLst/>
        </p:spPr>
      </p:pic>
      <p:sp>
        <p:nvSpPr>
          <p:cNvPr id="20" name="Text Box 2"/>
          <p:cNvSpPr txBox="1">
            <a:spLocks noChangeArrowheads="1"/>
          </p:cNvSpPr>
          <p:nvPr/>
        </p:nvSpPr>
        <p:spPr bwMode="auto">
          <a:xfrm>
            <a:off x="4857715" y="3214881"/>
            <a:ext cx="698400" cy="263548"/>
          </a:xfrm>
          <a:prstGeom prst="rect">
            <a:avLst/>
          </a:prstGeom>
          <a:noFill/>
          <a:ln w="9525">
            <a:noFill/>
            <a:round/>
            <a:headEnd/>
            <a:tailEnd/>
          </a:ln>
          <a:effectLst/>
        </p:spPr>
        <p:txBody>
          <a:bodyPr wrap="none" lIns="81639" tIns="40820" rIns="81639" bIns="40820"/>
          <a:lstStyle/>
          <a:p>
            <a:pPr>
              <a:tabLst>
                <a:tab pos="656650" algn="l"/>
              </a:tabLst>
            </a:pPr>
            <a:r>
              <a:rPr lang="en-GB" sz="1300" dirty="0">
                <a:solidFill>
                  <a:srgbClr val="000000"/>
                </a:solidFill>
                <a:ea typeface="DejaVu LGC Sans" charset="0"/>
                <a:cs typeface="DejaVu LGC Sans" charset="0"/>
              </a:rPr>
              <a:t>Singles</a:t>
            </a:r>
          </a:p>
        </p:txBody>
      </p:sp>
      <p:sp>
        <p:nvSpPr>
          <p:cNvPr id="21" name="Text Box 3"/>
          <p:cNvSpPr txBox="1">
            <a:spLocks noChangeArrowheads="1"/>
          </p:cNvSpPr>
          <p:nvPr/>
        </p:nvSpPr>
        <p:spPr bwMode="auto">
          <a:xfrm>
            <a:off x="4827474" y="1420452"/>
            <a:ext cx="606240" cy="263548"/>
          </a:xfrm>
          <a:prstGeom prst="rect">
            <a:avLst/>
          </a:prstGeom>
          <a:noFill/>
          <a:ln w="9525">
            <a:noFill/>
            <a:round/>
            <a:headEnd/>
            <a:tailEnd/>
          </a:ln>
          <a:effectLst/>
        </p:spPr>
        <p:txBody>
          <a:bodyPr wrap="none" lIns="81639" tIns="40820" rIns="81639" bIns="40820"/>
          <a:lstStyle/>
          <a:p>
            <a:r>
              <a:rPr lang="en-GB" sz="1300" dirty="0">
                <a:solidFill>
                  <a:srgbClr val="000000"/>
                </a:solidFill>
                <a:ea typeface="DejaVu LGC Sans" charset="0"/>
                <a:cs typeface="DejaVu LGC Sans" charset="0"/>
              </a:rPr>
              <a:t>Gated</a:t>
            </a:r>
          </a:p>
        </p:txBody>
      </p:sp>
      <p:sp>
        <p:nvSpPr>
          <p:cNvPr id="22" name="Line 4"/>
          <p:cNvSpPr>
            <a:spLocks noChangeShapeType="1"/>
          </p:cNvSpPr>
          <p:nvPr/>
        </p:nvSpPr>
        <p:spPr bwMode="auto">
          <a:xfrm>
            <a:off x="5162995" y="3749177"/>
            <a:ext cx="1440" cy="760400"/>
          </a:xfrm>
          <a:prstGeom prst="line">
            <a:avLst/>
          </a:prstGeom>
          <a:noFill/>
          <a:ln w="9525">
            <a:solidFill>
              <a:srgbClr val="000000"/>
            </a:solidFill>
            <a:round/>
            <a:headEnd type="triangle" w="med" len="med"/>
            <a:tailEnd type="triangle" w="med" len="med"/>
          </a:ln>
          <a:effectLst/>
        </p:spPr>
        <p:txBody>
          <a:bodyPr lIns="82945" tIns="41473" rIns="82945" bIns="41473"/>
          <a:lstStyle/>
          <a:p>
            <a:endParaRPr lang="en-US"/>
          </a:p>
        </p:txBody>
      </p:sp>
      <p:sp>
        <p:nvSpPr>
          <p:cNvPr id="23" name="Text Box 5"/>
          <p:cNvSpPr txBox="1">
            <a:spLocks noChangeArrowheads="1"/>
          </p:cNvSpPr>
          <p:nvPr/>
        </p:nvSpPr>
        <p:spPr bwMode="auto">
          <a:xfrm rot="16200000">
            <a:off x="4610713" y="3971691"/>
            <a:ext cx="799283" cy="216000"/>
          </a:xfrm>
          <a:prstGeom prst="rect">
            <a:avLst/>
          </a:prstGeom>
          <a:noFill/>
          <a:ln w="9525">
            <a:noFill/>
            <a:round/>
            <a:headEnd/>
            <a:tailEnd/>
          </a:ln>
          <a:effectLst/>
        </p:spPr>
        <p:txBody>
          <a:bodyPr wrap="none" lIns="81639" tIns="40820" rIns="81639" bIns="40820"/>
          <a:lstStyle/>
          <a:p>
            <a:r>
              <a:rPr lang="en-GB" sz="1000" dirty="0">
                <a:solidFill>
                  <a:srgbClr val="000000"/>
                </a:solidFill>
                <a:ea typeface="DejaVu LGC Sans" charset="0"/>
                <a:cs typeface="DejaVu LGC Sans" charset="0"/>
              </a:rPr>
              <a:t>background</a:t>
            </a:r>
          </a:p>
        </p:txBody>
      </p:sp>
      <p:sp>
        <p:nvSpPr>
          <p:cNvPr id="24" name="Text Box 6"/>
          <p:cNvSpPr txBox="1">
            <a:spLocks noChangeArrowheads="1"/>
          </p:cNvSpPr>
          <p:nvPr/>
        </p:nvSpPr>
        <p:spPr bwMode="auto">
          <a:xfrm>
            <a:off x="6986034" y="4349720"/>
            <a:ext cx="1463040" cy="210262"/>
          </a:xfrm>
          <a:prstGeom prst="rect">
            <a:avLst/>
          </a:prstGeom>
          <a:noFill/>
          <a:ln w="9525">
            <a:noFill/>
            <a:round/>
            <a:headEnd/>
            <a:tailEnd/>
          </a:ln>
          <a:effectLst/>
        </p:spPr>
        <p:txBody>
          <a:bodyPr wrap="none" lIns="81639" tIns="40820" rIns="81639" bIns="40820"/>
          <a:lstStyle/>
          <a:p>
            <a:pPr>
              <a:tabLst>
                <a:tab pos="656650" algn="l"/>
                <a:tab pos="1313299" algn="l"/>
              </a:tabLst>
            </a:pPr>
            <a:r>
              <a:rPr lang="en-GB" sz="900" b="1" dirty="0">
                <a:solidFill>
                  <a:srgbClr val="000000"/>
                </a:solidFill>
                <a:ea typeface="DejaVu LGC Sans" charset="0"/>
                <a:cs typeface="DejaVu LGC Sans" charset="0"/>
              </a:rPr>
              <a:t>29/10/2009 : 08:49-09:39</a:t>
            </a:r>
          </a:p>
        </p:txBody>
      </p:sp>
      <p:sp>
        <p:nvSpPr>
          <p:cNvPr id="25" name="Text Box 7"/>
          <p:cNvSpPr txBox="1">
            <a:spLocks noChangeArrowheads="1"/>
          </p:cNvSpPr>
          <p:nvPr/>
        </p:nvSpPr>
        <p:spPr bwMode="auto">
          <a:xfrm>
            <a:off x="6840595" y="1770409"/>
            <a:ext cx="424800" cy="263547"/>
          </a:xfrm>
          <a:prstGeom prst="rect">
            <a:avLst/>
          </a:prstGeom>
          <a:noFill/>
          <a:ln w="9525">
            <a:noFill/>
            <a:round/>
            <a:headEnd/>
            <a:tailEnd/>
          </a:ln>
          <a:effectLst/>
        </p:spPr>
        <p:txBody>
          <a:bodyPr wrap="none" lIns="81639" tIns="40820" rIns="81639" bIns="40820"/>
          <a:lstStyle/>
          <a:p>
            <a:r>
              <a:rPr lang="en-GB" sz="1300" dirty="0" err="1">
                <a:solidFill>
                  <a:srgbClr val="000000"/>
                </a:solidFill>
                <a:ea typeface="DejaVu LGC Sans" charset="0"/>
                <a:cs typeface="DejaVu LGC Sans" charset="0"/>
              </a:rPr>
              <a:t>g.s</a:t>
            </a:r>
            <a:r>
              <a:rPr lang="en-GB" sz="1300" dirty="0">
                <a:solidFill>
                  <a:srgbClr val="000000"/>
                </a:solidFill>
                <a:ea typeface="DejaVu LGC Sans" charset="0"/>
                <a:cs typeface="DejaVu LGC Sans" charset="0"/>
              </a:rPr>
              <a:t>.</a:t>
            </a:r>
          </a:p>
        </p:txBody>
      </p:sp>
      <p:sp>
        <p:nvSpPr>
          <p:cNvPr id="26" name="Freeform 8"/>
          <p:cNvSpPr>
            <a:spLocks/>
          </p:cNvSpPr>
          <p:nvPr/>
        </p:nvSpPr>
        <p:spPr bwMode="auto">
          <a:xfrm>
            <a:off x="5060754" y="1718564"/>
            <a:ext cx="3094560" cy="190100"/>
          </a:xfrm>
          <a:custGeom>
            <a:avLst/>
            <a:gdLst/>
            <a:ahLst/>
            <a:cxnLst>
              <a:cxn ang="0">
                <a:pos x="0" y="582"/>
              </a:cxn>
              <a:cxn ang="0">
                <a:pos x="0" y="0"/>
              </a:cxn>
              <a:cxn ang="0">
                <a:pos x="9475" y="0"/>
              </a:cxn>
              <a:cxn ang="0">
                <a:pos x="9475" y="582"/>
              </a:cxn>
            </a:cxnLst>
            <a:rect l="0" t="0" r="r" b="b"/>
            <a:pathLst>
              <a:path w="9476" h="583">
                <a:moveTo>
                  <a:pt x="0" y="582"/>
                </a:moveTo>
                <a:lnTo>
                  <a:pt x="0" y="0"/>
                </a:lnTo>
                <a:lnTo>
                  <a:pt x="9475" y="0"/>
                </a:lnTo>
                <a:lnTo>
                  <a:pt x="9475" y="582"/>
                </a:lnTo>
              </a:path>
            </a:pathLst>
          </a:custGeom>
          <a:noFill/>
          <a:ln w="18360">
            <a:solidFill>
              <a:srgbClr val="000000"/>
            </a:solidFill>
            <a:round/>
            <a:headEnd type="triangle" w="med" len="med"/>
            <a:tailEnd type="triangle" w="med" len="med"/>
          </a:ln>
          <a:effectLst/>
        </p:spPr>
        <p:txBody>
          <a:bodyPr lIns="82945" tIns="41473" rIns="82945" bIns="41473"/>
          <a:lstStyle/>
          <a:p>
            <a:endParaRPr lang="en-US"/>
          </a:p>
        </p:txBody>
      </p:sp>
      <p:sp>
        <p:nvSpPr>
          <p:cNvPr id="27" name="Line 9"/>
          <p:cNvSpPr>
            <a:spLocks noChangeShapeType="1"/>
          </p:cNvSpPr>
          <p:nvPr/>
        </p:nvSpPr>
        <p:spPr bwMode="auto">
          <a:xfrm flipH="1">
            <a:off x="6494994" y="1948988"/>
            <a:ext cx="388800" cy="380200"/>
          </a:xfrm>
          <a:prstGeom prst="line">
            <a:avLst/>
          </a:prstGeom>
          <a:noFill/>
          <a:ln w="18360">
            <a:solidFill>
              <a:srgbClr val="000000"/>
            </a:solidFill>
            <a:round/>
            <a:headEnd/>
            <a:tailEnd type="triangle" w="med" len="med"/>
          </a:ln>
          <a:effectLst/>
        </p:spPr>
        <p:txBody>
          <a:bodyPr lIns="82945" tIns="41473" rIns="82945" bIns="41473"/>
          <a:lstStyle/>
          <a:p>
            <a:endParaRPr lang="en-US"/>
          </a:p>
        </p:txBody>
      </p:sp>
      <p:sp>
        <p:nvSpPr>
          <p:cNvPr id="28" name="Text Box 10"/>
          <p:cNvSpPr txBox="1">
            <a:spLocks noChangeArrowheads="1"/>
          </p:cNvSpPr>
          <p:nvPr/>
        </p:nvSpPr>
        <p:spPr bwMode="auto">
          <a:xfrm>
            <a:off x="6140754" y="1501101"/>
            <a:ext cx="652320" cy="263548"/>
          </a:xfrm>
          <a:prstGeom prst="rect">
            <a:avLst/>
          </a:prstGeom>
          <a:noFill/>
          <a:ln w="9525">
            <a:noFill/>
            <a:round/>
            <a:headEnd/>
            <a:tailEnd/>
          </a:ln>
          <a:effectLst/>
        </p:spPr>
        <p:txBody>
          <a:bodyPr wrap="none" lIns="81639" tIns="40820" rIns="81639" bIns="40820"/>
          <a:lstStyle/>
          <a:p>
            <a:r>
              <a:rPr lang="en-GB" sz="1300" dirty="0">
                <a:solidFill>
                  <a:srgbClr val="000000"/>
                </a:solidFill>
                <a:ea typeface="DejaVu LGC Sans" charset="0"/>
                <a:cs typeface="DejaVu LGC Sans" charset="0"/>
              </a:rPr>
              <a:t>isomer</a:t>
            </a:r>
          </a:p>
        </p:txBody>
      </p:sp>
      <p:sp>
        <p:nvSpPr>
          <p:cNvPr id="29" name="Text Box 23"/>
          <p:cNvSpPr txBox="1">
            <a:spLocks noChangeArrowheads="1"/>
          </p:cNvSpPr>
          <p:nvPr/>
        </p:nvSpPr>
        <p:spPr bwMode="auto">
          <a:xfrm>
            <a:off x="4044114" y="922160"/>
            <a:ext cx="5028480" cy="295231"/>
          </a:xfrm>
          <a:prstGeom prst="rect">
            <a:avLst/>
          </a:prstGeom>
          <a:noFill/>
          <a:ln w="9525">
            <a:noFill/>
            <a:round/>
            <a:headEnd/>
            <a:tailEnd/>
          </a:ln>
          <a:effectLst/>
        </p:spPr>
        <p:txBody>
          <a:bodyPr wrap="none" lIns="81639" tIns="40820" rIns="81639" bIns="40820"/>
          <a:lstStyle/>
          <a:p>
            <a:pPr>
              <a:lnSpc>
                <a:spcPct val="98000"/>
              </a:lnSpc>
              <a:tabLst>
                <a:tab pos="656650" algn="l"/>
                <a:tab pos="1313299" algn="l"/>
                <a:tab pos="1969949" algn="l"/>
                <a:tab pos="2626599" algn="l"/>
                <a:tab pos="3283248" algn="l"/>
                <a:tab pos="3939898" algn="l"/>
                <a:tab pos="4596548" algn="l"/>
              </a:tabLst>
            </a:pPr>
            <a:r>
              <a:rPr lang="en-GB" sz="1500" b="1" dirty="0">
                <a:solidFill>
                  <a:srgbClr val="000000"/>
                </a:solidFill>
                <a:latin typeface="augie" charset="0"/>
                <a:ea typeface="DejaVu LGC Sans" charset="0"/>
                <a:cs typeface="DejaVu LGC Sans" charset="0"/>
              </a:rPr>
              <a:t>First on-line data </a:t>
            </a:r>
            <a:r>
              <a:rPr lang="en-GB" sz="1600" b="1" baseline="30000" dirty="0" smtClean="0">
                <a:solidFill>
                  <a:srgbClr val="000000"/>
                </a:solidFill>
                <a:ea typeface="DejaVu LGC Sans" charset="0"/>
                <a:cs typeface="DejaVu LGC Sans" charset="0"/>
              </a:rPr>
              <a:t>78,78m</a:t>
            </a:r>
            <a:r>
              <a:rPr lang="en-GB" sz="1500" b="1" dirty="0" smtClean="0">
                <a:solidFill>
                  <a:srgbClr val="000000"/>
                </a:solidFill>
                <a:latin typeface="augie" charset="0"/>
                <a:ea typeface="DejaVu LGC Sans" charset="0"/>
                <a:cs typeface="DejaVu LGC Sans" charset="0"/>
              </a:rPr>
              <a:t>Rb </a:t>
            </a:r>
            <a:r>
              <a:rPr lang="en-GB" sz="1500" b="1" dirty="0">
                <a:solidFill>
                  <a:srgbClr val="000000"/>
                </a:solidFill>
                <a:latin typeface="augie" charset="0"/>
                <a:ea typeface="DejaVu LGC Sans" charset="0"/>
                <a:cs typeface="DejaVu LGC Sans" charset="0"/>
              </a:rPr>
              <a:t>( I=0,4) D2 line, ~ 1pA</a:t>
            </a:r>
          </a:p>
        </p:txBody>
      </p:sp>
      <p:sp>
        <p:nvSpPr>
          <p:cNvPr id="30" name="Text Box 24"/>
          <p:cNvSpPr txBox="1">
            <a:spLocks noChangeArrowheads="1"/>
          </p:cNvSpPr>
          <p:nvPr/>
        </p:nvSpPr>
        <p:spPr bwMode="auto">
          <a:xfrm>
            <a:off x="5836246" y="688885"/>
            <a:ext cx="629280" cy="236185"/>
          </a:xfrm>
          <a:prstGeom prst="rect">
            <a:avLst/>
          </a:prstGeom>
          <a:noFill/>
          <a:ln w="9525">
            <a:noFill/>
            <a:round/>
            <a:headEnd/>
            <a:tailEnd/>
          </a:ln>
          <a:effectLst/>
        </p:spPr>
        <p:txBody>
          <a:bodyPr wrap="none" lIns="81639" tIns="40820" rIns="81639" bIns="40820"/>
          <a:lstStyle/>
          <a:p>
            <a:endParaRPr lang="en-GB" sz="1100" b="1" dirty="0">
              <a:solidFill>
                <a:srgbClr val="000000"/>
              </a:solidFill>
              <a:ea typeface="DejaVu LGC Sans" charset="0"/>
              <a:cs typeface="DejaVu LGC Sans"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357313" y="71438"/>
            <a:ext cx="6000750" cy="1154112"/>
          </a:xfrm>
        </p:spPr>
        <p:txBody>
          <a:bodyPr/>
          <a:lstStyle/>
          <a:p>
            <a:r>
              <a:rPr lang="en-US" smtClean="0"/>
              <a:t>ISAC</a:t>
            </a:r>
          </a:p>
        </p:txBody>
      </p:sp>
      <p:pic>
        <p:nvPicPr>
          <p:cNvPr id="25604" name="Picture 4" descr="is-24jan2007.jpg"/>
          <p:cNvPicPr>
            <a:picLocks noChangeAspect="1"/>
          </p:cNvPicPr>
          <p:nvPr/>
        </p:nvPicPr>
        <p:blipFill>
          <a:blip r:embed="rId3" cstate="print"/>
          <a:srcRect/>
          <a:stretch>
            <a:fillRect/>
          </a:stretch>
        </p:blipFill>
        <p:spPr bwMode="auto">
          <a:xfrm>
            <a:off x="33338" y="1285875"/>
            <a:ext cx="7027862" cy="4757738"/>
          </a:xfrm>
          <a:prstGeom prst="rect">
            <a:avLst/>
          </a:prstGeom>
          <a:noFill/>
          <a:ln w="9525">
            <a:noFill/>
            <a:miter lim="800000"/>
            <a:headEnd/>
            <a:tailEnd/>
          </a:ln>
        </p:spPr>
      </p:pic>
      <p:sp>
        <p:nvSpPr>
          <p:cNvPr id="25605" name="Text Box 3"/>
          <p:cNvSpPr txBox="1">
            <a:spLocks noChangeArrowheads="1"/>
          </p:cNvSpPr>
          <p:nvPr/>
        </p:nvSpPr>
        <p:spPr bwMode="auto">
          <a:xfrm>
            <a:off x="5765800" y="750888"/>
            <a:ext cx="3327400" cy="1465262"/>
          </a:xfrm>
          <a:prstGeom prst="rect">
            <a:avLst/>
          </a:prstGeom>
          <a:gradFill rotWithShape="1">
            <a:gsLst>
              <a:gs pos="0">
                <a:srgbClr val="FFFF66">
                  <a:alpha val="98000"/>
                </a:srgbClr>
              </a:gs>
              <a:gs pos="100000">
                <a:srgbClr val="FFFFFF"/>
              </a:gs>
            </a:gsLst>
            <a:lin ang="5400000" scaled="1"/>
          </a:gradFill>
          <a:ln w="9525">
            <a:noFill/>
            <a:miter lim="800000"/>
            <a:headEnd/>
            <a:tailEnd/>
          </a:ln>
        </p:spPr>
        <p:txBody>
          <a:bodyPr>
            <a:spAutoFit/>
          </a:bodyPr>
          <a:lstStyle/>
          <a:p>
            <a:r>
              <a:rPr lang="en-US" b="1">
                <a:solidFill>
                  <a:srgbClr val="FF3300"/>
                </a:solidFill>
                <a:latin typeface="Calibri" pitchFamily="34" charset="0"/>
              </a:rPr>
              <a:t>ISAC:</a:t>
            </a:r>
          </a:p>
          <a:p>
            <a:r>
              <a:rPr lang="en-US" b="1">
                <a:solidFill>
                  <a:srgbClr val="FF0000"/>
                </a:solidFill>
                <a:latin typeface="Calibri" pitchFamily="34" charset="0"/>
              </a:rPr>
              <a:t>Highest yields for </a:t>
            </a:r>
            <a:r>
              <a:rPr lang="en-US" b="1">
                <a:solidFill>
                  <a:schemeClr val="hlink"/>
                </a:solidFill>
                <a:latin typeface="Calibri" pitchFamily="34" charset="0"/>
              </a:rPr>
              <a:t>on-line</a:t>
            </a:r>
          </a:p>
          <a:p>
            <a:r>
              <a:rPr lang="en-US" b="1">
                <a:solidFill>
                  <a:srgbClr val="FF0000"/>
                </a:solidFill>
                <a:latin typeface="Calibri" pitchFamily="34" charset="0"/>
              </a:rPr>
              <a:t>facilities, we go up to 100</a:t>
            </a:r>
            <a:r>
              <a:rPr lang="en-US" b="1">
                <a:solidFill>
                  <a:srgbClr val="FF0000"/>
                </a:solidFill>
                <a:latin typeface="Symbol" pitchFamily="18" charset="2"/>
              </a:rPr>
              <a:t>m</a:t>
            </a:r>
            <a:r>
              <a:rPr lang="en-US" b="1">
                <a:solidFill>
                  <a:srgbClr val="FF0000"/>
                </a:solidFill>
                <a:latin typeface="Calibri" pitchFamily="34" charset="0"/>
              </a:rPr>
              <a:t>A@500MeV DC proton (50kW)</a:t>
            </a:r>
          </a:p>
        </p:txBody>
      </p:sp>
      <p:sp>
        <p:nvSpPr>
          <p:cNvPr id="25606" name="Rectangle 6"/>
          <p:cNvSpPr>
            <a:spLocks noChangeArrowheads="1"/>
          </p:cNvSpPr>
          <p:nvPr/>
        </p:nvSpPr>
        <p:spPr bwMode="auto">
          <a:xfrm>
            <a:off x="304800" y="6019800"/>
            <a:ext cx="4791075" cy="457200"/>
          </a:xfrm>
          <a:prstGeom prst="rect">
            <a:avLst/>
          </a:prstGeom>
          <a:noFill/>
          <a:ln w="9525">
            <a:noFill/>
            <a:miter lim="800000"/>
            <a:headEnd/>
            <a:tailEnd/>
          </a:ln>
        </p:spPr>
        <p:txBody>
          <a:bodyPr wrap="none">
            <a:spAutoFit/>
          </a:bodyPr>
          <a:lstStyle/>
          <a:p>
            <a:pPr eaLnBrk="0" hangingPunct="0"/>
            <a:r>
              <a:rPr lang="en-GB" sz="2400" dirty="0">
                <a:latin typeface="Times" pitchFamily="18" charset="0"/>
              </a:rPr>
              <a:t>Yields: </a:t>
            </a:r>
            <a:r>
              <a:rPr lang="en-GB" baseline="30000" dirty="0">
                <a:latin typeface="Times" pitchFamily="18" charset="0"/>
              </a:rPr>
              <a:t>11</a:t>
            </a:r>
            <a:r>
              <a:rPr lang="en-GB" dirty="0">
                <a:latin typeface="Times" pitchFamily="18" charset="0"/>
              </a:rPr>
              <a:t>Li 5</a:t>
            </a:r>
            <a:r>
              <a:rPr lang="en-GB" dirty="0"/>
              <a:t>x</a:t>
            </a:r>
            <a:r>
              <a:rPr lang="en-GB" dirty="0">
                <a:latin typeface="Times" pitchFamily="18" charset="0"/>
              </a:rPr>
              <a:t>10</a:t>
            </a:r>
            <a:r>
              <a:rPr lang="en-GB" baseline="30000" dirty="0">
                <a:latin typeface="Times" pitchFamily="18" charset="0"/>
              </a:rPr>
              <a:t>4</a:t>
            </a:r>
            <a:r>
              <a:rPr lang="en-GB" dirty="0">
                <a:latin typeface="Times" pitchFamily="18" charset="0"/>
              </a:rPr>
              <a:t>/s, </a:t>
            </a:r>
            <a:r>
              <a:rPr lang="en-GB" baseline="30000" dirty="0">
                <a:latin typeface="Times" pitchFamily="18" charset="0"/>
              </a:rPr>
              <a:t>74</a:t>
            </a:r>
            <a:r>
              <a:rPr lang="en-GB" dirty="0">
                <a:latin typeface="Times" pitchFamily="18" charset="0"/>
              </a:rPr>
              <a:t>Rb 2</a:t>
            </a:r>
            <a:r>
              <a:rPr lang="en-GB" dirty="0"/>
              <a:t>x</a:t>
            </a:r>
            <a:r>
              <a:rPr lang="en-GB" dirty="0">
                <a:latin typeface="Times" pitchFamily="18" charset="0"/>
              </a:rPr>
              <a:t>10</a:t>
            </a:r>
            <a:r>
              <a:rPr lang="en-GB" baseline="30000" dirty="0">
                <a:latin typeface="Times" pitchFamily="18" charset="0"/>
              </a:rPr>
              <a:t>4</a:t>
            </a:r>
            <a:r>
              <a:rPr lang="en-GB" dirty="0">
                <a:latin typeface="Times" pitchFamily="18" charset="0"/>
              </a:rPr>
              <a:t>/s, </a:t>
            </a:r>
            <a:r>
              <a:rPr lang="en-GB" baseline="30000" dirty="0">
                <a:latin typeface="Times" pitchFamily="18" charset="0"/>
              </a:rPr>
              <a:t>62</a:t>
            </a:r>
            <a:r>
              <a:rPr lang="en-GB" dirty="0">
                <a:latin typeface="Times" pitchFamily="18" charset="0"/>
              </a:rPr>
              <a:t>Ga 2</a:t>
            </a:r>
            <a:r>
              <a:rPr lang="en-GB" dirty="0"/>
              <a:t>x</a:t>
            </a:r>
            <a:r>
              <a:rPr lang="en-GB" dirty="0">
                <a:latin typeface="Times" pitchFamily="18" charset="0"/>
              </a:rPr>
              <a:t>10</a:t>
            </a:r>
            <a:r>
              <a:rPr lang="en-GB" baseline="30000" dirty="0">
                <a:latin typeface="Times" pitchFamily="18" charset="0"/>
              </a:rPr>
              <a:t>3</a:t>
            </a:r>
            <a:r>
              <a:rPr lang="en-GB" dirty="0">
                <a:latin typeface="Times" pitchFamily="18" charset="0"/>
              </a:rPr>
              <a:t>/s</a:t>
            </a:r>
          </a:p>
        </p:txBody>
      </p:sp>
      <p:sp>
        <p:nvSpPr>
          <p:cNvPr id="25607" name="Text Box 9"/>
          <p:cNvSpPr txBox="1">
            <a:spLocks noChangeArrowheads="1"/>
          </p:cNvSpPr>
          <p:nvPr/>
        </p:nvSpPr>
        <p:spPr bwMode="auto">
          <a:xfrm>
            <a:off x="5967413" y="2273300"/>
            <a:ext cx="3125787" cy="3293209"/>
          </a:xfrm>
          <a:prstGeom prst="rect">
            <a:avLst/>
          </a:prstGeom>
          <a:gradFill rotWithShape="1">
            <a:gsLst>
              <a:gs pos="0">
                <a:srgbClr val="FFFF66">
                  <a:alpha val="98000"/>
                </a:srgbClr>
              </a:gs>
              <a:gs pos="100000">
                <a:srgbClr val="FFFFFF"/>
              </a:gs>
            </a:gsLst>
            <a:lin ang="5400000" scaled="1"/>
          </a:gradFill>
          <a:ln w="9525">
            <a:noFill/>
            <a:miter lim="800000"/>
            <a:headEnd/>
            <a:tailEnd/>
          </a:ln>
        </p:spPr>
        <p:txBody>
          <a:bodyPr>
            <a:spAutoFit/>
          </a:bodyPr>
          <a:lstStyle/>
          <a:p>
            <a:pPr marL="342900" indent="-342900"/>
            <a:r>
              <a:rPr lang="en-GB" sz="1600" b="1" dirty="0">
                <a:solidFill>
                  <a:schemeClr val="accent1"/>
                </a:solidFill>
                <a:latin typeface="Calibri" pitchFamily="34" charset="0"/>
              </a:rPr>
              <a:t>ISAC has 3 experimental areas:</a:t>
            </a:r>
          </a:p>
          <a:p>
            <a:pPr marL="342900" indent="-342900">
              <a:buFontTx/>
              <a:buChar char="•"/>
            </a:pPr>
            <a:r>
              <a:rPr lang="en-GB" sz="1600" dirty="0">
                <a:solidFill>
                  <a:schemeClr val="accent1"/>
                </a:solidFill>
                <a:latin typeface="Calibri" pitchFamily="34" charset="0"/>
              </a:rPr>
              <a:t> Low energy  (60keV)</a:t>
            </a:r>
          </a:p>
          <a:p>
            <a:pPr marL="342900" indent="-342900">
              <a:buFontTx/>
              <a:buChar char="•"/>
            </a:pPr>
            <a:r>
              <a:rPr lang="en-GB" sz="1600" dirty="0">
                <a:solidFill>
                  <a:schemeClr val="accent1"/>
                </a:solidFill>
                <a:latin typeface="Calibri" pitchFamily="34" charset="0"/>
              </a:rPr>
              <a:t> ISAC I (cont. up 1.8 </a:t>
            </a:r>
            <a:r>
              <a:rPr lang="en-GB" sz="1600" dirty="0" err="1">
                <a:solidFill>
                  <a:schemeClr val="accent1"/>
                </a:solidFill>
                <a:latin typeface="Calibri" pitchFamily="34" charset="0"/>
              </a:rPr>
              <a:t>MeV</a:t>
            </a:r>
            <a:r>
              <a:rPr lang="en-GB" sz="1600" dirty="0">
                <a:solidFill>
                  <a:schemeClr val="accent1"/>
                </a:solidFill>
                <a:latin typeface="Calibri" pitchFamily="34" charset="0"/>
              </a:rPr>
              <a:t>/u)</a:t>
            </a:r>
          </a:p>
          <a:p>
            <a:pPr marL="342900" indent="-342900">
              <a:buFontTx/>
              <a:buChar char="•"/>
            </a:pPr>
            <a:r>
              <a:rPr lang="en-GB" sz="1600" dirty="0">
                <a:solidFill>
                  <a:schemeClr val="accent1"/>
                </a:solidFill>
                <a:latin typeface="Calibri" pitchFamily="34" charset="0"/>
              </a:rPr>
              <a:t> ISAC II (up to </a:t>
            </a:r>
            <a:r>
              <a:rPr lang="en-GB" sz="1600" dirty="0" smtClean="0">
                <a:solidFill>
                  <a:schemeClr val="accent1"/>
                </a:solidFill>
                <a:latin typeface="Calibri" pitchFamily="34" charset="0"/>
              </a:rPr>
              <a:t>18 </a:t>
            </a:r>
            <a:r>
              <a:rPr lang="en-GB" sz="1600" dirty="0" err="1" smtClean="0">
                <a:solidFill>
                  <a:schemeClr val="accent1"/>
                </a:solidFill>
                <a:latin typeface="Calibri" pitchFamily="34" charset="0"/>
              </a:rPr>
              <a:t>MeV</a:t>
            </a:r>
            <a:r>
              <a:rPr lang="en-GB" sz="1600" dirty="0" smtClean="0">
                <a:solidFill>
                  <a:schemeClr val="accent1"/>
                </a:solidFill>
                <a:latin typeface="Calibri" pitchFamily="34" charset="0"/>
              </a:rPr>
              <a:t>/u)</a:t>
            </a:r>
            <a:endParaRPr lang="en-GB" sz="1600" dirty="0">
              <a:solidFill>
                <a:schemeClr val="accent1"/>
              </a:solidFill>
              <a:latin typeface="Calibri" pitchFamily="34" charset="0"/>
              <a:sym typeface="Wingdings" pitchFamily="2" charset="2"/>
            </a:endParaRPr>
          </a:p>
          <a:p>
            <a:pPr marL="342900" indent="-342900"/>
            <a:r>
              <a:rPr lang="en-GB" sz="1600" b="1" dirty="0">
                <a:solidFill>
                  <a:schemeClr val="accent1"/>
                </a:solidFill>
                <a:latin typeface="Calibri" pitchFamily="34" charset="0"/>
              </a:rPr>
              <a:t>Many experimental stations:</a:t>
            </a:r>
          </a:p>
          <a:p>
            <a:pPr marL="342900" indent="-342900">
              <a:buFontTx/>
              <a:buChar char="•"/>
            </a:pPr>
            <a:r>
              <a:rPr lang="en-GB" sz="1600" dirty="0">
                <a:solidFill>
                  <a:schemeClr val="accent1"/>
                </a:solidFill>
                <a:latin typeface="Calibri" pitchFamily="34" charset="0"/>
              </a:rPr>
              <a:t> TRINAT, Beta-NMR, 8pi, tape-station, TITAN, Collinear laser spec, polarised beam line, etc</a:t>
            </a:r>
            <a:endParaRPr lang="en-GB" sz="1600" dirty="0">
              <a:solidFill>
                <a:schemeClr val="accent1"/>
              </a:solidFill>
              <a:latin typeface="Calibri" pitchFamily="34" charset="0"/>
              <a:sym typeface="Wingdings" pitchFamily="2" charset="2"/>
            </a:endParaRPr>
          </a:p>
          <a:p>
            <a:pPr marL="342900" indent="-342900">
              <a:buFontTx/>
              <a:buChar char="•"/>
            </a:pPr>
            <a:r>
              <a:rPr lang="en-GB" sz="1600" dirty="0">
                <a:solidFill>
                  <a:schemeClr val="accent1"/>
                </a:solidFill>
                <a:latin typeface="Calibri" pitchFamily="34" charset="0"/>
                <a:sym typeface="Wingdings" pitchFamily="2" charset="2"/>
              </a:rPr>
              <a:t> DRAGON, TUDA, TACTIC, GPS (Leuven)</a:t>
            </a:r>
          </a:p>
          <a:p>
            <a:pPr marL="342900" indent="-342900">
              <a:buFontTx/>
              <a:buChar char="•"/>
            </a:pPr>
            <a:r>
              <a:rPr lang="en-GB" sz="1600" dirty="0">
                <a:solidFill>
                  <a:schemeClr val="accent1"/>
                </a:solidFill>
                <a:latin typeface="Calibri" pitchFamily="34" charset="0"/>
                <a:sym typeface="Wingdings" pitchFamily="2" charset="2"/>
              </a:rPr>
              <a:t> TIGRESS, EMMA (</a:t>
            </a:r>
            <a:r>
              <a:rPr lang="en-GB" sz="1600" dirty="0" smtClean="0">
                <a:solidFill>
                  <a:schemeClr val="accent1"/>
                </a:solidFill>
                <a:latin typeface="Calibri" pitchFamily="34" charset="0"/>
                <a:sym typeface="Wingdings" pitchFamily="2" charset="2"/>
              </a:rPr>
              <a:t>2011), </a:t>
            </a:r>
            <a:r>
              <a:rPr lang="en-GB" sz="1600" dirty="0">
                <a:solidFill>
                  <a:schemeClr val="accent1"/>
                </a:solidFill>
                <a:latin typeface="Calibri" pitchFamily="34" charset="0"/>
                <a:sym typeface="Wingdings" pitchFamily="2" charset="2"/>
              </a:rPr>
              <a:t>GPS (Maya)</a:t>
            </a:r>
          </a:p>
          <a:p>
            <a:pPr marL="342900" indent="-342900"/>
            <a:endParaRPr lang="en-US" sz="1600" b="1" dirty="0">
              <a:solidFill>
                <a:schemeClr val="accent1"/>
              </a:solidFill>
              <a:latin typeface="Calibri" pitchFamily="34" charset="0"/>
            </a:endParaRPr>
          </a:p>
        </p:txBody>
      </p:sp>
      <p:sp>
        <p:nvSpPr>
          <p:cNvPr id="9" name="Oval 8"/>
          <p:cNvSpPr>
            <a:spLocks noChangeArrowheads="1"/>
          </p:cNvSpPr>
          <p:nvPr/>
        </p:nvSpPr>
        <p:spPr bwMode="auto">
          <a:xfrm>
            <a:off x="2614900" y="3562350"/>
            <a:ext cx="1066800" cy="1066800"/>
          </a:xfrm>
          <a:prstGeom prst="ellipse">
            <a:avLst/>
          </a:prstGeom>
          <a:noFill/>
          <a:ln w="50800" algn="ctr">
            <a:solidFill>
              <a:srgbClr val="0033CC"/>
            </a:solidFill>
            <a:round/>
            <a:headEnd/>
            <a:tailEnd/>
          </a:ln>
        </p:spPr>
        <p:txBody>
          <a:bodyPr anchor="ctr"/>
          <a:lstStyle/>
          <a:p>
            <a:pPr algn="ctr" fontAlgn="auto">
              <a:spcBef>
                <a:spcPts val="0"/>
              </a:spcBef>
              <a:spcAft>
                <a:spcPts val="0"/>
              </a:spcAft>
              <a:defRPr/>
            </a:pPr>
            <a:endParaRPr lang="en-US">
              <a:solidFill>
                <a:schemeClr val="lt1"/>
              </a:solidFill>
              <a:latin typeface="+mn-lt"/>
            </a:endParaRPr>
          </a:p>
        </p:txBody>
      </p:sp>
      <p:sp>
        <p:nvSpPr>
          <p:cNvPr id="10" name="TextBox 9"/>
          <p:cNvSpPr txBox="1">
            <a:spLocks noChangeArrowheads="1"/>
          </p:cNvSpPr>
          <p:nvPr/>
        </p:nvSpPr>
        <p:spPr bwMode="auto">
          <a:xfrm>
            <a:off x="506700" y="5257800"/>
            <a:ext cx="812800" cy="366713"/>
          </a:xfrm>
          <a:prstGeom prst="rect">
            <a:avLst/>
          </a:prstGeom>
          <a:noFill/>
          <a:ln w="9525">
            <a:noFill/>
            <a:miter lim="800000"/>
            <a:headEnd/>
            <a:tailEnd/>
          </a:ln>
        </p:spPr>
        <p:txBody>
          <a:bodyPr>
            <a:spAutoFit/>
          </a:bodyPr>
          <a:lstStyle/>
          <a:p>
            <a:r>
              <a:rPr lang="en-US" b="1">
                <a:solidFill>
                  <a:srgbClr val="0033CC"/>
                </a:solidFill>
                <a:latin typeface="Calibri" pitchFamily="34" charset="0"/>
              </a:rPr>
              <a:t>TITAN</a:t>
            </a:r>
          </a:p>
        </p:txBody>
      </p:sp>
      <p:cxnSp>
        <p:nvCxnSpPr>
          <p:cNvPr id="11" name="Straight Arrow Connector 10"/>
          <p:cNvCxnSpPr>
            <a:cxnSpLocks noChangeShapeType="1"/>
          </p:cNvCxnSpPr>
          <p:nvPr/>
        </p:nvCxnSpPr>
        <p:spPr bwMode="auto">
          <a:xfrm flipV="1">
            <a:off x="1325850" y="4451350"/>
            <a:ext cx="1244600" cy="889000"/>
          </a:xfrm>
          <a:prstGeom prst="straightConnector1">
            <a:avLst/>
          </a:prstGeom>
          <a:noFill/>
          <a:ln w="38100" algn="ctr">
            <a:solidFill>
              <a:srgbClr val="0033CC"/>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895350"/>
          </a:xfrm>
        </p:spPr>
        <p:txBody>
          <a:bodyPr>
            <a:normAutofit/>
          </a:bodyPr>
          <a:lstStyle/>
          <a:p>
            <a:r>
              <a:rPr lang="en-US" sz="3600" dirty="0" smtClean="0">
                <a:solidFill>
                  <a:schemeClr val="accent1"/>
                </a:solidFill>
              </a:rPr>
              <a:t>In-trap decay spectroscopy…</a:t>
            </a:r>
            <a:endParaRPr lang="en-US" sz="3600" dirty="0">
              <a:solidFill>
                <a:schemeClr val="accent1"/>
              </a:solidFill>
            </a:endParaRPr>
          </a:p>
        </p:txBody>
      </p:sp>
      <p:sp>
        <p:nvSpPr>
          <p:cNvPr id="7" name="TextBox 6"/>
          <p:cNvSpPr txBox="1"/>
          <p:nvPr/>
        </p:nvSpPr>
        <p:spPr>
          <a:xfrm>
            <a:off x="1028700" y="2838450"/>
            <a:ext cx="7372350" cy="1200329"/>
          </a:xfrm>
          <a:prstGeom prst="rect">
            <a:avLst/>
          </a:prstGeom>
          <a:noFill/>
        </p:spPr>
        <p:txBody>
          <a:bodyPr wrap="square" rtlCol="0">
            <a:spAutoFit/>
          </a:bodyPr>
          <a:lstStyle/>
          <a:p>
            <a:r>
              <a:rPr lang="en-US" sz="3600" dirty="0" smtClean="0">
                <a:solidFill>
                  <a:schemeClr val="accent1"/>
                </a:solidFill>
              </a:rPr>
              <a:t>… </a:t>
            </a:r>
            <a:r>
              <a:rPr lang="en-US" sz="3600" dirty="0" smtClean="0">
                <a:solidFill>
                  <a:schemeClr val="accent1"/>
                </a:solidFill>
                <a:latin typeface="Symbol" pitchFamily="18" charset="2"/>
              </a:rPr>
              <a:t>bb</a:t>
            </a:r>
            <a:r>
              <a:rPr lang="en-US" sz="3600" dirty="0" smtClean="0">
                <a:solidFill>
                  <a:schemeClr val="accent1"/>
                </a:solidFill>
              </a:rPr>
              <a:t> decay spectroscopy in a Penning trap</a:t>
            </a:r>
            <a:endParaRPr lang="en-US" sz="3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088" y="0"/>
            <a:ext cx="5550196" cy="1137684"/>
          </a:xfrm>
        </p:spPr>
        <p:txBody>
          <a:bodyPr>
            <a:noAutofit/>
          </a:bodyPr>
          <a:lstStyle/>
          <a:p>
            <a:r>
              <a:rPr lang="en-US" sz="3200" b="0" dirty="0" smtClean="0"/>
              <a:t>Neutrino experiments and the neutrino mass</a:t>
            </a:r>
            <a:endParaRPr lang="en-US" sz="3200" b="0" dirty="0"/>
          </a:p>
        </p:txBody>
      </p:sp>
      <p:pic>
        <p:nvPicPr>
          <p:cNvPr id="41986" name="Picture 2"/>
          <p:cNvPicPr>
            <a:picLocks noChangeAspect="1" noChangeArrowheads="1"/>
          </p:cNvPicPr>
          <p:nvPr/>
        </p:nvPicPr>
        <p:blipFill>
          <a:blip r:embed="rId4" cstate="print"/>
          <a:srcRect/>
          <a:stretch>
            <a:fillRect/>
          </a:stretch>
        </p:blipFill>
        <p:spPr bwMode="auto">
          <a:xfrm>
            <a:off x="660399" y="1627029"/>
            <a:ext cx="2844801" cy="2548779"/>
          </a:xfrm>
          <a:prstGeom prst="rect">
            <a:avLst/>
          </a:prstGeom>
          <a:noFill/>
          <a:ln w="9525">
            <a:noFill/>
            <a:miter lim="800000"/>
            <a:headEnd/>
            <a:tailEnd/>
          </a:ln>
          <a:effectLst/>
        </p:spPr>
      </p:pic>
      <p:pic>
        <p:nvPicPr>
          <p:cNvPr id="9" name="Picture 8" descr="KATRIN_SCHEMATIC.png"/>
          <p:cNvPicPr>
            <a:picLocks noChangeAspect="1"/>
          </p:cNvPicPr>
          <p:nvPr/>
        </p:nvPicPr>
        <p:blipFill>
          <a:blip r:embed="rId5" cstate="print"/>
          <a:stretch>
            <a:fillRect/>
          </a:stretch>
        </p:blipFill>
        <p:spPr>
          <a:xfrm>
            <a:off x="4362500" y="2604929"/>
            <a:ext cx="4781499" cy="1200150"/>
          </a:xfrm>
          <a:prstGeom prst="rect">
            <a:avLst/>
          </a:prstGeom>
        </p:spPr>
      </p:pic>
      <p:sp>
        <p:nvSpPr>
          <p:cNvPr id="11" name="TextBox 10"/>
          <p:cNvSpPr txBox="1"/>
          <p:nvPr/>
        </p:nvSpPr>
        <p:spPr>
          <a:xfrm>
            <a:off x="615950" y="4160679"/>
            <a:ext cx="2889250" cy="246221"/>
          </a:xfrm>
          <a:prstGeom prst="rect">
            <a:avLst/>
          </a:prstGeom>
          <a:noFill/>
        </p:spPr>
        <p:txBody>
          <a:bodyPr wrap="square" rtlCol="0">
            <a:spAutoFit/>
          </a:bodyPr>
          <a:lstStyle/>
          <a:p>
            <a:r>
              <a:rPr lang="en-US" sz="1000" dirty="0" smtClean="0"/>
              <a:t>SNO, picture taken from http://www.oit.on.ca</a:t>
            </a:r>
            <a:endParaRPr lang="en-US" sz="1000" dirty="0"/>
          </a:p>
        </p:txBody>
      </p:sp>
      <p:pic>
        <p:nvPicPr>
          <p:cNvPr id="41991" name="Picture 7"/>
          <p:cNvPicPr>
            <a:picLocks noChangeAspect="1" noChangeArrowheads="1"/>
          </p:cNvPicPr>
          <p:nvPr/>
        </p:nvPicPr>
        <p:blipFill>
          <a:blip r:embed="rId6" cstate="print"/>
          <a:srcRect/>
          <a:stretch>
            <a:fillRect/>
          </a:stretch>
        </p:blipFill>
        <p:spPr bwMode="auto">
          <a:xfrm>
            <a:off x="4355851" y="1671479"/>
            <a:ext cx="2794249" cy="1244600"/>
          </a:xfrm>
          <a:prstGeom prst="rect">
            <a:avLst/>
          </a:prstGeom>
          <a:noFill/>
          <a:ln w="9525">
            <a:noFill/>
            <a:miter lim="800000"/>
            <a:headEnd/>
            <a:tailEnd/>
          </a:ln>
          <a:effectLst/>
        </p:spPr>
      </p:pic>
      <p:sp>
        <p:nvSpPr>
          <p:cNvPr id="13" name="TextBox 12"/>
          <p:cNvSpPr txBox="1"/>
          <p:nvPr/>
        </p:nvSpPr>
        <p:spPr>
          <a:xfrm>
            <a:off x="4527550" y="3849529"/>
            <a:ext cx="3956050" cy="246221"/>
          </a:xfrm>
          <a:prstGeom prst="rect">
            <a:avLst/>
          </a:prstGeom>
          <a:noFill/>
        </p:spPr>
        <p:txBody>
          <a:bodyPr wrap="square" rtlCol="0">
            <a:spAutoFit/>
          </a:bodyPr>
          <a:lstStyle/>
          <a:p>
            <a:r>
              <a:rPr lang="en-US" sz="1000" dirty="0" smtClean="0"/>
              <a:t>KATRIN, picture taken from  http://students.washington.edu</a:t>
            </a:r>
            <a:endParaRPr lang="en-US" sz="1000" dirty="0"/>
          </a:p>
        </p:txBody>
      </p:sp>
      <p:sp>
        <p:nvSpPr>
          <p:cNvPr id="14" name="TextBox 13"/>
          <p:cNvSpPr txBox="1"/>
          <p:nvPr/>
        </p:nvSpPr>
        <p:spPr>
          <a:xfrm>
            <a:off x="927100" y="1192768"/>
            <a:ext cx="2444750" cy="400110"/>
          </a:xfrm>
          <a:prstGeom prst="rect">
            <a:avLst/>
          </a:prstGeom>
          <a:noFill/>
        </p:spPr>
        <p:txBody>
          <a:bodyPr wrap="square" rtlCol="0">
            <a:spAutoFit/>
          </a:bodyPr>
          <a:lstStyle/>
          <a:p>
            <a:r>
              <a:rPr lang="en-US" sz="2000" b="1" u="sng" dirty="0" smtClean="0"/>
              <a:t>Neutrino oscillation</a:t>
            </a:r>
            <a:endParaRPr lang="en-US" sz="2000" b="1" u="sng" dirty="0"/>
          </a:p>
        </p:txBody>
      </p:sp>
      <p:sp>
        <p:nvSpPr>
          <p:cNvPr id="15" name="TextBox 14"/>
          <p:cNvSpPr txBox="1"/>
          <p:nvPr/>
        </p:nvSpPr>
        <p:spPr>
          <a:xfrm>
            <a:off x="5683250" y="1192768"/>
            <a:ext cx="1644650" cy="400110"/>
          </a:xfrm>
          <a:prstGeom prst="rect">
            <a:avLst/>
          </a:prstGeom>
          <a:noFill/>
        </p:spPr>
        <p:txBody>
          <a:bodyPr wrap="square" rtlCol="0">
            <a:spAutoFit/>
          </a:bodyPr>
          <a:lstStyle/>
          <a:p>
            <a:r>
              <a:rPr lang="en-US" sz="2000" b="1" u="sng" dirty="0" smtClean="0"/>
              <a:t>Tritium decay</a:t>
            </a:r>
            <a:endParaRPr lang="en-US" sz="2000" b="1" u="sng" dirty="0"/>
          </a:p>
        </p:txBody>
      </p:sp>
      <p:sp>
        <p:nvSpPr>
          <p:cNvPr id="16" name="TextBox 15"/>
          <p:cNvSpPr txBox="1"/>
          <p:nvPr/>
        </p:nvSpPr>
        <p:spPr>
          <a:xfrm>
            <a:off x="438150" y="4817070"/>
            <a:ext cx="3422650" cy="1200329"/>
          </a:xfrm>
          <a:prstGeom prst="rect">
            <a:avLst/>
          </a:prstGeom>
          <a:noFill/>
        </p:spPr>
        <p:txBody>
          <a:bodyPr wrap="square" rtlCol="0">
            <a:spAutoFit/>
          </a:bodyPr>
          <a:lstStyle/>
          <a:p>
            <a:pPr>
              <a:buFont typeface="Arial" pitchFamily="34" charset="0"/>
              <a:buChar char="•"/>
            </a:pPr>
            <a:r>
              <a:rPr lang="en-US" dirty="0" smtClean="0"/>
              <a:t> Indicate a neutrino mass [1]</a:t>
            </a:r>
          </a:p>
          <a:p>
            <a:pPr>
              <a:buFont typeface="Arial" pitchFamily="34" charset="0"/>
              <a:buChar char="•"/>
            </a:pPr>
            <a:r>
              <a:rPr lang="en-US" dirty="0" smtClean="0"/>
              <a:t> Determination of mixing angle </a:t>
            </a:r>
            <a:r>
              <a:rPr lang="en-US" dirty="0" smtClean="0">
                <a:latin typeface="Symbol" pitchFamily="18" charset="2"/>
              </a:rPr>
              <a:t>q</a:t>
            </a:r>
            <a:r>
              <a:rPr lang="en-US" baseline="-25000" dirty="0" smtClean="0">
                <a:latin typeface="+mj-lt"/>
              </a:rPr>
              <a:t>ij</a:t>
            </a:r>
          </a:p>
          <a:p>
            <a:pPr>
              <a:buFont typeface="Arial" pitchFamily="34" charset="0"/>
              <a:buChar char="•"/>
            </a:pPr>
            <a:r>
              <a:rPr lang="en-US" dirty="0" smtClean="0">
                <a:latin typeface="+mj-lt"/>
              </a:rPr>
              <a:t> Indicate mass hierarchy </a:t>
            </a:r>
          </a:p>
          <a:p>
            <a:pPr>
              <a:buFont typeface="Arial" pitchFamily="34" charset="0"/>
              <a:buChar char="•"/>
            </a:pPr>
            <a:r>
              <a:rPr lang="en-US" dirty="0" smtClean="0">
                <a:latin typeface="Symbol" pitchFamily="18" charset="2"/>
              </a:rPr>
              <a:t> </a:t>
            </a:r>
            <a:r>
              <a:rPr lang="en-US" dirty="0" smtClean="0"/>
              <a:t>Determination of </a:t>
            </a:r>
            <a:r>
              <a:rPr lang="en-US" dirty="0" smtClean="0">
                <a:latin typeface="Symbol" pitchFamily="18" charset="2"/>
              </a:rPr>
              <a:t>d</a:t>
            </a:r>
            <a:r>
              <a:rPr lang="en-US" dirty="0" smtClean="0"/>
              <a:t>m²</a:t>
            </a:r>
            <a:endParaRPr lang="en-US" dirty="0"/>
          </a:p>
        </p:txBody>
      </p:sp>
      <p:sp>
        <p:nvSpPr>
          <p:cNvPr id="18" name="TextBox 17"/>
          <p:cNvSpPr txBox="1"/>
          <p:nvPr/>
        </p:nvSpPr>
        <p:spPr>
          <a:xfrm>
            <a:off x="4483100" y="4806950"/>
            <a:ext cx="4222750" cy="646331"/>
          </a:xfrm>
          <a:prstGeom prst="rect">
            <a:avLst/>
          </a:prstGeom>
          <a:noFill/>
        </p:spPr>
        <p:txBody>
          <a:bodyPr wrap="square" rtlCol="0">
            <a:spAutoFit/>
          </a:bodyPr>
          <a:lstStyle/>
          <a:p>
            <a:pPr>
              <a:buFont typeface="Arial" pitchFamily="34" charset="0"/>
              <a:buChar char="•"/>
            </a:pPr>
            <a:r>
              <a:rPr lang="en-US" dirty="0" smtClean="0"/>
              <a:t> Endpoint energy of </a:t>
            </a:r>
            <a:r>
              <a:rPr lang="en-US" baseline="30000" dirty="0" smtClean="0"/>
              <a:t>3</a:t>
            </a:r>
            <a:r>
              <a:rPr lang="en-US" dirty="0" smtClean="0"/>
              <a:t>H decay</a:t>
            </a:r>
          </a:p>
          <a:p>
            <a:pPr>
              <a:buFont typeface="Arial" pitchFamily="34" charset="0"/>
              <a:buChar char="•"/>
            </a:pPr>
            <a:r>
              <a:rPr lang="en-US" dirty="0" smtClean="0"/>
              <a:t> Effective mass for degenerated neutrinos:</a:t>
            </a:r>
            <a:endParaRPr lang="en-US" dirty="0"/>
          </a:p>
        </p:txBody>
      </p:sp>
      <p:graphicFrame>
        <p:nvGraphicFramePr>
          <p:cNvPr id="19" name="Object 18"/>
          <p:cNvGraphicFramePr>
            <a:graphicFrameLocks noChangeAspect="1"/>
          </p:cNvGraphicFramePr>
          <p:nvPr/>
        </p:nvGraphicFramePr>
        <p:xfrm>
          <a:off x="5659438" y="5518150"/>
          <a:ext cx="1846262" cy="622300"/>
        </p:xfrm>
        <a:graphic>
          <a:graphicData uri="http://schemas.openxmlformats.org/presentationml/2006/ole">
            <p:oleObj spid="_x0000_s101378" name="Equation" r:id="rId7" imgW="1091880" imgH="368280" progId="">
              <p:embed/>
            </p:oleObj>
          </a:graphicData>
        </a:graphic>
      </p:graphicFrame>
      <p:sp>
        <p:nvSpPr>
          <p:cNvPr id="20" name="TextBox 19"/>
          <p:cNvSpPr txBox="1"/>
          <p:nvPr/>
        </p:nvSpPr>
        <p:spPr>
          <a:xfrm>
            <a:off x="971550" y="4362450"/>
            <a:ext cx="2089150" cy="369332"/>
          </a:xfrm>
          <a:prstGeom prst="rect">
            <a:avLst/>
          </a:prstGeom>
          <a:noFill/>
        </p:spPr>
        <p:txBody>
          <a:bodyPr wrap="square" rtlCol="0">
            <a:spAutoFit/>
          </a:bodyPr>
          <a:lstStyle/>
          <a:p>
            <a:r>
              <a:rPr lang="en-US" b="1" dirty="0" smtClean="0">
                <a:solidFill>
                  <a:srgbClr val="FF0000"/>
                </a:solidFill>
              </a:rPr>
              <a:t>Relative mass scale</a:t>
            </a:r>
            <a:endParaRPr lang="en-US" b="1" dirty="0">
              <a:solidFill>
                <a:srgbClr val="FF0000"/>
              </a:solidFill>
            </a:endParaRPr>
          </a:p>
        </p:txBody>
      </p:sp>
      <p:sp>
        <p:nvSpPr>
          <p:cNvPr id="21" name="TextBox 20"/>
          <p:cNvSpPr txBox="1"/>
          <p:nvPr/>
        </p:nvSpPr>
        <p:spPr>
          <a:xfrm>
            <a:off x="5372100" y="4362450"/>
            <a:ext cx="2178050" cy="369332"/>
          </a:xfrm>
          <a:prstGeom prst="rect">
            <a:avLst/>
          </a:prstGeom>
          <a:noFill/>
        </p:spPr>
        <p:txBody>
          <a:bodyPr wrap="square" rtlCol="0">
            <a:spAutoFit/>
          </a:bodyPr>
          <a:lstStyle/>
          <a:p>
            <a:r>
              <a:rPr lang="en-US" b="1" dirty="0" smtClean="0">
                <a:solidFill>
                  <a:srgbClr val="FF0000"/>
                </a:solidFill>
              </a:rPr>
              <a:t>Absolute mass scale</a:t>
            </a:r>
            <a:endParaRPr lang="en-US" b="1" dirty="0">
              <a:solidFill>
                <a:srgbClr val="FF0000"/>
              </a:solidFill>
            </a:endParaRPr>
          </a:p>
        </p:txBody>
      </p:sp>
      <p:sp>
        <p:nvSpPr>
          <p:cNvPr id="17" name="TextBox 16"/>
          <p:cNvSpPr txBox="1"/>
          <p:nvPr/>
        </p:nvSpPr>
        <p:spPr>
          <a:xfrm>
            <a:off x="438150" y="6072029"/>
            <a:ext cx="3422650" cy="246221"/>
          </a:xfrm>
          <a:prstGeom prst="rect">
            <a:avLst/>
          </a:prstGeom>
          <a:noFill/>
        </p:spPr>
        <p:txBody>
          <a:bodyPr wrap="square" rtlCol="0">
            <a:spAutoFit/>
          </a:bodyPr>
          <a:lstStyle/>
          <a:p>
            <a:r>
              <a:rPr lang="en-US" sz="1000" dirty="0" smtClean="0"/>
              <a:t>[1] T. </a:t>
            </a:r>
            <a:r>
              <a:rPr lang="en-US" sz="1000" dirty="0" err="1" smtClean="0"/>
              <a:t>Kajita</a:t>
            </a:r>
            <a:r>
              <a:rPr lang="en-US" sz="1000" dirty="0" smtClean="0"/>
              <a:t> and Y. Totsuka, Rev. Mod. Phys. 73(2001)85</a:t>
            </a:r>
            <a:endParaRPr lang="en-US" sz="1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9" name="Title 1"/>
          <p:cNvSpPr>
            <a:spLocks noGrp="1"/>
          </p:cNvSpPr>
          <p:nvPr>
            <p:ph type="title"/>
          </p:nvPr>
        </p:nvSpPr>
        <p:spPr>
          <a:xfrm>
            <a:off x="0" y="0"/>
            <a:ext cx="9144000" cy="878774"/>
          </a:xfrm>
        </p:spPr>
        <p:txBody>
          <a:bodyPr>
            <a:normAutofit/>
          </a:bodyPr>
          <a:lstStyle/>
          <a:p>
            <a:pPr eaLnBrk="1" hangingPunct="1"/>
            <a:r>
              <a:rPr lang="en-US" sz="3600" b="0" dirty="0" smtClean="0"/>
              <a:t>Double </a:t>
            </a:r>
            <a:r>
              <a:rPr lang="en-US" sz="3600" b="0" dirty="0" smtClean="0">
                <a:latin typeface="Symbol" pitchFamily="18" charset="2"/>
              </a:rPr>
              <a:t>b</a:t>
            </a:r>
            <a:r>
              <a:rPr lang="en-US" sz="3600" b="0" dirty="0" smtClean="0"/>
              <a:t> decay and </a:t>
            </a:r>
            <a:r>
              <a:rPr lang="en-US" sz="3600" b="0" dirty="0" err="1" smtClean="0"/>
              <a:t>m</a:t>
            </a:r>
            <a:r>
              <a:rPr lang="en-US" sz="3600" b="0" baseline="-25000" dirty="0" err="1" smtClean="0">
                <a:latin typeface="Symbol" pitchFamily="18" charset="2"/>
              </a:rPr>
              <a:t>n</a:t>
            </a:r>
            <a:endParaRPr lang="en-US" sz="3600" b="0" baseline="-25000" dirty="0" smtClean="0">
              <a:latin typeface="Symbol" pitchFamily="18" charset="2"/>
            </a:endParaRPr>
          </a:p>
        </p:txBody>
      </p:sp>
      <p:sp>
        <p:nvSpPr>
          <p:cNvPr id="4" name="Slide Number Placeholder 3"/>
          <p:cNvSpPr>
            <a:spLocks noGrp="1"/>
          </p:cNvSpPr>
          <p:nvPr>
            <p:ph type="sldNum" sz="quarter" idx="12"/>
          </p:nvPr>
        </p:nvSpPr>
        <p:spPr/>
        <p:txBody>
          <a:bodyPr/>
          <a:lstStyle/>
          <a:p>
            <a:pPr>
              <a:defRPr/>
            </a:pPr>
            <a:fld id="{B0A418B0-0F4D-4A36-98D5-8EB9B4ADBF28}" type="slidenum">
              <a:rPr lang="en-US"/>
              <a:pPr>
                <a:defRPr/>
              </a:pPr>
              <a:t>32</a:t>
            </a:fld>
            <a:endParaRPr lang="en-US" dirty="0"/>
          </a:p>
        </p:txBody>
      </p:sp>
      <p:graphicFrame>
        <p:nvGraphicFramePr>
          <p:cNvPr id="6" name="Object 2"/>
          <p:cNvGraphicFramePr>
            <a:graphicFrameLocks noChangeAspect="1"/>
          </p:cNvGraphicFramePr>
          <p:nvPr/>
        </p:nvGraphicFramePr>
        <p:xfrm>
          <a:off x="482600" y="3186113"/>
          <a:ext cx="2971800" cy="458787"/>
        </p:xfrm>
        <a:graphic>
          <a:graphicData uri="http://schemas.openxmlformats.org/presentationml/2006/ole">
            <p:oleObj spid="_x0000_s102402" name="Equation" r:id="rId4" imgW="1562040" imgH="241200" progId="Equation.3">
              <p:embed/>
            </p:oleObj>
          </a:graphicData>
        </a:graphic>
      </p:graphicFrame>
      <p:sp>
        <p:nvSpPr>
          <p:cNvPr id="7" name="AutoShape 6"/>
          <p:cNvSpPr>
            <a:spLocks noChangeArrowheads="1"/>
          </p:cNvSpPr>
          <p:nvPr/>
        </p:nvSpPr>
        <p:spPr bwMode="auto">
          <a:xfrm rot="9526211">
            <a:off x="3290888" y="2081213"/>
            <a:ext cx="849312" cy="558800"/>
          </a:xfrm>
          <a:prstGeom prst="rightArrow">
            <a:avLst>
              <a:gd name="adj1" fmla="val 29806"/>
              <a:gd name="adj2" fmla="val 44752"/>
            </a:avLst>
          </a:prstGeom>
          <a:solidFill>
            <a:srgbClr val="D1D1FF"/>
          </a:solidFill>
          <a:ln w="9525">
            <a:solidFill>
              <a:schemeClr val="tx1"/>
            </a:solidFill>
            <a:miter lim="800000"/>
            <a:headEnd/>
            <a:tailEnd/>
          </a:ln>
        </p:spPr>
        <p:txBody>
          <a:bodyPr wrap="none" anchor="ctr"/>
          <a:lstStyle/>
          <a:p>
            <a:endParaRPr lang="en-US" sz="1800">
              <a:latin typeface="Calibri" pitchFamily="34" charset="0"/>
            </a:endParaRPr>
          </a:p>
        </p:txBody>
      </p:sp>
      <p:sp>
        <p:nvSpPr>
          <p:cNvPr id="8" name="Text Box 9"/>
          <p:cNvSpPr txBox="1">
            <a:spLocks noChangeArrowheads="1"/>
          </p:cNvSpPr>
          <p:nvPr/>
        </p:nvSpPr>
        <p:spPr bwMode="auto">
          <a:xfrm>
            <a:off x="633413" y="5356225"/>
            <a:ext cx="2670175" cy="369888"/>
          </a:xfrm>
          <a:prstGeom prst="rect">
            <a:avLst/>
          </a:prstGeom>
          <a:noFill/>
          <a:ln w="9525">
            <a:noFill/>
            <a:miter lim="800000"/>
            <a:headEnd/>
            <a:tailEnd/>
          </a:ln>
        </p:spPr>
        <p:txBody>
          <a:bodyPr>
            <a:spAutoFit/>
          </a:bodyPr>
          <a:lstStyle/>
          <a:p>
            <a:pPr>
              <a:spcBef>
                <a:spcPct val="50000"/>
              </a:spcBef>
            </a:pPr>
            <a:r>
              <a:rPr lang="de-DE" sz="1800">
                <a:latin typeface="Calibri" pitchFamily="34" charset="0"/>
              </a:rPr>
              <a:t>Half life&gt; 10</a:t>
            </a:r>
            <a:r>
              <a:rPr lang="de-DE" sz="800">
                <a:latin typeface="Calibri" pitchFamily="34" charset="0"/>
              </a:rPr>
              <a:t> </a:t>
            </a:r>
            <a:r>
              <a:rPr lang="de-DE" sz="1800" baseline="30000">
                <a:latin typeface="Calibri" pitchFamily="34" charset="0"/>
              </a:rPr>
              <a:t>17</a:t>
            </a:r>
            <a:r>
              <a:rPr lang="de-DE" sz="1800">
                <a:latin typeface="Calibri" pitchFamily="34" charset="0"/>
              </a:rPr>
              <a:t> years (</a:t>
            </a:r>
            <a:r>
              <a:rPr lang="de-DE" sz="1800" baseline="30000">
                <a:latin typeface="Calibri" pitchFamily="34" charset="0"/>
              </a:rPr>
              <a:t>76</a:t>
            </a:r>
            <a:r>
              <a:rPr lang="de-DE" sz="1800">
                <a:latin typeface="Calibri" pitchFamily="34" charset="0"/>
              </a:rPr>
              <a:t>Ge)</a:t>
            </a:r>
          </a:p>
        </p:txBody>
      </p:sp>
      <p:sp>
        <p:nvSpPr>
          <p:cNvPr id="9" name="Text Box 13"/>
          <p:cNvSpPr txBox="1">
            <a:spLocks noChangeArrowheads="1"/>
          </p:cNvSpPr>
          <p:nvPr/>
        </p:nvSpPr>
        <p:spPr bwMode="auto">
          <a:xfrm>
            <a:off x="944563" y="2809875"/>
            <a:ext cx="2047875" cy="369888"/>
          </a:xfrm>
          <a:prstGeom prst="rect">
            <a:avLst/>
          </a:prstGeom>
          <a:noFill/>
          <a:ln w="9525">
            <a:noFill/>
            <a:miter lim="800000"/>
            <a:headEnd/>
            <a:tailEnd/>
          </a:ln>
        </p:spPr>
        <p:txBody>
          <a:bodyPr>
            <a:spAutoFit/>
          </a:bodyPr>
          <a:lstStyle/>
          <a:p>
            <a:pPr>
              <a:spcBef>
                <a:spcPct val="50000"/>
              </a:spcBef>
            </a:pPr>
            <a:r>
              <a:rPr lang="de-DE" sz="1800" b="1">
                <a:latin typeface="Calibri" pitchFamily="34" charset="0"/>
              </a:rPr>
              <a:t>2</a:t>
            </a:r>
            <a:r>
              <a:rPr lang="de-DE" sz="1800" b="1">
                <a:latin typeface="Symbol" pitchFamily="18" charset="2"/>
              </a:rPr>
              <a:t>n</a:t>
            </a:r>
            <a:r>
              <a:rPr lang="de-DE" sz="1800" b="1">
                <a:latin typeface="Calibri" pitchFamily="34" charset="0"/>
              </a:rPr>
              <a:t> double </a:t>
            </a:r>
            <a:r>
              <a:rPr lang="de-DE" sz="1800" b="1">
                <a:latin typeface="Symbol" pitchFamily="18" charset="2"/>
              </a:rPr>
              <a:t>b</a:t>
            </a:r>
            <a:r>
              <a:rPr lang="de-DE" sz="1800" b="1">
                <a:latin typeface="Calibri" pitchFamily="34" charset="0"/>
              </a:rPr>
              <a:t> - decay</a:t>
            </a:r>
            <a:endParaRPr lang="de-DE" sz="1800">
              <a:latin typeface="Calibri" pitchFamily="34" charset="0"/>
            </a:endParaRPr>
          </a:p>
        </p:txBody>
      </p:sp>
      <p:sp>
        <p:nvSpPr>
          <p:cNvPr id="10" name="Text Box 22"/>
          <p:cNvSpPr txBox="1">
            <a:spLocks noChangeArrowheads="1"/>
          </p:cNvSpPr>
          <p:nvPr/>
        </p:nvSpPr>
        <p:spPr bwMode="auto">
          <a:xfrm>
            <a:off x="1068388" y="5788025"/>
            <a:ext cx="1800225" cy="369888"/>
          </a:xfrm>
          <a:prstGeom prst="rect">
            <a:avLst/>
          </a:prstGeom>
          <a:noFill/>
          <a:ln w="9525">
            <a:noFill/>
            <a:miter lim="800000"/>
            <a:headEnd/>
            <a:tailEnd/>
          </a:ln>
        </p:spPr>
        <p:txBody>
          <a:bodyPr>
            <a:spAutoFit/>
          </a:bodyPr>
          <a:lstStyle/>
          <a:p>
            <a:pPr>
              <a:spcBef>
                <a:spcPct val="50000"/>
              </a:spcBef>
            </a:pPr>
            <a:r>
              <a:rPr lang="de-DE" sz="1800" b="1" i="1">
                <a:latin typeface="Calibri" pitchFamily="34" charset="0"/>
              </a:rPr>
              <a:t>Dirac</a:t>
            </a:r>
            <a:r>
              <a:rPr lang="de-DE" sz="1800" b="1">
                <a:latin typeface="Calibri" pitchFamily="34" charset="0"/>
              </a:rPr>
              <a:t> - Neutrino</a:t>
            </a:r>
          </a:p>
        </p:txBody>
      </p:sp>
      <p:sp>
        <p:nvSpPr>
          <p:cNvPr id="11" name="Text Box 24"/>
          <p:cNvSpPr txBox="1">
            <a:spLocks noChangeArrowheads="1"/>
          </p:cNvSpPr>
          <p:nvPr/>
        </p:nvSpPr>
        <p:spPr bwMode="auto">
          <a:xfrm>
            <a:off x="823913" y="2271713"/>
            <a:ext cx="2289175" cy="457200"/>
          </a:xfrm>
          <a:prstGeom prst="rect">
            <a:avLst/>
          </a:prstGeom>
          <a:noFill/>
          <a:ln w="9525">
            <a:noFill/>
            <a:miter lim="800000"/>
            <a:headEnd/>
            <a:tailEnd/>
          </a:ln>
        </p:spPr>
        <p:txBody>
          <a:bodyPr>
            <a:spAutoFit/>
          </a:bodyPr>
          <a:lstStyle/>
          <a:p>
            <a:pPr>
              <a:spcBef>
                <a:spcPct val="50000"/>
              </a:spcBef>
            </a:pPr>
            <a:r>
              <a:rPr lang="de-DE" b="1">
                <a:latin typeface="Calibri" pitchFamily="34" charset="0"/>
              </a:rPr>
              <a:t>Standard model </a:t>
            </a:r>
          </a:p>
        </p:txBody>
      </p:sp>
      <p:graphicFrame>
        <p:nvGraphicFramePr>
          <p:cNvPr id="12" name="Object 3"/>
          <p:cNvGraphicFramePr>
            <a:graphicFrameLocks noChangeAspect="1"/>
          </p:cNvGraphicFramePr>
          <p:nvPr/>
        </p:nvGraphicFramePr>
        <p:xfrm>
          <a:off x="5294313" y="3189288"/>
          <a:ext cx="2946400" cy="458787"/>
        </p:xfrm>
        <a:graphic>
          <a:graphicData uri="http://schemas.openxmlformats.org/presentationml/2006/ole">
            <p:oleObj spid="_x0000_s102403" name="Equation" r:id="rId5" imgW="1549080" imgH="241200" progId="Equation.3">
              <p:embed/>
            </p:oleObj>
          </a:graphicData>
        </a:graphic>
      </p:graphicFrame>
      <p:sp>
        <p:nvSpPr>
          <p:cNvPr id="13" name="Text Box 15"/>
          <p:cNvSpPr txBox="1">
            <a:spLocks noChangeAspect="1" noChangeArrowheads="1"/>
          </p:cNvSpPr>
          <p:nvPr/>
        </p:nvSpPr>
        <p:spPr bwMode="auto">
          <a:xfrm>
            <a:off x="5727700" y="2820988"/>
            <a:ext cx="2079625" cy="369887"/>
          </a:xfrm>
          <a:prstGeom prst="rect">
            <a:avLst/>
          </a:prstGeom>
          <a:noFill/>
          <a:ln w="9525">
            <a:noFill/>
            <a:miter lim="800000"/>
            <a:headEnd/>
            <a:tailEnd/>
          </a:ln>
        </p:spPr>
        <p:txBody>
          <a:bodyPr>
            <a:spAutoFit/>
          </a:bodyPr>
          <a:lstStyle/>
          <a:p>
            <a:pPr>
              <a:spcBef>
                <a:spcPct val="50000"/>
              </a:spcBef>
            </a:pPr>
            <a:r>
              <a:rPr lang="de-DE" sz="1800" b="1">
                <a:latin typeface="Calibri" pitchFamily="34" charset="0"/>
              </a:rPr>
              <a:t>0</a:t>
            </a:r>
            <a:r>
              <a:rPr lang="de-DE" sz="1800" b="1">
                <a:latin typeface="Symbol" pitchFamily="18" charset="2"/>
              </a:rPr>
              <a:t>n</a:t>
            </a:r>
            <a:r>
              <a:rPr lang="de-DE" sz="1800" b="1">
                <a:latin typeface="Calibri" pitchFamily="34" charset="0"/>
              </a:rPr>
              <a:t> double </a:t>
            </a:r>
            <a:r>
              <a:rPr lang="de-DE" sz="1800" b="1">
                <a:latin typeface="Symbol" pitchFamily="18" charset="2"/>
              </a:rPr>
              <a:t>b</a:t>
            </a:r>
            <a:r>
              <a:rPr lang="de-DE" sz="1800" b="1">
                <a:latin typeface="Calibri" pitchFamily="34" charset="0"/>
              </a:rPr>
              <a:t> - decay</a:t>
            </a:r>
            <a:endParaRPr lang="de-DE" sz="1800">
              <a:latin typeface="Calibri" pitchFamily="34" charset="0"/>
            </a:endParaRPr>
          </a:p>
        </p:txBody>
      </p:sp>
      <p:sp>
        <p:nvSpPr>
          <p:cNvPr id="14" name="Text Box 19"/>
          <p:cNvSpPr txBox="1">
            <a:spLocks noChangeAspect="1" noChangeArrowheads="1"/>
          </p:cNvSpPr>
          <p:nvPr/>
        </p:nvSpPr>
        <p:spPr bwMode="auto">
          <a:xfrm>
            <a:off x="4927600" y="4899025"/>
            <a:ext cx="3606800" cy="779463"/>
          </a:xfrm>
          <a:prstGeom prst="rect">
            <a:avLst/>
          </a:prstGeom>
          <a:noFill/>
          <a:ln w="9525">
            <a:noFill/>
            <a:miter lim="800000"/>
            <a:headEnd/>
            <a:tailEnd/>
          </a:ln>
        </p:spPr>
        <p:txBody>
          <a:bodyPr>
            <a:spAutoFit/>
          </a:bodyPr>
          <a:lstStyle/>
          <a:p>
            <a:pPr algn="ctr">
              <a:spcBef>
                <a:spcPct val="50000"/>
              </a:spcBef>
            </a:pPr>
            <a:r>
              <a:rPr lang="de-DE" sz="1800">
                <a:solidFill>
                  <a:srgbClr val="FF5050"/>
                </a:solidFill>
                <a:latin typeface="Calibri" pitchFamily="34" charset="0"/>
              </a:rPr>
              <a:t>Lepton number violation</a:t>
            </a:r>
          </a:p>
          <a:p>
            <a:pPr algn="ctr">
              <a:spcBef>
                <a:spcPct val="50000"/>
              </a:spcBef>
            </a:pPr>
            <a:r>
              <a:rPr lang="de-DE" sz="1800">
                <a:latin typeface="Calibri" pitchFamily="34" charset="0"/>
              </a:rPr>
              <a:t>Half life&gt; 1.9x10</a:t>
            </a:r>
            <a:r>
              <a:rPr lang="de-DE" sz="800">
                <a:latin typeface="Calibri" pitchFamily="34" charset="0"/>
              </a:rPr>
              <a:t> </a:t>
            </a:r>
            <a:r>
              <a:rPr lang="de-DE" sz="1800" baseline="30000">
                <a:latin typeface="Calibri" pitchFamily="34" charset="0"/>
              </a:rPr>
              <a:t>25</a:t>
            </a:r>
            <a:r>
              <a:rPr lang="de-DE" sz="1800">
                <a:latin typeface="Calibri" pitchFamily="34" charset="0"/>
              </a:rPr>
              <a:t> years [1] (</a:t>
            </a:r>
            <a:r>
              <a:rPr lang="de-DE" sz="1800" baseline="30000">
                <a:latin typeface="Calibri" pitchFamily="34" charset="0"/>
              </a:rPr>
              <a:t>76</a:t>
            </a:r>
            <a:r>
              <a:rPr lang="de-DE" sz="1800">
                <a:latin typeface="Calibri" pitchFamily="34" charset="0"/>
              </a:rPr>
              <a:t>Ge)!!!</a:t>
            </a:r>
          </a:p>
        </p:txBody>
      </p:sp>
      <p:sp>
        <p:nvSpPr>
          <p:cNvPr id="15" name="Text Box 23"/>
          <p:cNvSpPr txBox="1">
            <a:spLocks noChangeAspect="1" noChangeArrowheads="1"/>
          </p:cNvSpPr>
          <p:nvPr/>
        </p:nvSpPr>
        <p:spPr bwMode="auto">
          <a:xfrm>
            <a:off x="5653088" y="5788025"/>
            <a:ext cx="2228850" cy="369888"/>
          </a:xfrm>
          <a:prstGeom prst="rect">
            <a:avLst/>
          </a:prstGeom>
          <a:noFill/>
          <a:ln w="9525">
            <a:noFill/>
            <a:miter lim="800000"/>
            <a:headEnd/>
            <a:tailEnd/>
          </a:ln>
        </p:spPr>
        <p:txBody>
          <a:bodyPr>
            <a:spAutoFit/>
          </a:bodyPr>
          <a:lstStyle/>
          <a:p>
            <a:pPr>
              <a:spcBef>
                <a:spcPct val="50000"/>
              </a:spcBef>
            </a:pPr>
            <a:r>
              <a:rPr lang="de-DE" sz="1800" b="1" i="1">
                <a:latin typeface="Calibri" pitchFamily="34" charset="0"/>
              </a:rPr>
              <a:t>Majorana</a:t>
            </a:r>
            <a:r>
              <a:rPr lang="de-DE" sz="1800" b="1">
                <a:latin typeface="Calibri" pitchFamily="34" charset="0"/>
              </a:rPr>
              <a:t> - Neutrino </a:t>
            </a:r>
          </a:p>
        </p:txBody>
      </p:sp>
      <p:sp>
        <p:nvSpPr>
          <p:cNvPr id="101399" name="Rectangle 28"/>
          <p:cNvSpPr>
            <a:spLocks noChangeArrowheads="1"/>
          </p:cNvSpPr>
          <p:nvPr/>
        </p:nvSpPr>
        <p:spPr bwMode="auto">
          <a:xfrm>
            <a:off x="323850" y="1117600"/>
            <a:ext cx="2652713" cy="523875"/>
          </a:xfrm>
          <a:prstGeom prst="rect">
            <a:avLst/>
          </a:prstGeom>
          <a:noFill/>
          <a:ln w="9525">
            <a:noFill/>
            <a:miter lim="800000"/>
            <a:headEnd/>
            <a:tailEnd/>
          </a:ln>
        </p:spPr>
        <p:txBody>
          <a:bodyPr wrap="none">
            <a:spAutoFit/>
          </a:bodyPr>
          <a:lstStyle/>
          <a:p>
            <a:r>
              <a:rPr lang="de-DE" sz="2800" b="1">
                <a:solidFill>
                  <a:schemeClr val="accent1"/>
                </a:solidFill>
                <a:latin typeface="Calibri" pitchFamily="34" charset="0"/>
              </a:rPr>
              <a:t>Worldwide topic</a:t>
            </a:r>
            <a:endParaRPr lang="en-US" sz="1800">
              <a:solidFill>
                <a:schemeClr val="accent1"/>
              </a:solidFill>
              <a:latin typeface="Calibri" pitchFamily="34" charset="0"/>
            </a:endParaRPr>
          </a:p>
        </p:txBody>
      </p:sp>
      <p:sp>
        <p:nvSpPr>
          <p:cNvPr id="30" name="AutoShape 30"/>
          <p:cNvSpPr>
            <a:spLocks noChangeArrowheads="1"/>
          </p:cNvSpPr>
          <p:nvPr/>
        </p:nvSpPr>
        <p:spPr bwMode="auto">
          <a:xfrm rot="1219290">
            <a:off x="4802188" y="2081213"/>
            <a:ext cx="849312" cy="558800"/>
          </a:xfrm>
          <a:prstGeom prst="rightArrow">
            <a:avLst>
              <a:gd name="adj1" fmla="val 29806"/>
              <a:gd name="adj2" fmla="val 44752"/>
            </a:avLst>
          </a:prstGeom>
          <a:solidFill>
            <a:srgbClr val="D1D1FF"/>
          </a:solidFill>
          <a:ln w="9525">
            <a:solidFill>
              <a:schemeClr val="tx1"/>
            </a:solidFill>
            <a:miter lim="800000"/>
            <a:headEnd/>
            <a:tailEnd/>
          </a:ln>
        </p:spPr>
        <p:txBody>
          <a:bodyPr wrap="none" anchor="ctr"/>
          <a:lstStyle/>
          <a:p>
            <a:endParaRPr lang="en-US" sz="1800">
              <a:latin typeface="Calibri" pitchFamily="34" charset="0"/>
            </a:endParaRPr>
          </a:p>
        </p:txBody>
      </p:sp>
      <p:grpSp>
        <p:nvGrpSpPr>
          <p:cNvPr id="2" name="Group 238"/>
          <p:cNvGrpSpPr>
            <a:grpSpLocks/>
          </p:cNvGrpSpPr>
          <p:nvPr/>
        </p:nvGrpSpPr>
        <p:grpSpPr bwMode="auto">
          <a:xfrm>
            <a:off x="787400" y="3719513"/>
            <a:ext cx="2362200" cy="1495425"/>
            <a:chOff x="839" y="2115"/>
            <a:chExt cx="1488" cy="942"/>
          </a:xfrm>
        </p:grpSpPr>
        <p:graphicFrame>
          <p:nvGraphicFramePr>
            <p:cNvPr id="101381" name="Object 5"/>
            <p:cNvGraphicFramePr>
              <a:graphicFrameLocks noChangeAspect="1"/>
            </p:cNvGraphicFramePr>
            <p:nvPr/>
          </p:nvGraphicFramePr>
          <p:xfrm>
            <a:off x="2200" y="2341"/>
            <a:ext cx="127" cy="176"/>
          </p:xfrm>
          <a:graphic>
            <a:graphicData uri="http://schemas.openxmlformats.org/presentationml/2006/ole">
              <p:oleObj spid="_x0000_s102409" name="Equation" r:id="rId6" imgW="164880" imgH="228600" progId="Equation.3">
                <p:embed/>
              </p:oleObj>
            </a:graphicData>
          </a:graphic>
        </p:graphicFrame>
        <p:sp>
          <p:nvSpPr>
            <p:cNvPr id="101452" name="Oval 61"/>
            <p:cNvSpPr>
              <a:spLocks noChangeAspect="1" noChangeArrowheads="1"/>
            </p:cNvSpPr>
            <p:nvPr/>
          </p:nvSpPr>
          <p:spPr bwMode="auto">
            <a:xfrm>
              <a:off x="1882" y="2182"/>
              <a:ext cx="114" cy="114"/>
            </a:xfrm>
            <a:prstGeom prst="ellipse">
              <a:avLst/>
            </a:prstGeom>
            <a:solidFill>
              <a:srgbClr val="FFCC00"/>
            </a:solidFill>
            <a:ln w="9525">
              <a:solidFill>
                <a:schemeClr val="tx1"/>
              </a:solidFill>
              <a:round/>
              <a:headEnd/>
              <a:tailEnd/>
            </a:ln>
          </p:spPr>
          <p:txBody>
            <a:bodyPr wrap="none" anchor="ctr"/>
            <a:lstStyle/>
            <a:p>
              <a:endParaRPr lang="en-US" sz="1800">
                <a:latin typeface="Calibri" pitchFamily="34" charset="0"/>
              </a:endParaRPr>
            </a:p>
          </p:txBody>
        </p:sp>
        <p:grpSp>
          <p:nvGrpSpPr>
            <p:cNvPr id="3" name="Group 104"/>
            <p:cNvGrpSpPr>
              <a:grpSpLocks/>
            </p:cNvGrpSpPr>
            <p:nvPr/>
          </p:nvGrpSpPr>
          <p:grpSpPr bwMode="auto">
            <a:xfrm>
              <a:off x="839" y="2115"/>
              <a:ext cx="670" cy="681"/>
              <a:chOff x="2245" y="2568"/>
              <a:chExt cx="670" cy="681"/>
            </a:xfrm>
          </p:grpSpPr>
          <p:sp>
            <p:nvSpPr>
              <p:cNvPr id="101461" name="Oval 102"/>
              <p:cNvSpPr>
                <a:spLocks noChangeAspect="1" noChangeArrowheads="1"/>
              </p:cNvSpPr>
              <p:nvPr/>
            </p:nvSpPr>
            <p:spPr bwMode="auto">
              <a:xfrm>
                <a:off x="2744" y="284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62" name="Oval 103"/>
              <p:cNvSpPr>
                <a:spLocks noChangeAspect="1" noChangeArrowheads="1"/>
              </p:cNvSpPr>
              <p:nvPr/>
            </p:nvSpPr>
            <p:spPr bwMode="auto">
              <a:xfrm>
                <a:off x="2699" y="270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63" name="Oval 92"/>
              <p:cNvSpPr>
                <a:spLocks noChangeAspect="1" noChangeArrowheads="1"/>
              </p:cNvSpPr>
              <p:nvPr/>
            </p:nvSpPr>
            <p:spPr bwMode="auto">
              <a:xfrm>
                <a:off x="2653" y="261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64" name="Oval 99"/>
              <p:cNvSpPr>
                <a:spLocks noChangeAspect="1" noChangeArrowheads="1"/>
              </p:cNvSpPr>
              <p:nvPr/>
            </p:nvSpPr>
            <p:spPr bwMode="auto">
              <a:xfrm>
                <a:off x="2608"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65" name="Oval 93"/>
              <p:cNvSpPr>
                <a:spLocks noChangeAspect="1" noChangeArrowheads="1"/>
              </p:cNvSpPr>
              <p:nvPr/>
            </p:nvSpPr>
            <p:spPr bwMode="auto">
              <a:xfrm>
                <a:off x="2562" y="2568"/>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66" name="Oval 94"/>
              <p:cNvSpPr>
                <a:spLocks noChangeAspect="1" noChangeArrowheads="1"/>
              </p:cNvSpPr>
              <p:nvPr/>
            </p:nvSpPr>
            <p:spPr bwMode="auto">
              <a:xfrm>
                <a:off x="2562" y="261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67" name="Oval 100"/>
              <p:cNvSpPr>
                <a:spLocks noChangeAspect="1" noChangeArrowheads="1"/>
              </p:cNvSpPr>
              <p:nvPr/>
            </p:nvSpPr>
            <p:spPr bwMode="auto">
              <a:xfrm>
                <a:off x="2472" y="256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68" name="Oval 98"/>
              <p:cNvSpPr>
                <a:spLocks noChangeAspect="1" noChangeArrowheads="1"/>
              </p:cNvSpPr>
              <p:nvPr/>
            </p:nvSpPr>
            <p:spPr bwMode="auto">
              <a:xfrm>
                <a:off x="2664" y="2659"/>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69" name="Oval 95"/>
              <p:cNvSpPr>
                <a:spLocks noChangeAspect="1" noChangeArrowheads="1"/>
              </p:cNvSpPr>
              <p:nvPr/>
            </p:nvSpPr>
            <p:spPr bwMode="auto">
              <a:xfrm>
                <a:off x="2709" y="276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70" name="Oval 97"/>
              <p:cNvSpPr>
                <a:spLocks noChangeAspect="1" noChangeArrowheads="1"/>
              </p:cNvSpPr>
              <p:nvPr/>
            </p:nvSpPr>
            <p:spPr bwMode="auto">
              <a:xfrm>
                <a:off x="2709" y="2931"/>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71" name="Oval 101"/>
              <p:cNvSpPr>
                <a:spLocks noChangeAspect="1" noChangeArrowheads="1"/>
              </p:cNvSpPr>
              <p:nvPr/>
            </p:nvSpPr>
            <p:spPr bwMode="auto">
              <a:xfrm>
                <a:off x="2290" y="262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72" name="Oval 96"/>
              <p:cNvSpPr>
                <a:spLocks noChangeAspect="1" noChangeArrowheads="1"/>
              </p:cNvSpPr>
              <p:nvPr/>
            </p:nvSpPr>
            <p:spPr bwMode="auto">
              <a:xfrm>
                <a:off x="2381" y="2568"/>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73" name="Oval 91"/>
              <p:cNvSpPr>
                <a:spLocks noChangeAspect="1" noChangeArrowheads="1"/>
              </p:cNvSpPr>
              <p:nvPr/>
            </p:nvSpPr>
            <p:spPr bwMode="auto">
              <a:xfrm>
                <a:off x="2653" y="303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74" name="Oval 90"/>
              <p:cNvSpPr>
                <a:spLocks noChangeAspect="1" noChangeArrowheads="1"/>
              </p:cNvSpPr>
              <p:nvPr/>
            </p:nvSpPr>
            <p:spPr bwMode="auto">
              <a:xfrm>
                <a:off x="2608" y="2659"/>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75" name="Oval 89"/>
              <p:cNvSpPr>
                <a:spLocks noChangeAspect="1" noChangeArrowheads="1"/>
              </p:cNvSpPr>
              <p:nvPr/>
            </p:nvSpPr>
            <p:spPr bwMode="auto">
              <a:xfrm>
                <a:off x="2699" y="284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76" name="Oval 85"/>
              <p:cNvSpPr>
                <a:spLocks noChangeAspect="1" noChangeArrowheads="1"/>
              </p:cNvSpPr>
              <p:nvPr/>
            </p:nvSpPr>
            <p:spPr bwMode="auto">
              <a:xfrm>
                <a:off x="2653" y="275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77" name="Oval 84"/>
              <p:cNvSpPr>
                <a:spLocks noChangeAspect="1" noChangeArrowheads="1"/>
              </p:cNvSpPr>
              <p:nvPr/>
            </p:nvSpPr>
            <p:spPr bwMode="auto">
              <a:xfrm>
                <a:off x="2608" y="3067"/>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78" name="Oval 83"/>
              <p:cNvSpPr>
                <a:spLocks noChangeAspect="1" noChangeArrowheads="1"/>
              </p:cNvSpPr>
              <p:nvPr/>
            </p:nvSpPr>
            <p:spPr bwMode="auto">
              <a:xfrm>
                <a:off x="2664" y="2976"/>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79" name="Oval 88"/>
              <p:cNvSpPr>
                <a:spLocks noChangeAspect="1" noChangeArrowheads="1"/>
              </p:cNvSpPr>
              <p:nvPr/>
            </p:nvSpPr>
            <p:spPr bwMode="auto">
              <a:xfrm>
                <a:off x="2608"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80" name="Oval 82"/>
              <p:cNvSpPr>
                <a:spLocks noChangeAspect="1" noChangeArrowheads="1"/>
              </p:cNvSpPr>
              <p:nvPr/>
            </p:nvSpPr>
            <p:spPr bwMode="auto">
              <a:xfrm>
                <a:off x="2528" y="307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81" name="Oval 81"/>
              <p:cNvSpPr>
                <a:spLocks noChangeAspect="1" noChangeArrowheads="1"/>
              </p:cNvSpPr>
              <p:nvPr/>
            </p:nvSpPr>
            <p:spPr bwMode="auto">
              <a:xfrm>
                <a:off x="2426" y="307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82" name="Oval 86"/>
              <p:cNvSpPr>
                <a:spLocks noChangeAspect="1" noChangeArrowheads="1"/>
              </p:cNvSpPr>
              <p:nvPr/>
            </p:nvSpPr>
            <p:spPr bwMode="auto">
              <a:xfrm>
                <a:off x="2517"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83" name="Oval 87"/>
              <p:cNvSpPr>
                <a:spLocks noChangeAspect="1" noChangeArrowheads="1"/>
              </p:cNvSpPr>
              <p:nvPr/>
            </p:nvSpPr>
            <p:spPr bwMode="auto">
              <a:xfrm>
                <a:off x="2653" y="2886"/>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84" name="Oval 80"/>
              <p:cNvSpPr>
                <a:spLocks noChangeAspect="1" noChangeArrowheads="1"/>
              </p:cNvSpPr>
              <p:nvPr/>
            </p:nvSpPr>
            <p:spPr bwMode="auto">
              <a:xfrm>
                <a:off x="2517"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85" name="Oval 78"/>
              <p:cNvSpPr>
                <a:spLocks noChangeAspect="1" noChangeArrowheads="1"/>
              </p:cNvSpPr>
              <p:nvPr/>
            </p:nvSpPr>
            <p:spPr bwMode="auto">
              <a:xfrm>
                <a:off x="2245" y="2931"/>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86" name="Oval 57"/>
              <p:cNvSpPr>
                <a:spLocks noChangeAspect="1" noChangeArrowheads="1"/>
              </p:cNvSpPr>
              <p:nvPr/>
            </p:nvSpPr>
            <p:spPr bwMode="auto">
              <a:xfrm>
                <a:off x="2245" y="275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87" name="Oval 69"/>
              <p:cNvSpPr>
                <a:spLocks noChangeAspect="1" noChangeArrowheads="1"/>
              </p:cNvSpPr>
              <p:nvPr/>
            </p:nvSpPr>
            <p:spPr bwMode="auto">
              <a:xfrm>
                <a:off x="2562" y="2931"/>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88" name="Oval 74"/>
              <p:cNvSpPr>
                <a:spLocks noChangeAspect="1" noChangeArrowheads="1"/>
              </p:cNvSpPr>
              <p:nvPr/>
            </p:nvSpPr>
            <p:spPr bwMode="auto">
              <a:xfrm>
                <a:off x="2245" y="284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89" name="Oval 72"/>
              <p:cNvSpPr>
                <a:spLocks noChangeAspect="1" noChangeArrowheads="1"/>
              </p:cNvSpPr>
              <p:nvPr/>
            </p:nvSpPr>
            <p:spPr bwMode="auto">
              <a:xfrm>
                <a:off x="2336" y="2886"/>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90" name="Oval 75"/>
              <p:cNvSpPr>
                <a:spLocks noChangeAspect="1" noChangeArrowheads="1"/>
              </p:cNvSpPr>
              <p:nvPr/>
            </p:nvSpPr>
            <p:spPr bwMode="auto">
              <a:xfrm>
                <a:off x="2336" y="2669"/>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91" name="Oval 70"/>
              <p:cNvSpPr>
                <a:spLocks noChangeAspect="1" noChangeArrowheads="1"/>
              </p:cNvSpPr>
              <p:nvPr/>
            </p:nvSpPr>
            <p:spPr bwMode="auto">
              <a:xfrm>
                <a:off x="2381" y="2795"/>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92" name="Oval 76"/>
              <p:cNvSpPr>
                <a:spLocks noChangeAspect="1" noChangeArrowheads="1"/>
              </p:cNvSpPr>
              <p:nvPr/>
            </p:nvSpPr>
            <p:spPr bwMode="auto">
              <a:xfrm>
                <a:off x="2472" y="275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93" name="Oval 77"/>
              <p:cNvSpPr>
                <a:spLocks noChangeAspect="1" noChangeArrowheads="1"/>
              </p:cNvSpPr>
              <p:nvPr/>
            </p:nvSpPr>
            <p:spPr bwMode="auto">
              <a:xfrm>
                <a:off x="2336"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94" name="Oval 73"/>
              <p:cNvSpPr>
                <a:spLocks noChangeAspect="1" noChangeArrowheads="1"/>
              </p:cNvSpPr>
              <p:nvPr/>
            </p:nvSpPr>
            <p:spPr bwMode="auto">
              <a:xfrm>
                <a:off x="2437" y="2987"/>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95" name="Oval 79"/>
              <p:cNvSpPr>
                <a:spLocks noChangeAspect="1" noChangeArrowheads="1"/>
              </p:cNvSpPr>
              <p:nvPr/>
            </p:nvSpPr>
            <p:spPr bwMode="auto">
              <a:xfrm>
                <a:off x="2562" y="270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96" name="Oval 68"/>
              <p:cNvSpPr>
                <a:spLocks noChangeAspect="1" noChangeArrowheads="1"/>
              </p:cNvSpPr>
              <p:nvPr/>
            </p:nvSpPr>
            <p:spPr bwMode="auto">
              <a:xfrm>
                <a:off x="2426"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97" name="Oval 58"/>
              <p:cNvSpPr>
                <a:spLocks noChangeAspect="1" noChangeArrowheads="1"/>
              </p:cNvSpPr>
              <p:nvPr/>
            </p:nvSpPr>
            <p:spPr bwMode="auto">
              <a:xfrm>
                <a:off x="2472" y="2886"/>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98" name="Oval 71"/>
              <p:cNvSpPr>
                <a:spLocks noChangeAspect="1" noChangeArrowheads="1"/>
              </p:cNvSpPr>
              <p:nvPr/>
            </p:nvSpPr>
            <p:spPr bwMode="auto">
              <a:xfrm>
                <a:off x="2562" y="2795"/>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grpSp>
        <p:sp>
          <p:nvSpPr>
            <p:cNvPr id="101454" name="Oval 184"/>
            <p:cNvSpPr>
              <a:spLocks noChangeAspect="1" noChangeArrowheads="1"/>
            </p:cNvSpPr>
            <p:nvPr/>
          </p:nvSpPr>
          <p:spPr bwMode="auto">
            <a:xfrm>
              <a:off x="1882" y="2795"/>
              <a:ext cx="114" cy="114"/>
            </a:xfrm>
            <a:prstGeom prst="ellipse">
              <a:avLst/>
            </a:prstGeom>
            <a:solidFill>
              <a:srgbClr val="FFCC00"/>
            </a:solidFill>
            <a:ln w="9525">
              <a:solidFill>
                <a:schemeClr val="tx1"/>
              </a:solidFill>
              <a:round/>
              <a:headEnd/>
              <a:tailEnd/>
            </a:ln>
          </p:spPr>
          <p:txBody>
            <a:bodyPr wrap="none" anchor="ctr"/>
            <a:lstStyle/>
            <a:p>
              <a:endParaRPr lang="en-US" sz="1800">
                <a:latin typeface="Calibri" pitchFamily="34" charset="0"/>
              </a:endParaRPr>
            </a:p>
          </p:txBody>
        </p:sp>
        <p:sp>
          <p:nvSpPr>
            <p:cNvPr id="101455" name="Line 185"/>
            <p:cNvSpPr>
              <a:spLocks noChangeShapeType="1"/>
            </p:cNvSpPr>
            <p:nvPr/>
          </p:nvSpPr>
          <p:spPr bwMode="auto">
            <a:xfrm flipV="1">
              <a:off x="1519" y="2250"/>
              <a:ext cx="363" cy="91"/>
            </a:xfrm>
            <a:prstGeom prst="line">
              <a:avLst/>
            </a:prstGeom>
            <a:noFill/>
            <a:ln w="9525">
              <a:solidFill>
                <a:schemeClr val="tx1"/>
              </a:solidFill>
              <a:round/>
              <a:headEnd/>
              <a:tailEnd type="triangle" w="med" len="med"/>
            </a:ln>
          </p:spPr>
          <p:txBody>
            <a:bodyPr wrap="none" anchor="ctr"/>
            <a:lstStyle/>
            <a:p>
              <a:endParaRPr lang="en-US"/>
            </a:p>
          </p:txBody>
        </p:sp>
        <p:sp>
          <p:nvSpPr>
            <p:cNvPr id="101456" name="Line 186"/>
            <p:cNvSpPr>
              <a:spLocks noChangeShapeType="1"/>
            </p:cNvSpPr>
            <p:nvPr/>
          </p:nvSpPr>
          <p:spPr bwMode="auto">
            <a:xfrm>
              <a:off x="1474" y="2659"/>
              <a:ext cx="408" cy="181"/>
            </a:xfrm>
            <a:prstGeom prst="line">
              <a:avLst/>
            </a:prstGeom>
            <a:noFill/>
            <a:ln w="9525">
              <a:solidFill>
                <a:schemeClr val="tx1"/>
              </a:solidFill>
              <a:round/>
              <a:headEnd/>
              <a:tailEnd type="triangle" w="med" len="med"/>
            </a:ln>
          </p:spPr>
          <p:txBody>
            <a:bodyPr wrap="none" anchor="ctr"/>
            <a:lstStyle/>
            <a:p>
              <a:endParaRPr lang="en-US"/>
            </a:p>
          </p:txBody>
        </p:sp>
        <p:sp>
          <p:nvSpPr>
            <p:cNvPr id="101457" name="Oval 198"/>
            <p:cNvSpPr>
              <a:spLocks noChangeAspect="1" noChangeArrowheads="1"/>
            </p:cNvSpPr>
            <p:nvPr/>
          </p:nvSpPr>
          <p:spPr bwMode="auto">
            <a:xfrm>
              <a:off x="2109" y="2387"/>
              <a:ext cx="56" cy="57"/>
            </a:xfrm>
            <a:prstGeom prst="ellipse">
              <a:avLst/>
            </a:prstGeom>
            <a:solidFill>
              <a:srgbClr val="339966"/>
            </a:solidFill>
            <a:ln w="9525">
              <a:solidFill>
                <a:schemeClr val="tx1"/>
              </a:solidFill>
              <a:round/>
              <a:headEnd/>
              <a:tailEnd/>
            </a:ln>
          </p:spPr>
          <p:txBody>
            <a:bodyPr wrap="none" anchor="ctr"/>
            <a:lstStyle/>
            <a:p>
              <a:endParaRPr lang="en-US" sz="1800">
                <a:latin typeface="Calibri" pitchFamily="34" charset="0"/>
              </a:endParaRPr>
            </a:p>
          </p:txBody>
        </p:sp>
        <p:sp>
          <p:nvSpPr>
            <p:cNvPr id="101458" name="Oval 199"/>
            <p:cNvSpPr>
              <a:spLocks noChangeAspect="1" noChangeArrowheads="1"/>
            </p:cNvSpPr>
            <p:nvPr/>
          </p:nvSpPr>
          <p:spPr bwMode="auto">
            <a:xfrm>
              <a:off x="2064" y="2647"/>
              <a:ext cx="56" cy="57"/>
            </a:xfrm>
            <a:prstGeom prst="ellipse">
              <a:avLst/>
            </a:prstGeom>
            <a:solidFill>
              <a:srgbClr val="339966"/>
            </a:solidFill>
            <a:ln w="9525">
              <a:solidFill>
                <a:schemeClr val="tx1"/>
              </a:solidFill>
              <a:round/>
              <a:headEnd/>
              <a:tailEnd/>
            </a:ln>
          </p:spPr>
          <p:txBody>
            <a:bodyPr wrap="none" anchor="ctr"/>
            <a:lstStyle/>
            <a:p>
              <a:endParaRPr lang="en-US" sz="1800">
                <a:latin typeface="Calibri" pitchFamily="34" charset="0"/>
              </a:endParaRPr>
            </a:p>
          </p:txBody>
        </p:sp>
        <p:sp>
          <p:nvSpPr>
            <p:cNvPr id="101459" name="Line 202"/>
            <p:cNvSpPr>
              <a:spLocks noChangeShapeType="1"/>
            </p:cNvSpPr>
            <p:nvPr/>
          </p:nvSpPr>
          <p:spPr bwMode="auto">
            <a:xfrm>
              <a:off x="1519" y="2568"/>
              <a:ext cx="544" cy="91"/>
            </a:xfrm>
            <a:prstGeom prst="line">
              <a:avLst/>
            </a:prstGeom>
            <a:noFill/>
            <a:ln w="9525">
              <a:solidFill>
                <a:schemeClr val="tx1"/>
              </a:solidFill>
              <a:round/>
              <a:headEnd/>
              <a:tailEnd type="triangle" w="med" len="med"/>
            </a:ln>
          </p:spPr>
          <p:txBody>
            <a:bodyPr wrap="none" anchor="ctr"/>
            <a:lstStyle/>
            <a:p>
              <a:endParaRPr lang="en-US"/>
            </a:p>
          </p:txBody>
        </p:sp>
        <p:sp>
          <p:nvSpPr>
            <p:cNvPr id="101460" name="Line 203"/>
            <p:cNvSpPr>
              <a:spLocks noChangeShapeType="1"/>
            </p:cNvSpPr>
            <p:nvPr/>
          </p:nvSpPr>
          <p:spPr bwMode="auto">
            <a:xfrm flipV="1">
              <a:off x="1519" y="2432"/>
              <a:ext cx="590" cy="46"/>
            </a:xfrm>
            <a:prstGeom prst="line">
              <a:avLst/>
            </a:prstGeom>
            <a:noFill/>
            <a:ln w="9525">
              <a:solidFill>
                <a:schemeClr val="tx1"/>
              </a:solidFill>
              <a:round/>
              <a:headEnd/>
              <a:tailEnd type="triangle" w="med" len="med"/>
            </a:ln>
          </p:spPr>
          <p:txBody>
            <a:bodyPr wrap="none" anchor="ctr"/>
            <a:lstStyle/>
            <a:p>
              <a:endParaRPr lang="en-US"/>
            </a:p>
          </p:txBody>
        </p:sp>
        <p:graphicFrame>
          <p:nvGraphicFramePr>
            <p:cNvPr id="101382" name="Object 6"/>
            <p:cNvGraphicFramePr>
              <a:graphicFrameLocks noChangeAspect="1"/>
            </p:cNvGraphicFramePr>
            <p:nvPr/>
          </p:nvGraphicFramePr>
          <p:xfrm>
            <a:off x="2039" y="2115"/>
            <a:ext cx="161" cy="171"/>
          </p:xfrm>
          <a:graphic>
            <a:graphicData uri="http://schemas.openxmlformats.org/presentationml/2006/ole">
              <p:oleObj spid="_x0000_s102410" name="Equation" r:id="rId7" imgW="215640" imgH="228600" progId="Equation.3">
                <p:embed/>
              </p:oleObj>
            </a:graphicData>
          </a:graphic>
        </p:graphicFrame>
        <p:graphicFrame>
          <p:nvGraphicFramePr>
            <p:cNvPr id="101383" name="Object 7"/>
            <p:cNvGraphicFramePr>
              <a:graphicFrameLocks noChangeAspect="1"/>
            </p:cNvGraphicFramePr>
            <p:nvPr/>
          </p:nvGraphicFramePr>
          <p:xfrm>
            <a:off x="1973" y="2886"/>
            <a:ext cx="161" cy="171"/>
          </p:xfrm>
          <a:graphic>
            <a:graphicData uri="http://schemas.openxmlformats.org/presentationml/2006/ole">
              <p:oleObj spid="_x0000_s102411" name="Equation" r:id="rId8" imgW="215640" imgH="228600" progId="Equation.3">
                <p:embed/>
              </p:oleObj>
            </a:graphicData>
          </a:graphic>
        </p:graphicFrame>
        <p:graphicFrame>
          <p:nvGraphicFramePr>
            <p:cNvPr id="101384" name="Object 8"/>
            <p:cNvGraphicFramePr>
              <a:graphicFrameLocks noChangeAspect="1"/>
            </p:cNvGraphicFramePr>
            <p:nvPr/>
          </p:nvGraphicFramePr>
          <p:xfrm>
            <a:off x="2141" y="2659"/>
            <a:ext cx="104" cy="144"/>
          </p:xfrm>
          <a:graphic>
            <a:graphicData uri="http://schemas.openxmlformats.org/presentationml/2006/ole">
              <p:oleObj spid="_x0000_s102412" name="Equation" r:id="rId9" imgW="164880" imgH="228600" progId="Equation.3">
                <p:embed/>
              </p:oleObj>
            </a:graphicData>
          </a:graphic>
        </p:graphicFrame>
      </p:grpSp>
      <p:grpSp>
        <p:nvGrpSpPr>
          <p:cNvPr id="5" name="Group 237"/>
          <p:cNvGrpSpPr>
            <a:grpSpLocks/>
          </p:cNvGrpSpPr>
          <p:nvPr/>
        </p:nvGrpSpPr>
        <p:grpSpPr bwMode="auto">
          <a:xfrm>
            <a:off x="5624513" y="3648075"/>
            <a:ext cx="2286000" cy="1206500"/>
            <a:chOff x="3888" y="2115"/>
            <a:chExt cx="1441" cy="760"/>
          </a:xfrm>
        </p:grpSpPr>
        <p:grpSp>
          <p:nvGrpSpPr>
            <p:cNvPr id="17" name="Group 143"/>
            <p:cNvGrpSpPr>
              <a:grpSpLocks/>
            </p:cNvGrpSpPr>
            <p:nvPr/>
          </p:nvGrpSpPr>
          <p:grpSpPr bwMode="auto">
            <a:xfrm rot="10597599">
              <a:off x="3888" y="2164"/>
              <a:ext cx="670" cy="681"/>
              <a:chOff x="2245" y="2568"/>
              <a:chExt cx="670" cy="681"/>
            </a:xfrm>
          </p:grpSpPr>
          <p:sp>
            <p:nvSpPr>
              <p:cNvPr id="101414" name="Oval 144"/>
              <p:cNvSpPr>
                <a:spLocks noChangeAspect="1" noChangeArrowheads="1"/>
              </p:cNvSpPr>
              <p:nvPr/>
            </p:nvSpPr>
            <p:spPr bwMode="auto">
              <a:xfrm>
                <a:off x="2744" y="284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15" name="Oval 145"/>
              <p:cNvSpPr>
                <a:spLocks noChangeAspect="1" noChangeArrowheads="1"/>
              </p:cNvSpPr>
              <p:nvPr/>
            </p:nvSpPr>
            <p:spPr bwMode="auto">
              <a:xfrm>
                <a:off x="2699" y="270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16" name="Oval 146"/>
              <p:cNvSpPr>
                <a:spLocks noChangeAspect="1" noChangeArrowheads="1"/>
              </p:cNvSpPr>
              <p:nvPr/>
            </p:nvSpPr>
            <p:spPr bwMode="auto">
              <a:xfrm>
                <a:off x="2653" y="261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17" name="Oval 147"/>
              <p:cNvSpPr>
                <a:spLocks noChangeAspect="1" noChangeArrowheads="1"/>
              </p:cNvSpPr>
              <p:nvPr/>
            </p:nvSpPr>
            <p:spPr bwMode="auto">
              <a:xfrm>
                <a:off x="2608"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18" name="Oval 148"/>
              <p:cNvSpPr>
                <a:spLocks noChangeAspect="1" noChangeArrowheads="1"/>
              </p:cNvSpPr>
              <p:nvPr/>
            </p:nvSpPr>
            <p:spPr bwMode="auto">
              <a:xfrm>
                <a:off x="2562" y="2568"/>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19" name="Oval 149"/>
              <p:cNvSpPr>
                <a:spLocks noChangeAspect="1" noChangeArrowheads="1"/>
              </p:cNvSpPr>
              <p:nvPr/>
            </p:nvSpPr>
            <p:spPr bwMode="auto">
              <a:xfrm>
                <a:off x="2562" y="261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0" name="Oval 150"/>
              <p:cNvSpPr>
                <a:spLocks noChangeAspect="1" noChangeArrowheads="1"/>
              </p:cNvSpPr>
              <p:nvPr/>
            </p:nvSpPr>
            <p:spPr bwMode="auto">
              <a:xfrm>
                <a:off x="2472" y="256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21" name="Oval 151"/>
              <p:cNvSpPr>
                <a:spLocks noChangeAspect="1" noChangeArrowheads="1"/>
              </p:cNvSpPr>
              <p:nvPr/>
            </p:nvSpPr>
            <p:spPr bwMode="auto">
              <a:xfrm>
                <a:off x="2664" y="2659"/>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22" name="Oval 152"/>
              <p:cNvSpPr>
                <a:spLocks noChangeAspect="1" noChangeArrowheads="1"/>
              </p:cNvSpPr>
              <p:nvPr/>
            </p:nvSpPr>
            <p:spPr bwMode="auto">
              <a:xfrm>
                <a:off x="2709" y="276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3" name="Oval 153"/>
              <p:cNvSpPr>
                <a:spLocks noChangeAspect="1" noChangeArrowheads="1"/>
              </p:cNvSpPr>
              <p:nvPr/>
            </p:nvSpPr>
            <p:spPr bwMode="auto">
              <a:xfrm>
                <a:off x="2709" y="2931"/>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24" name="Oval 154"/>
              <p:cNvSpPr>
                <a:spLocks noChangeAspect="1" noChangeArrowheads="1"/>
              </p:cNvSpPr>
              <p:nvPr/>
            </p:nvSpPr>
            <p:spPr bwMode="auto">
              <a:xfrm>
                <a:off x="2290" y="262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25" name="Oval 155"/>
              <p:cNvSpPr>
                <a:spLocks noChangeAspect="1" noChangeArrowheads="1"/>
              </p:cNvSpPr>
              <p:nvPr/>
            </p:nvSpPr>
            <p:spPr bwMode="auto">
              <a:xfrm>
                <a:off x="2381" y="2568"/>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6" name="Oval 156"/>
              <p:cNvSpPr>
                <a:spLocks noChangeAspect="1" noChangeArrowheads="1"/>
              </p:cNvSpPr>
              <p:nvPr/>
            </p:nvSpPr>
            <p:spPr bwMode="auto">
              <a:xfrm>
                <a:off x="2653" y="303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7" name="Oval 157"/>
              <p:cNvSpPr>
                <a:spLocks noChangeAspect="1" noChangeArrowheads="1"/>
              </p:cNvSpPr>
              <p:nvPr/>
            </p:nvSpPr>
            <p:spPr bwMode="auto">
              <a:xfrm>
                <a:off x="2608" y="2659"/>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8" name="Oval 158"/>
              <p:cNvSpPr>
                <a:spLocks noChangeAspect="1" noChangeArrowheads="1"/>
              </p:cNvSpPr>
              <p:nvPr/>
            </p:nvSpPr>
            <p:spPr bwMode="auto">
              <a:xfrm>
                <a:off x="2699" y="284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29" name="Oval 159"/>
              <p:cNvSpPr>
                <a:spLocks noChangeAspect="1" noChangeArrowheads="1"/>
              </p:cNvSpPr>
              <p:nvPr/>
            </p:nvSpPr>
            <p:spPr bwMode="auto">
              <a:xfrm>
                <a:off x="2653" y="275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0" name="Oval 160"/>
              <p:cNvSpPr>
                <a:spLocks noChangeAspect="1" noChangeArrowheads="1"/>
              </p:cNvSpPr>
              <p:nvPr/>
            </p:nvSpPr>
            <p:spPr bwMode="auto">
              <a:xfrm>
                <a:off x="2608" y="3067"/>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1" name="Oval 161"/>
              <p:cNvSpPr>
                <a:spLocks noChangeAspect="1" noChangeArrowheads="1"/>
              </p:cNvSpPr>
              <p:nvPr/>
            </p:nvSpPr>
            <p:spPr bwMode="auto">
              <a:xfrm>
                <a:off x="2664" y="2976"/>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2" name="Oval 162"/>
              <p:cNvSpPr>
                <a:spLocks noChangeAspect="1" noChangeArrowheads="1"/>
              </p:cNvSpPr>
              <p:nvPr/>
            </p:nvSpPr>
            <p:spPr bwMode="auto">
              <a:xfrm>
                <a:off x="2608"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33" name="Oval 163"/>
              <p:cNvSpPr>
                <a:spLocks noChangeAspect="1" noChangeArrowheads="1"/>
              </p:cNvSpPr>
              <p:nvPr/>
            </p:nvSpPr>
            <p:spPr bwMode="auto">
              <a:xfrm>
                <a:off x="2528" y="307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4" name="Oval 164"/>
              <p:cNvSpPr>
                <a:spLocks noChangeAspect="1" noChangeArrowheads="1"/>
              </p:cNvSpPr>
              <p:nvPr/>
            </p:nvSpPr>
            <p:spPr bwMode="auto">
              <a:xfrm>
                <a:off x="2426" y="3078"/>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5" name="Oval 165"/>
              <p:cNvSpPr>
                <a:spLocks noChangeAspect="1" noChangeArrowheads="1"/>
              </p:cNvSpPr>
              <p:nvPr/>
            </p:nvSpPr>
            <p:spPr bwMode="auto">
              <a:xfrm>
                <a:off x="2517"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36" name="Oval 166"/>
              <p:cNvSpPr>
                <a:spLocks noChangeAspect="1" noChangeArrowheads="1"/>
              </p:cNvSpPr>
              <p:nvPr/>
            </p:nvSpPr>
            <p:spPr bwMode="auto">
              <a:xfrm>
                <a:off x="2653" y="2886"/>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37" name="Oval 167"/>
              <p:cNvSpPr>
                <a:spLocks noChangeAspect="1" noChangeArrowheads="1"/>
              </p:cNvSpPr>
              <p:nvPr/>
            </p:nvSpPr>
            <p:spPr bwMode="auto">
              <a:xfrm>
                <a:off x="2517"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38" name="Oval 168"/>
              <p:cNvSpPr>
                <a:spLocks noChangeAspect="1" noChangeArrowheads="1"/>
              </p:cNvSpPr>
              <p:nvPr/>
            </p:nvSpPr>
            <p:spPr bwMode="auto">
              <a:xfrm>
                <a:off x="2245" y="2931"/>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39" name="Oval 169"/>
              <p:cNvSpPr>
                <a:spLocks noChangeAspect="1" noChangeArrowheads="1"/>
              </p:cNvSpPr>
              <p:nvPr/>
            </p:nvSpPr>
            <p:spPr bwMode="auto">
              <a:xfrm>
                <a:off x="2245" y="2750"/>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40" name="Oval 170"/>
              <p:cNvSpPr>
                <a:spLocks noChangeAspect="1" noChangeArrowheads="1"/>
              </p:cNvSpPr>
              <p:nvPr/>
            </p:nvSpPr>
            <p:spPr bwMode="auto">
              <a:xfrm>
                <a:off x="2562" y="2931"/>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41" name="Oval 171"/>
              <p:cNvSpPr>
                <a:spLocks noChangeAspect="1" noChangeArrowheads="1"/>
              </p:cNvSpPr>
              <p:nvPr/>
            </p:nvSpPr>
            <p:spPr bwMode="auto">
              <a:xfrm>
                <a:off x="2245" y="284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42" name="Oval 172"/>
              <p:cNvSpPr>
                <a:spLocks noChangeAspect="1" noChangeArrowheads="1"/>
              </p:cNvSpPr>
              <p:nvPr/>
            </p:nvSpPr>
            <p:spPr bwMode="auto">
              <a:xfrm>
                <a:off x="2336" y="2886"/>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43" name="Oval 173"/>
              <p:cNvSpPr>
                <a:spLocks noChangeAspect="1" noChangeArrowheads="1"/>
              </p:cNvSpPr>
              <p:nvPr/>
            </p:nvSpPr>
            <p:spPr bwMode="auto">
              <a:xfrm>
                <a:off x="2336" y="2669"/>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44" name="Oval 174"/>
              <p:cNvSpPr>
                <a:spLocks noChangeAspect="1" noChangeArrowheads="1"/>
              </p:cNvSpPr>
              <p:nvPr/>
            </p:nvSpPr>
            <p:spPr bwMode="auto">
              <a:xfrm>
                <a:off x="2381" y="2795"/>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45" name="Oval 175"/>
              <p:cNvSpPr>
                <a:spLocks noChangeAspect="1" noChangeArrowheads="1"/>
              </p:cNvSpPr>
              <p:nvPr/>
            </p:nvSpPr>
            <p:spPr bwMode="auto">
              <a:xfrm>
                <a:off x="2472" y="2750"/>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46" name="Oval 176"/>
              <p:cNvSpPr>
                <a:spLocks noChangeAspect="1" noChangeArrowheads="1"/>
              </p:cNvSpPr>
              <p:nvPr/>
            </p:nvSpPr>
            <p:spPr bwMode="auto">
              <a:xfrm>
                <a:off x="2336" y="3022"/>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47" name="Oval 177"/>
              <p:cNvSpPr>
                <a:spLocks noChangeAspect="1" noChangeArrowheads="1"/>
              </p:cNvSpPr>
              <p:nvPr/>
            </p:nvSpPr>
            <p:spPr bwMode="auto">
              <a:xfrm>
                <a:off x="2437" y="2987"/>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48" name="Oval 178"/>
              <p:cNvSpPr>
                <a:spLocks noChangeAspect="1" noChangeArrowheads="1"/>
              </p:cNvSpPr>
              <p:nvPr/>
            </p:nvSpPr>
            <p:spPr bwMode="auto">
              <a:xfrm>
                <a:off x="2562" y="2704"/>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49" name="Oval 179"/>
              <p:cNvSpPr>
                <a:spLocks noChangeAspect="1" noChangeArrowheads="1"/>
              </p:cNvSpPr>
              <p:nvPr/>
            </p:nvSpPr>
            <p:spPr bwMode="auto">
              <a:xfrm>
                <a:off x="2426" y="2614"/>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sp>
            <p:nvSpPr>
              <p:cNvPr id="101450" name="Oval 180"/>
              <p:cNvSpPr>
                <a:spLocks noChangeAspect="1" noChangeArrowheads="1"/>
              </p:cNvSpPr>
              <p:nvPr/>
            </p:nvSpPr>
            <p:spPr bwMode="auto">
              <a:xfrm>
                <a:off x="2472" y="2886"/>
                <a:ext cx="171" cy="171"/>
              </a:xfrm>
              <a:prstGeom prst="ellipse">
                <a:avLst/>
              </a:prstGeom>
              <a:solidFill>
                <a:srgbClr val="FF0000"/>
              </a:solidFill>
              <a:ln w="9525">
                <a:solidFill>
                  <a:schemeClr val="tx1"/>
                </a:solidFill>
                <a:round/>
                <a:headEnd/>
                <a:tailEnd/>
              </a:ln>
            </p:spPr>
            <p:txBody>
              <a:bodyPr wrap="none" anchor="ctr"/>
              <a:lstStyle/>
              <a:p>
                <a:endParaRPr lang="en-US" sz="1800">
                  <a:latin typeface="Calibri" pitchFamily="34" charset="0"/>
                </a:endParaRPr>
              </a:p>
            </p:txBody>
          </p:sp>
          <p:sp>
            <p:nvSpPr>
              <p:cNvPr id="101451" name="Oval 181"/>
              <p:cNvSpPr>
                <a:spLocks noChangeAspect="1" noChangeArrowheads="1"/>
              </p:cNvSpPr>
              <p:nvPr/>
            </p:nvSpPr>
            <p:spPr bwMode="auto">
              <a:xfrm>
                <a:off x="2562" y="2795"/>
                <a:ext cx="171" cy="171"/>
              </a:xfrm>
              <a:prstGeom prst="ellipse">
                <a:avLst/>
              </a:prstGeom>
              <a:solidFill>
                <a:srgbClr val="3366FF"/>
              </a:solidFill>
              <a:ln w="9525">
                <a:solidFill>
                  <a:schemeClr val="tx1"/>
                </a:solidFill>
                <a:round/>
                <a:headEnd/>
                <a:tailEnd/>
              </a:ln>
            </p:spPr>
            <p:txBody>
              <a:bodyPr wrap="none" anchor="ctr"/>
              <a:lstStyle/>
              <a:p>
                <a:endParaRPr lang="en-US" sz="1800">
                  <a:latin typeface="Calibri" pitchFamily="34" charset="0"/>
                </a:endParaRPr>
              </a:p>
            </p:txBody>
          </p:sp>
        </p:grpSp>
        <p:sp>
          <p:nvSpPr>
            <p:cNvPr id="101408" name="Oval 182"/>
            <p:cNvSpPr>
              <a:spLocks noChangeAspect="1" noChangeArrowheads="1"/>
            </p:cNvSpPr>
            <p:nvPr/>
          </p:nvSpPr>
          <p:spPr bwMode="auto">
            <a:xfrm>
              <a:off x="5012" y="2182"/>
              <a:ext cx="114" cy="114"/>
            </a:xfrm>
            <a:prstGeom prst="ellipse">
              <a:avLst/>
            </a:prstGeom>
            <a:solidFill>
              <a:srgbClr val="FFCC00"/>
            </a:solidFill>
            <a:ln w="9525">
              <a:solidFill>
                <a:schemeClr val="tx1"/>
              </a:solidFill>
              <a:round/>
              <a:headEnd/>
              <a:tailEnd/>
            </a:ln>
          </p:spPr>
          <p:txBody>
            <a:bodyPr wrap="none" anchor="ctr"/>
            <a:lstStyle/>
            <a:p>
              <a:endParaRPr lang="en-US" sz="1800">
                <a:latin typeface="Calibri" pitchFamily="34" charset="0"/>
              </a:endParaRPr>
            </a:p>
          </p:txBody>
        </p:sp>
        <p:sp>
          <p:nvSpPr>
            <p:cNvPr id="101409" name="Oval 183"/>
            <p:cNvSpPr>
              <a:spLocks noChangeAspect="1" noChangeArrowheads="1"/>
            </p:cNvSpPr>
            <p:nvPr/>
          </p:nvSpPr>
          <p:spPr bwMode="auto">
            <a:xfrm>
              <a:off x="5012" y="2704"/>
              <a:ext cx="114" cy="114"/>
            </a:xfrm>
            <a:prstGeom prst="ellipse">
              <a:avLst/>
            </a:prstGeom>
            <a:solidFill>
              <a:srgbClr val="FFCC00"/>
            </a:solidFill>
            <a:ln w="9525">
              <a:solidFill>
                <a:schemeClr val="tx1"/>
              </a:solidFill>
              <a:round/>
              <a:headEnd/>
              <a:tailEnd/>
            </a:ln>
          </p:spPr>
          <p:txBody>
            <a:bodyPr wrap="none" anchor="ctr"/>
            <a:lstStyle/>
            <a:p>
              <a:endParaRPr lang="en-US" sz="1800">
                <a:latin typeface="Calibri" pitchFamily="34" charset="0"/>
              </a:endParaRPr>
            </a:p>
          </p:txBody>
        </p:sp>
        <p:sp>
          <p:nvSpPr>
            <p:cNvPr id="101410" name="Line 187"/>
            <p:cNvSpPr>
              <a:spLocks noChangeShapeType="1"/>
            </p:cNvSpPr>
            <p:nvPr/>
          </p:nvSpPr>
          <p:spPr bwMode="auto">
            <a:xfrm flipV="1">
              <a:off x="4604" y="2251"/>
              <a:ext cx="408" cy="90"/>
            </a:xfrm>
            <a:prstGeom prst="line">
              <a:avLst/>
            </a:prstGeom>
            <a:noFill/>
            <a:ln w="9525">
              <a:solidFill>
                <a:schemeClr val="tx1"/>
              </a:solidFill>
              <a:round/>
              <a:headEnd/>
              <a:tailEnd type="triangle" w="med" len="med"/>
            </a:ln>
          </p:spPr>
          <p:txBody>
            <a:bodyPr wrap="none" anchor="ctr"/>
            <a:lstStyle/>
            <a:p>
              <a:endParaRPr lang="en-US"/>
            </a:p>
          </p:txBody>
        </p:sp>
        <p:sp>
          <p:nvSpPr>
            <p:cNvPr id="101411" name="Line 188"/>
            <p:cNvSpPr>
              <a:spLocks noChangeShapeType="1"/>
            </p:cNvSpPr>
            <p:nvPr/>
          </p:nvSpPr>
          <p:spPr bwMode="auto">
            <a:xfrm>
              <a:off x="4604" y="2614"/>
              <a:ext cx="408" cy="136"/>
            </a:xfrm>
            <a:prstGeom prst="line">
              <a:avLst/>
            </a:prstGeom>
            <a:noFill/>
            <a:ln w="9525">
              <a:solidFill>
                <a:schemeClr val="tx1"/>
              </a:solidFill>
              <a:round/>
              <a:headEnd/>
              <a:tailEnd type="triangle" w="med" len="med"/>
            </a:ln>
          </p:spPr>
          <p:txBody>
            <a:bodyPr wrap="none" anchor="ctr"/>
            <a:lstStyle/>
            <a:p>
              <a:endParaRPr lang="en-US"/>
            </a:p>
          </p:txBody>
        </p:sp>
        <p:sp>
          <p:nvSpPr>
            <p:cNvPr id="101412" name="Freeform 197"/>
            <p:cNvSpPr>
              <a:spLocks/>
            </p:cNvSpPr>
            <p:nvPr/>
          </p:nvSpPr>
          <p:spPr bwMode="auto">
            <a:xfrm>
              <a:off x="4604" y="2387"/>
              <a:ext cx="136" cy="181"/>
            </a:xfrm>
            <a:custGeom>
              <a:avLst/>
              <a:gdLst>
                <a:gd name="T0" fmla="*/ 0 w 272"/>
                <a:gd name="T1" fmla="*/ 0 h 181"/>
                <a:gd name="T2" fmla="*/ 17 w 272"/>
                <a:gd name="T3" fmla="*/ 91 h 181"/>
                <a:gd name="T4" fmla="*/ 0 w 272"/>
                <a:gd name="T5" fmla="*/ 181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0"/>
                  </a:moveTo>
                  <a:cubicBezTo>
                    <a:pt x="136" y="30"/>
                    <a:pt x="272" y="61"/>
                    <a:pt x="272" y="91"/>
                  </a:cubicBezTo>
                  <a:cubicBezTo>
                    <a:pt x="272" y="121"/>
                    <a:pt x="38" y="166"/>
                    <a:pt x="0" y="181"/>
                  </a:cubicBezTo>
                </a:path>
              </a:pathLst>
            </a:custGeom>
            <a:noFill/>
            <a:ln w="9525">
              <a:solidFill>
                <a:schemeClr val="tx1"/>
              </a:solidFill>
              <a:round/>
              <a:headEnd/>
              <a:tailEnd type="triangle" w="med" len="med"/>
            </a:ln>
          </p:spPr>
          <p:txBody>
            <a:bodyPr wrap="none" anchor="ctr"/>
            <a:lstStyle/>
            <a:p>
              <a:endParaRPr lang="en-US" sz="1800">
                <a:latin typeface="Calibri" pitchFamily="34" charset="0"/>
              </a:endParaRPr>
            </a:p>
          </p:txBody>
        </p:sp>
        <p:sp>
          <p:nvSpPr>
            <p:cNvPr id="101413" name="Oval 62"/>
            <p:cNvSpPr>
              <a:spLocks noChangeAspect="1" noChangeArrowheads="1"/>
            </p:cNvSpPr>
            <p:nvPr/>
          </p:nvSpPr>
          <p:spPr bwMode="auto">
            <a:xfrm>
              <a:off x="4694" y="2432"/>
              <a:ext cx="56" cy="57"/>
            </a:xfrm>
            <a:prstGeom prst="ellipse">
              <a:avLst/>
            </a:prstGeom>
            <a:solidFill>
              <a:srgbClr val="339966"/>
            </a:solidFill>
            <a:ln w="9525">
              <a:solidFill>
                <a:schemeClr val="tx1"/>
              </a:solidFill>
              <a:round/>
              <a:headEnd/>
              <a:tailEnd/>
            </a:ln>
          </p:spPr>
          <p:txBody>
            <a:bodyPr wrap="none" anchor="ctr"/>
            <a:lstStyle/>
            <a:p>
              <a:endParaRPr lang="en-US" sz="1800">
                <a:latin typeface="Calibri" pitchFamily="34" charset="0"/>
              </a:endParaRPr>
            </a:p>
          </p:txBody>
        </p:sp>
        <p:graphicFrame>
          <p:nvGraphicFramePr>
            <p:cNvPr id="101385" name="Object 9"/>
            <p:cNvGraphicFramePr>
              <a:graphicFrameLocks noChangeAspect="1"/>
            </p:cNvGraphicFramePr>
            <p:nvPr/>
          </p:nvGraphicFramePr>
          <p:xfrm>
            <a:off x="5168" y="2115"/>
            <a:ext cx="161" cy="171"/>
          </p:xfrm>
          <a:graphic>
            <a:graphicData uri="http://schemas.openxmlformats.org/presentationml/2006/ole">
              <p:oleObj spid="_x0000_s102406" name="Equation" r:id="rId10" imgW="215640" imgH="228600" progId="Equation.3">
                <p:embed/>
              </p:oleObj>
            </a:graphicData>
          </a:graphic>
        </p:graphicFrame>
        <p:graphicFrame>
          <p:nvGraphicFramePr>
            <p:cNvPr id="101386" name="Object 10"/>
            <p:cNvGraphicFramePr>
              <a:graphicFrameLocks noChangeAspect="1"/>
            </p:cNvGraphicFramePr>
            <p:nvPr/>
          </p:nvGraphicFramePr>
          <p:xfrm>
            <a:off x="5148" y="2704"/>
            <a:ext cx="161" cy="171"/>
          </p:xfrm>
          <a:graphic>
            <a:graphicData uri="http://schemas.openxmlformats.org/presentationml/2006/ole">
              <p:oleObj spid="_x0000_s102407" name="Equation" r:id="rId11" imgW="215640" imgH="228600" progId="Equation.3">
                <p:embed/>
              </p:oleObj>
            </a:graphicData>
          </a:graphic>
        </p:graphicFrame>
        <p:graphicFrame>
          <p:nvGraphicFramePr>
            <p:cNvPr id="101387" name="Object 11"/>
            <p:cNvGraphicFramePr>
              <a:graphicFrameLocks noChangeAspect="1"/>
            </p:cNvGraphicFramePr>
            <p:nvPr/>
          </p:nvGraphicFramePr>
          <p:xfrm>
            <a:off x="4785" y="2387"/>
            <a:ext cx="127" cy="176"/>
          </p:xfrm>
          <a:graphic>
            <a:graphicData uri="http://schemas.openxmlformats.org/presentationml/2006/ole">
              <p:oleObj spid="_x0000_s102408" name="Equation" r:id="rId12" imgW="164880" imgH="228600" progId="Equation.3">
                <p:embed/>
              </p:oleObj>
            </a:graphicData>
          </a:graphic>
        </p:graphicFrame>
      </p:grpSp>
      <p:sp>
        <p:nvSpPr>
          <p:cNvPr id="16" name="Text Box 25"/>
          <p:cNvSpPr txBox="1">
            <a:spLocks noChangeAspect="1" noChangeArrowheads="1"/>
          </p:cNvSpPr>
          <p:nvPr/>
        </p:nvSpPr>
        <p:spPr bwMode="auto">
          <a:xfrm>
            <a:off x="5876925" y="2273300"/>
            <a:ext cx="1781175" cy="457200"/>
          </a:xfrm>
          <a:prstGeom prst="rect">
            <a:avLst/>
          </a:prstGeom>
          <a:noFill/>
          <a:ln w="9525">
            <a:noFill/>
            <a:miter lim="800000"/>
            <a:headEnd/>
            <a:tailEnd/>
          </a:ln>
        </p:spPr>
        <p:txBody>
          <a:bodyPr>
            <a:spAutoFit/>
          </a:bodyPr>
          <a:lstStyle/>
          <a:p>
            <a:pPr>
              <a:spcBef>
                <a:spcPct val="50000"/>
              </a:spcBef>
            </a:pPr>
            <a:r>
              <a:rPr lang="de-DE" b="1">
                <a:latin typeface="Calibri" pitchFamily="34" charset="0"/>
              </a:rPr>
              <a:t>New physics</a:t>
            </a:r>
          </a:p>
        </p:txBody>
      </p:sp>
      <p:sp>
        <p:nvSpPr>
          <p:cNvPr id="132" name="TextBox 131"/>
          <p:cNvSpPr txBox="1">
            <a:spLocks noChangeArrowheads="1"/>
          </p:cNvSpPr>
          <p:nvPr/>
        </p:nvSpPr>
        <p:spPr bwMode="auto">
          <a:xfrm>
            <a:off x="5837238" y="4959350"/>
            <a:ext cx="1333500" cy="369888"/>
          </a:xfrm>
          <a:prstGeom prst="rect">
            <a:avLst/>
          </a:prstGeom>
          <a:solidFill>
            <a:srgbClr val="FF0000">
              <a:alpha val="90195"/>
            </a:srgbClr>
          </a:solidFill>
          <a:ln w="9525">
            <a:noFill/>
            <a:miter lim="800000"/>
            <a:headEnd/>
            <a:tailEnd/>
          </a:ln>
        </p:spPr>
        <p:txBody>
          <a:bodyPr>
            <a:spAutoFit/>
          </a:bodyPr>
          <a:lstStyle/>
          <a:p>
            <a:pPr algn="ctr"/>
            <a:r>
              <a:rPr lang="en-US" sz="1800">
                <a:latin typeface="Calibri" pitchFamily="34" charset="0"/>
              </a:rPr>
              <a:t>If observed:</a:t>
            </a:r>
          </a:p>
        </p:txBody>
      </p:sp>
      <p:sp>
        <p:nvSpPr>
          <p:cNvPr id="134" name="TextBox 133"/>
          <p:cNvSpPr txBox="1">
            <a:spLocks noChangeArrowheads="1"/>
          </p:cNvSpPr>
          <p:nvPr/>
        </p:nvSpPr>
        <p:spPr bwMode="auto">
          <a:xfrm>
            <a:off x="5149850" y="6273800"/>
            <a:ext cx="3644900" cy="396875"/>
          </a:xfrm>
          <a:prstGeom prst="rect">
            <a:avLst/>
          </a:prstGeom>
          <a:solidFill>
            <a:schemeClr val="bg1"/>
          </a:solidFill>
          <a:ln w="9525">
            <a:noFill/>
            <a:miter lim="800000"/>
            <a:headEnd/>
            <a:tailEnd/>
          </a:ln>
        </p:spPr>
        <p:txBody>
          <a:bodyPr>
            <a:spAutoFit/>
          </a:bodyPr>
          <a:lstStyle/>
          <a:p>
            <a:r>
              <a:rPr lang="en-US" sz="1000">
                <a:latin typeface="Calibri" pitchFamily="34" charset="0"/>
              </a:rPr>
              <a:t>[1] C.E. Aalseth et al., Phys. Rev. D65(2002)092007</a:t>
            </a:r>
          </a:p>
          <a:p>
            <a:r>
              <a:rPr lang="en-US" sz="1000">
                <a:latin typeface="Calibri" pitchFamily="34" charset="0"/>
              </a:rPr>
              <a:t>[2] S.R. Elliott and P. Vogel, Annu. Rev. Nucl. Part. Sci. 52(2002)115</a:t>
            </a:r>
          </a:p>
        </p:txBody>
      </p:sp>
      <p:sp>
        <p:nvSpPr>
          <p:cNvPr id="101509" name="Text Box 133"/>
          <p:cNvSpPr txBox="1">
            <a:spLocks noChangeArrowheads="1"/>
          </p:cNvSpPr>
          <p:nvPr/>
        </p:nvSpPr>
        <p:spPr bwMode="auto">
          <a:xfrm>
            <a:off x="5876925" y="954088"/>
            <a:ext cx="3087688" cy="947737"/>
          </a:xfrm>
          <a:prstGeom prst="rect">
            <a:avLst/>
          </a:prstGeom>
          <a:noFill/>
          <a:ln w="9525">
            <a:noFill/>
            <a:miter lim="800000"/>
            <a:headEnd/>
            <a:tailEnd/>
          </a:ln>
        </p:spPr>
        <p:txBody>
          <a:bodyPr>
            <a:spAutoFit/>
          </a:bodyPr>
          <a:lstStyle/>
          <a:p>
            <a:pPr>
              <a:spcBef>
                <a:spcPct val="50000"/>
              </a:spcBef>
            </a:pPr>
            <a:r>
              <a:rPr lang="en-US" sz="1600" dirty="0">
                <a:latin typeface="Calibri" pitchFamily="34" charset="0"/>
              </a:rPr>
              <a:t>Some</a:t>
            </a:r>
            <a:r>
              <a:rPr lang="en-US" sz="1600" dirty="0">
                <a:latin typeface="Symbol" pitchFamily="18" charset="2"/>
              </a:rPr>
              <a:t> bb</a:t>
            </a:r>
            <a:r>
              <a:rPr lang="en-US" sz="1600" dirty="0">
                <a:latin typeface="Calibri" pitchFamily="34" charset="0"/>
              </a:rPr>
              <a:t> decay experiments</a:t>
            </a:r>
          </a:p>
          <a:p>
            <a:pPr>
              <a:spcBef>
                <a:spcPct val="50000"/>
              </a:spcBef>
            </a:pPr>
            <a:r>
              <a:rPr lang="en-US" sz="1600" dirty="0">
                <a:latin typeface="Calibri" pitchFamily="34" charset="0"/>
              </a:rPr>
              <a:t>GERDA, CUORE, CUORICINO, COBRA, </a:t>
            </a:r>
            <a:r>
              <a:rPr lang="en-US" sz="1600" dirty="0" smtClean="0">
                <a:latin typeface="Calibri" pitchFamily="34" charset="0"/>
              </a:rPr>
              <a:t>MOON, EXO</a:t>
            </a:r>
            <a:endParaRPr lang="en-US" sz="1600" dirty="0">
              <a:latin typeface="Calibri" pitchFamily="34" charset="0"/>
            </a:endParaRPr>
          </a:p>
        </p:txBody>
      </p:sp>
      <p:graphicFrame>
        <p:nvGraphicFramePr>
          <p:cNvPr id="101500" name="Object 124"/>
          <p:cNvGraphicFramePr>
            <a:graphicFrameLocks noChangeAspect="1"/>
          </p:cNvGraphicFramePr>
          <p:nvPr/>
        </p:nvGraphicFramePr>
        <p:xfrm>
          <a:off x="4479925" y="5319713"/>
          <a:ext cx="4073525" cy="696912"/>
        </p:xfrm>
        <a:graphic>
          <a:graphicData uri="http://schemas.openxmlformats.org/presentationml/2006/ole">
            <p:oleObj spid="_x0000_s102404" name="Equation" r:id="rId13" imgW="1854000" imgH="317160" progId="Equation.3">
              <p:embed/>
            </p:oleObj>
          </a:graphicData>
        </a:graphic>
      </p:graphicFrame>
      <p:graphicFrame>
        <p:nvGraphicFramePr>
          <p:cNvPr id="101501" name="Object 125"/>
          <p:cNvGraphicFramePr>
            <a:graphicFrameLocks noChangeAspect="1"/>
          </p:cNvGraphicFramePr>
          <p:nvPr/>
        </p:nvGraphicFramePr>
        <p:xfrm>
          <a:off x="941388" y="5319713"/>
          <a:ext cx="1870075" cy="719137"/>
        </p:xfrm>
        <a:graphic>
          <a:graphicData uri="http://schemas.openxmlformats.org/presentationml/2006/ole">
            <p:oleObj spid="_x0000_s102405" name="Equation" r:id="rId14" imgW="850680" imgH="279360" progId="Equation.3">
              <p:embed/>
            </p:oleObj>
          </a:graphicData>
        </a:graphic>
      </p:graphicFrame>
      <p:sp>
        <p:nvSpPr>
          <p:cNvPr id="101502" name="Text Box 126"/>
          <p:cNvSpPr txBox="1">
            <a:spLocks noChangeArrowheads="1"/>
          </p:cNvSpPr>
          <p:nvPr/>
        </p:nvSpPr>
        <p:spPr bwMode="auto">
          <a:xfrm>
            <a:off x="1285875" y="6219825"/>
            <a:ext cx="7472363" cy="457200"/>
          </a:xfrm>
          <a:prstGeom prst="rect">
            <a:avLst/>
          </a:prstGeom>
          <a:solidFill>
            <a:schemeClr val="bg1"/>
          </a:solidFill>
          <a:ln w="9525">
            <a:noFill/>
            <a:miter lim="800000"/>
            <a:headEnd/>
            <a:tailEnd/>
          </a:ln>
          <a:effectLst/>
        </p:spPr>
        <p:txBody>
          <a:bodyPr>
            <a:spAutoFit/>
          </a:bodyPr>
          <a:lstStyle/>
          <a:p>
            <a:pPr>
              <a:spcBef>
                <a:spcPct val="50000"/>
              </a:spcBef>
            </a:pPr>
            <a:r>
              <a:rPr lang="en-US">
                <a:latin typeface="Symbol" pitchFamily="18" charset="2"/>
              </a:rPr>
              <a:t>0n</a:t>
            </a:r>
            <a:r>
              <a:rPr lang="en-US"/>
              <a:t> and </a:t>
            </a:r>
            <a:r>
              <a:rPr lang="en-US">
                <a:latin typeface="Symbol" pitchFamily="18" charset="2"/>
              </a:rPr>
              <a:t>2n</a:t>
            </a:r>
            <a:r>
              <a:rPr lang="en-US"/>
              <a:t> described in same theoretical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4">
                                            <p:txEl>
                                              <p:pRg st="1" end="1"/>
                                            </p:txEl>
                                          </p:spTgt>
                                        </p:tgtEl>
                                        <p:attrNameLst>
                                          <p:attrName>style.visibility</p:attrName>
                                        </p:attrNameLst>
                                      </p:cBhvr>
                                      <p:to>
                                        <p:strVal val="visible"/>
                                      </p:to>
                                    </p:set>
                                  </p:childTnLst>
                                </p:cTn>
                              </p:par>
                              <p:par>
                                <p:cTn id="43" presetID="3" presetClass="entr" presetSubtype="10" fill="hold" nodeType="withEffect">
                                  <p:stCondLst>
                                    <p:cond delay="0"/>
                                  </p:stCondLst>
                                  <p:childTnLst>
                                    <p:set>
                                      <p:cBhvr>
                                        <p:cTn id="44" dur="1" fill="hold">
                                          <p:stCondLst>
                                            <p:cond delay="0"/>
                                          </p:stCondLst>
                                        </p:cTn>
                                        <p:tgtEl>
                                          <p:spTgt spid="101500"/>
                                        </p:tgtEl>
                                        <p:attrNameLst>
                                          <p:attrName>style.visibility</p:attrName>
                                        </p:attrNameLst>
                                      </p:cBhvr>
                                      <p:to>
                                        <p:strVal val="visible"/>
                                      </p:to>
                                    </p:set>
                                    <p:animEffect transition="in" filter="blinds(horizontal)">
                                      <p:cBhvr>
                                        <p:cTn id="45" dur="500"/>
                                        <p:tgtEl>
                                          <p:spTgt spid="10150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1509"/>
                                        </p:tgtEl>
                                        <p:attrNameLst>
                                          <p:attrName>style.visibility</p:attrName>
                                        </p:attrNameLst>
                                      </p:cBhvr>
                                      <p:to>
                                        <p:strVal val="visible"/>
                                      </p:to>
                                    </p:set>
                                    <p:animEffect transition="in" filter="blinds(horizontal)">
                                      <p:cBhvr>
                                        <p:cTn id="50" dur="500"/>
                                        <p:tgtEl>
                                          <p:spTgt spid="10150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01501"/>
                                        </p:tgtEl>
                                        <p:attrNameLst>
                                          <p:attrName>style.visibility</p:attrName>
                                        </p:attrNameLst>
                                      </p:cBhvr>
                                      <p:to>
                                        <p:strVal val="visible"/>
                                      </p:to>
                                    </p:set>
                                    <p:animEffect transition="in" filter="blinds(horizontal)">
                                      <p:cBhvr>
                                        <p:cTn id="55" dur="500"/>
                                        <p:tgtEl>
                                          <p:spTgt spid="10150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01502"/>
                                        </p:tgtEl>
                                        <p:attrNameLst>
                                          <p:attrName>style.visibility</p:attrName>
                                        </p:attrNameLst>
                                      </p:cBhvr>
                                      <p:to>
                                        <p:strVal val="visible"/>
                                      </p:to>
                                    </p:set>
                                    <p:animEffect transition="in" filter="blinds(horizontal)">
                                      <p:cBhvr>
                                        <p:cTn id="60" dur="500"/>
                                        <p:tgtEl>
                                          <p:spTgt spid="101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3" grpId="0"/>
      <p:bldP spid="14" grpId="0"/>
      <p:bldP spid="15" grpId="0"/>
      <p:bldP spid="30" grpId="0" animBg="1"/>
      <p:bldP spid="16" grpId="0"/>
      <p:bldP spid="132" grpId="0" animBg="1"/>
      <p:bldP spid="101509" grpId="0"/>
      <p:bldP spid="1015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ChangeArrowheads="1"/>
          </p:cNvSpPr>
          <p:nvPr/>
        </p:nvSpPr>
        <p:spPr bwMode="auto">
          <a:xfrm>
            <a:off x="0" y="0"/>
            <a:ext cx="9144000" cy="954088"/>
          </a:xfrm>
          <a:prstGeom prst="rect">
            <a:avLst/>
          </a:prstGeom>
          <a:noFill/>
          <a:ln w="9525">
            <a:noFill/>
            <a:miter lim="800000"/>
            <a:headEnd/>
            <a:tailEnd/>
          </a:ln>
          <a:effectLst/>
        </p:spPr>
        <p:txBody>
          <a:bodyPr anchor="ctr"/>
          <a:lstStyle/>
          <a:p>
            <a:pPr algn="ctr" eaLnBrk="0" hangingPunct="0"/>
            <a:r>
              <a:rPr lang="en-US" sz="3600" dirty="0" smtClean="0">
                <a:solidFill>
                  <a:schemeClr val="accent1"/>
                </a:solidFill>
                <a:latin typeface="Calibri" pitchFamily="34" charset="0"/>
              </a:rPr>
              <a:t>Theoretical benchmark</a:t>
            </a:r>
            <a:endParaRPr lang="en-US" sz="3600" dirty="0">
              <a:solidFill>
                <a:schemeClr val="accent1"/>
              </a:solidFill>
              <a:latin typeface="Calibri" pitchFamily="34" charset="0"/>
            </a:endParaRPr>
          </a:p>
        </p:txBody>
      </p:sp>
      <p:sp>
        <p:nvSpPr>
          <p:cNvPr id="178181" name="Rectangle 5"/>
          <p:cNvSpPr>
            <a:spLocks noGrp="1" noChangeArrowheads="1"/>
          </p:cNvSpPr>
          <p:nvPr>
            <p:ph type="body" sz="half" idx="1"/>
          </p:nvPr>
        </p:nvSpPr>
        <p:spPr>
          <a:xfrm>
            <a:off x="4629150" y="1152525"/>
            <a:ext cx="4038600" cy="4525963"/>
          </a:xfrm>
          <a:noFill/>
          <a:ln/>
        </p:spPr>
        <p:txBody>
          <a:bodyPr>
            <a:normAutofit/>
          </a:bodyPr>
          <a:lstStyle/>
          <a:p>
            <a:pPr>
              <a:buFont typeface="Arial" charset="0"/>
              <a:buNone/>
            </a:pPr>
            <a:r>
              <a:rPr lang="en-US" sz="1800" dirty="0" smtClean="0"/>
              <a:t>	Knowledge of EC and </a:t>
            </a:r>
            <a:r>
              <a:rPr lang="en-US" sz="1800" dirty="0" smtClean="0">
                <a:latin typeface="Symbol" pitchFamily="18" charset="2"/>
              </a:rPr>
              <a:t>b</a:t>
            </a:r>
            <a:r>
              <a:rPr lang="en-US" sz="1800" baseline="30000" dirty="0" smtClean="0"/>
              <a:t>- </a:t>
            </a:r>
            <a:r>
              <a:rPr lang="en-US" sz="1800" dirty="0" smtClean="0"/>
              <a:t>BR can be used to benchmark the theoretical framework of </a:t>
            </a:r>
            <a:r>
              <a:rPr lang="en-US" sz="1800" dirty="0" smtClean="0">
                <a:latin typeface="Symbol" pitchFamily="18" charset="2"/>
              </a:rPr>
              <a:t>bb</a:t>
            </a:r>
            <a:r>
              <a:rPr lang="en-US" sz="1800" dirty="0" smtClean="0"/>
              <a:t> decays</a:t>
            </a:r>
          </a:p>
          <a:p>
            <a:pPr>
              <a:buFont typeface="Arial" charset="0"/>
              <a:buNone/>
            </a:pPr>
            <a:r>
              <a:rPr lang="en-US" sz="1800" dirty="0" smtClean="0"/>
              <a:t>	</a:t>
            </a:r>
          </a:p>
          <a:p>
            <a:pPr>
              <a:buFont typeface="Arial" charset="0"/>
              <a:buNone/>
            </a:pPr>
            <a:r>
              <a:rPr lang="en-US" sz="1800" dirty="0" smtClean="0"/>
              <a:t>	Theoretical frameworks are</a:t>
            </a:r>
          </a:p>
          <a:p>
            <a:pPr>
              <a:buNone/>
            </a:pPr>
            <a:r>
              <a:rPr lang="en-US" sz="1800" dirty="0" smtClean="0"/>
              <a:t>		- Interacting Boson Model</a:t>
            </a:r>
          </a:p>
          <a:p>
            <a:pPr>
              <a:buNone/>
            </a:pPr>
            <a:r>
              <a:rPr lang="en-US" sz="1800" dirty="0" smtClean="0"/>
              <a:t>		- Schell Model </a:t>
            </a:r>
          </a:p>
          <a:p>
            <a:pPr>
              <a:buNone/>
            </a:pPr>
            <a:r>
              <a:rPr lang="en-US" sz="1800" dirty="0" smtClean="0"/>
              <a:t>		- </a:t>
            </a:r>
            <a:r>
              <a:rPr lang="en-US" sz="1800" dirty="0" err="1" smtClean="0"/>
              <a:t>pn</a:t>
            </a:r>
            <a:r>
              <a:rPr lang="en-US" sz="1800" dirty="0" smtClean="0"/>
              <a:t>-QRPA</a:t>
            </a:r>
          </a:p>
          <a:p>
            <a:endParaRPr lang="en-US" sz="1800" dirty="0" smtClean="0"/>
          </a:p>
        </p:txBody>
      </p:sp>
      <p:sp>
        <p:nvSpPr>
          <p:cNvPr id="85038" name="TextBox 32"/>
          <p:cNvSpPr txBox="1">
            <a:spLocks noChangeArrowheads="1"/>
          </p:cNvSpPr>
          <p:nvPr/>
        </p:nvSpPr>
        <p:spPr bwMode="auto">
          <a:xfrm>
            <a:off x="2097088" y="4464050"/>
            <a:ext cx="2768600" cy="246063"/>
          </a:xfrm>
          <a:prstGeom prst="rect">
            <a:avLst/>
          </a:prstGeom>
          <a:noFill/>
          <a:ln w="9525">
            <a:noFill/>
            <a:miter lim="800000"/>
            <a:headEnd/>
            <a:tailEnd/>
          </a:ln>
        </p:spPr>
        <p:txBody>
          <a:bodyPr>
            <a:spAutoFit/>
          </a:bodyPr>
          <a:lstStyle/>
          <a:p>
            <a:r>
              <a:rPr lang="en-US" sz="1000">
                <a:latin typeface="Calibri" pitchFamily="34" charset="0"/>
              </a:rPr>
              <a:t>S.K.L. Sjue et al., Phys. Rev. C78(2008)064317</a:t>
            </a:r>
          </a:p>
        </p:txBody>
      </p:sp>
      <p:sp>
        <p:nvSpPr>
          <p:cNvPr id="178183" name="Text Box 7"/>
          <p:cNvSpPr txBox="1">
            <a:spLocks noChangeArrowheads="1"/>
          </p:cNvSpPr>
          <p:nvPr/>
        </p:nvSpPr>
        <p:spPr bwMode="auto">
          <a:xfrm>
            <a:off x="474023" y="5196444"/>
            <a:ext cx="8123712" cy="1615827"/>
          </a:xfrm>
          <a:prstGeom prst="rect">
            <a:avLst/>
          </a:prstGeom>
          <a:noFill/>
          <a:ln w="9525">
            <a:noFill/>
            <a:miter lim="800000"/>
            <a:headEnd/>
            <a:tailEnd/>
          </a:ln>
          <a:effectLst/>
        </p:spPr>
        <p:txBody>
          <a:bodyPr wrap="square">
            <a:spAutoFit/>
          </a:bodyPr>
          <a:lstStyle/>
          <a:p>
            <a:pPr>
              <a:spcBef>
                <a:spcPct val="50000"/>
              </a:spcBef>
            </a:pPr>
            <a:r>
              <a:rPr lang="en-US" sz="1800" dirty="0" smtClean="0"/>
              <a:t>But:</a:t>
            </a:r>
          </a:p>
          <a:p>
            <a:pPr>
              <a:spcBef>
                <a:spcPct val="50000"/>
              </a:spcBef>
              <a:buFontTx/>
              <a:buChar char="•"/>
            </a:pPr>
            <a:r>
              <a:rPr lang="en-US" sz="1800" dirty="0" smtClean="0"/>
              <a:t>Difficult measurement due to a small EC branch and difficult X-ray signatures</a:t>
            </a:r>
          </a:p>
          <a:p>
            <a:pPr>
              <a:spcBef>
                <a:spcPct val="50000"/>
              </a:spcBef>
              <a:buFontTx/>
              <a:buChar char="•"/>
            </a:pPr>
            <a:r>
              <a:rPr lang="en-US" sz="1800" dirty="0" smtClean="0"/>
              <a:t>High background due to dominating beta decay and possible </a:t>
            </a:r>
            <a:r>
              <a:rPr lang="en-US" sz="1800" dirty="0" err="1" smtClean="0"/>
              <a:t>bremsstrahlung</a:t>
            </a:r>
            <a:endParaRPr lang="en-US" sz="1800" dirty="0" smtClean="0"/>
          </a:p>
          <a:p>
            <a:pPr>
              <a:spcBef>
                <a:spcPct val="50000"/>
              </a:spcBef>
              <a:buFontTx/>
              <a:buChar char="•"/>
            </a:pPr>
            <a:r>
              <a:rPr lang="en-US" sz="1800" dirty="0" smtClean="0"/>
              <a:t>Isobaric contamination</a:t>
            </a:r>
            <a:endParaRPr lang="en-US" sz="1800" dirty="0"/>
          </a:p>
        </p:txBody>
      </p:sp>
      <p:pic>
        <p:nvPicPr>
          <p:cNvPr id="178184" name="Picture 8" descr="100Thomas"/>
          <p:cNvPicPr>
            <a:picLocks noChangeAspect="1" noChangeArrowheads="1"/>
          </p:cNvPicPr>
          <p:nvPr/>
        </p:nvPicPr>
        <p:blipFill>
          <a:blip r:embed="rId3" cstate="print"/>
          <a:srcRect/>
          <a:stretch>
            <a:fillRect/>
          </a:stretch>
        </p:blipFill>
        <p:spPr bwMode="auto">
          <a:xfrm>
            <a:off x="296863" y="1042988"/>
            <a:ext cx="4038600" cy="3233737"/>
          </a:xfrm>
          <a:prstGeom prst="rect">
            <a:avLst/>
          </a:prstGeom>
          <a:noFill/>
          <a:ln w="9525">
            <a:noFill/>
            <a:miter lim="800000"/>
            <a:headEnd/>
            <a:tailEnd/>
          </a:ln>
        </p:spPr>
      </p:pic>
      <p:graphicFrame>
        <p:nvGraphicFramePr>
          <p:cNvPr id="178185" name="Object 9"/>
          <p:cNvGraphicFramePr>
            <a:graphicFrameLocks noChangeAspect="1"/>
          </p:cNvGraphicFramePr>
          <p:nvPr>
            <p:ph sz="half" idx="2"/>
          </p:nvPr>
        </p:nvGraphicFramePr>
        <p:xfrm>
          <a:off x="5041856" y="4144487"/>
          <a:ext cx="3457455" cy="878980"/>
        </p:xfrm>
        <a:graphic>
          <a:graphicData uri="http://schemas.openxmlformats.org/presentationml/2006/ole">
            <p:oleObj spid="_x0000_s144386" name="Equation" r:id="rId4" imgW="2247840" imgH="571320" progId="Equation.3">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866899"/>
          </a:xfrm>
        </p:spPr>
        <p:txBody>
          <a:bodyPr>
            <a:normAutofit/>
          </a:bodyPr>
          <a:lstStyle/>
          <a:p>
            <a:r>
              <a:rPr lang="en-US" sz="3600" dirty="0">
                <a:solidFill>
                  <a:schemeClr val="accent1"/>
                </a:solidFill>
              </a:rPr>
              <a:t>EC-BR measurements</a:t>
            </a:r>
          </a:p>
        </p:txBody>
      </p:sp>
      <p:pic>
        <p:nvPicPr>
          <p:cNvPr id="17412" name="Picture 4" descr="tradiationalECBRmeasurement"/>
          <p:cNvPicPr>
            <a:picLocks noGrp="1" noChangeAspect="1" noChangeArrowheads="1"/>
          </p:cNvPicPr>
          <p:nvPr>
            <p:ph idx="1"/>
          </p:nvPr>
        </p:nvPicPr>
        <p:blipFill>
          <a:blip r:embed="rId2" cstate="print"/>
          <a:srcRect/>
          <a:stretch>
            <a:fillRect/>
          </a:stretch>
        </p:blipFill>
        <p:spPr>
          <a:xfrm>
            <a:off x="5867400" y="1066800"/>
            <a:ext cx="2706688" cy="3505200"/>
          </a:xfrm>
          <a:noFill/>
          <a:ln/>
        </p:spPr>
      </p:pic>
      <p:sp>
        <p:nvSpPr>
          <p:cNvPr id="17414" name="Rectangle 6"/>
          <p:cNvSpPr>
            <a:spLocks noChangeArrowheads="1"/>
          </p:cNvSpPr>
          <p:nvPr/>
        </p:nvSpPr>
        <p:spPr bwMode="auto">
          <a:xfrm>
            <a:off x="457200" y="1268413"/>
            <a:ext cx="8045532" cy="5208587"/>
          </a:xfrm>
          <a:prstGeom prst="rect">
            <a:avLst/>
          </a:prstGeom>
          <a:noFill/>
          <a:ln w="9525">
            <a:noFill/>
            <a:miter lim="800000"/>
            <a:headEnd/>
            <a:tailEnd/>
          </a:ln>
          <a:effectLst/>
        </p:spPr>
        <p:txBody>
          <a:bodyPr/>
          <a:lstStyle/>
          <a:p>
            <a:pPr marL="342900" indent="-342900" algn="l">
              <a:spcBef>
                <a:spcPct val="20000"/>
              </a:spcBef>
            </a:pPr>
            <a:r>
              <a:rPr lang="en-US" b="1" dirty="0" smtClean="0"/>
              <a:t>Traditional </a:t>
            </a:r>
            <a:r>
              <a:rPr lang="en-US" b="1" dirty="0"/>
              <a:t>method:  </a:t>
            </a:r>
            <a:r>
              <a:rPr lang="en-US" dirty="0"/>
              <a:t>tape station &amp; observe X-rays after EC</a:t>
            </a:r>
          </a:p>
          <a:p>
            <a:pPr marL="342900" indent="-342900" algn="l">
              <a:spcBef>
                <a:spcPct val="20000"/>
              </a:spcBef>
            </a:pPr>
            <a:r>
              <a:rPr lang="en-US" b="1" dirty="0"/>
              <a:t>D</a:t>
            </a:r>
            <a:r>
              <a:rPr lang="en-US" b="1" dirty="0" smtClean="0"/>
              <a:t>rawbacks</a:t>
            </a:r>
            <a:r>
              <a:rPr lang="en-US" b="1" dirty="0"/>
              <a:t>:</a:t>
            </a:r>
          </a:p>
          <a:p>
            <a:pPr marL="342900" indent="-342900" algn="l">
              <a:spcBef>
                <a:spcPct val="20000"/>
              </a:spcBef>
              <a:buFontTx/>
              <a:buChar char="•"/>
            </a:pPr>
            <a:r>
              <a:rPr lang="en-US" dirty="0"/>
              <a:t>C</a:t>
            </a:r>
            <a:r>
              <a:rPr lang="en-US" dirty="0" smtClean="0"/>
              <a:t>ontaminations </a:t>
            </a:r>
            <a:endParaRPr lang="en-US" dirty="0"/>
          </a:p>
          <a:p>
            <a:pPr marL="342900" indent="-342900" algn="l">
              <a:spcBef>
                <a:spcPct val="20000"/>
              </a:spcBef>
              <a:buFontTx/>
              <a:buChar char="•"/>
            </a:pPr>
            <a:r>
              <a:rPr lang="en-US" dirty="0"/>
              <a:t>I</a:t>
            </a:r>
            <a:r>
              <a:rPr lang="en-US" dirty="0" smtClean="0"/>
              <a:t>ntense </a:t>
            </a:r>
            <a:r>
              <a:rPr lang="en-US" dirty="0"/>
              <a:t>β background</a:t>
            </a:r>
          </a:p>
          <a:p>
            <a:pPr marL="342900" indent="-342900" algn="l">
              <a:spcBef>
                <a:spcPct val="20000"/>
              </a:spcBef>
              <a:buFontTx/>
              <a:buChar char="•"/>
            </a:pPr>
            <a:r>
              <a:rPr lang="en-US" dirty="0"/>
              <a:t>X-ray absorption in the backing material</a:t>
            </a:r>
          </a:p>
          <a:p>
            <a:pPr marL="342900" indent="-342900" algn="l">
              <a:spcBef>
                <a:spcPct val="20000"/>
              </a:spcBef>
            </a:pPr>
            <a:endParaRPr lang="en-US" dirty="0"/>
          </a:p>
          <a:p>
            <a:pPr marL="342900" indent="-342900" algn="l">
              <a:spcBef>
                <a:spcPct val="20000"/>
              </a:spcBef>
            </a:pPr>
            <a:r>
              <a:rPr lang="en-US" b="1" dirty="0"/>
              <a:t>Recent development:</a:t>
            </a:r>
          </a:p>
          <a:p>
            <a:pPr marL="342900" indent="-342900" algn="l">
              <a:spcBef>
                <a:spcPct val="20000"/>
              </a:spcBef>
              <a:buFontTx/>
              <a:buChar char="•"/>
            </a:pPr>
            <a:endParaRPr lang="en-US" dirty="0"/>
          </a:p>
          <a:p>
            <a:pPr marL="342900" indent="-342900" algn="l">
              <a:spcBef>
                <a:spcPct val="20000"/>
              </a:spcBef>
              <a:buFontTx/>
              <a:buChar char="•"/>
            </a:pPr>
            <a:r>
              <a:rPr lang="en-US" dirty="0"/>
              <a:t>C</a:t>
            </a:r>
            <a:r>
              <a:rPr lang="en-US" dirty="0" smtClean="0"/>
              <a:t>ontamination </a:t>
            </a:r>
            <a:r>
              <a:rPr lang="en-US" dirty="0"/>
              <a:t>free due to ion trap </a:t>
            </a:r>
          </a:p>
          <a:p>
            <a:pPr marL="342900" indent="-342900" algn="l">
              <a:spcBef>
                <a:spcPct val="20000"/>
              </a:spcBef>
              <a:buFontTx/>
              <a:buChar char="•"/>
            </a:pPr>
            <a:r>
              <a:rPr lang="en-US" dirty="0"/>
              <a:t>I</a:t>
            </a:r>
            <a:r>
              <a:rPr lang="en-US" dirty="0" smtClean="0"/>
              <a:t>mplantation </a:t>
            </a:r>
            <a:r>
              <a:rPr lang="en-US" dirty="0"/>
              <a:t>into hole in </a:t>
            </a:r>
            <a:r>
              <a:rPr lang="en-US" dirty="0" err="1"/>
              <a:t>scintillator</a:t>
            </a:r>
            <a:r>
              <a:rPr lang="en-US" dirty="0"/>
              <a:t> (veto 90% of β events)</a:t>
            </a:r>
            <a:endParaRPr lang="en-US" b="1" dirty="0"/>
          </a:p>
          <a:p>
            <a:pPr marL="342900" indent="-342900" algn="l">
              <a:spcBef>
                <a:spcPct val="20000"/>
              </a:spcBef>
            </a:pPr>
            <a:endParaRPr lang="en-US" b="1" dirty="0"/>
          </a:p>
          <a:p>
            <a:pPr marL="342900" indent="-342900" algn="l">
              <a:spcBef>
                <a:spcPct val="20000"/>
              </a:spcBef>
            </a:pPr>
            <a:r>
              <a:rPr lang="en-US" b="1" dirty="0"/>
              <a:t>Novel approach proposed</a:t>
            </a:r>
            <a:r>
              <a:rPr lang="en-US" b="1" dirty="0" smtClean="0"/>
              <a:t>:</a:t>
            </a:r>
          </a:p>
          <a:p>
            <a:pPr marL="342900" indent="-342900" algn="l">
              <a:spcBef>
                <a:spcPct val="20000"/>
              </a:spcBef>
            </a:pPr>
            <a:r>
              <a:rPr lang="en-US" b="1" dirty="0" smtClean="0"/>
              <a:t>EC-BR measurement of ions stored in a Penning trap at TITAN</a:t>
            </a:r>
            <a:endParaRPr lang="en-US" b="1" dirty="0"/>
          </a:p>
          <a:p>
            <a:pPr marL="342900" indent="-342900" algn="l">
              <a:spcBef>
                <a:spcPct val="20000"/>
              </a:spcBef>
            </a:pPr>
            <a:endParaRPr lang="en-US" b="1" dirty="0"/>
          </a:p>
          <a:p>
            <a:pPr marL="342900" indent="-342900" algn="l">
              <a:spcBef>
                <a:spcPct val="20000"/>
              </a:spcBef>
            </a:pPr>
            <a:r>
              <a:rPr lang="en-US" dirty="0"/>
              <a:t>remedy to all drawbacks in TITAN setup at TRIUMF</a:t>
            </a:r>
          </a:p>
          <a:p>
            <a:pPr marL="342900" indent="-342900" algn="l">
              <a:spcBef>
                <a:spcPct val="20000"/>
              </a:spcBef>
            </a:pPr>
            <a:endParaRPr lang="en-US" dirty="0"/>
          </a:p>
        </p:txBody>
      </p:sp>
      <p:sp>
        <p:nvSpPr>
          <p:cNvPr id="19" name="TextBox 18"/>
          <p:cNvSpPr txBox="1">
            <a:spLocks noChangeArrowheads="1"/>
          </p:cNvSpPr>
          <p:nvPr/>
        </p:nvSpPr>
        <p:spPr bwMode="auto">
          <a:xfrm>
            <a:off x="685800" y="3581400"/>
            <a:ext cx="5562600" cy="336550"/>
          </a:xfrm>
          <a:prstGeom prst="rect">
            <a:avLst/>
          </a:prstGeom>
          <a:noFill/>
          <a:ln w="9525">
            <a:noFill/>
            <a:miter lim="800000"/>
            <a:headEnd/>
            <a:tailEnd/>
          </a:ln>
        </p:spPr>
        <p:txBody>
          <a:bodyPr>
            <a:spAutoFit/>
          </a:bodyPr>
          <a:lstStyle/>
          <a:p>
            <a:pPr algn="l"/>
            <a:r>
              <a:rPr lang="en-US" sz="1600" b="1">
                <a:solidFill>
                  <a:srgbClr val="0033CC"/>
                </a:solidFill>
              </a:rPr>
              <a:t>S. K. L. Sjue et al., Phys. Rev. C 78, 064317 (2008)</a:t>
            </a:r>
          </a:p>
        </p:txBody>
      </p:sp>
      <p:sp>
        <p:nvSpPr>
          <p:cNvPr id="2" name="TextBox 18"/>
          <p:cNvSpPr txBox="1">
            <a:spLocks noChangeArrowheads="1"/>
          </p:cNvSpPr>
          <p:nvPr/>
        </p:nvSpPr>
        <p:spPr bwMode="auto">
          <a:xfrm>
            <a:off x="721424" y="5582310"/>
            <a:ext cx="5562600" cy="336550"/>
          </a:xfrm>
          <a:prstGeom prst="rect">
            <a:avLst/>
          </a:prstGeom>
          <a:noFill/>
          <a:ln w="9525">
            <a:noFill/>
            <a:miter lim="800000"/>
            <a:headEnd/>
            <a:tailEnd/>
          </a:ln>
        </p:spPr>
        <p:txBody>
          <a:bodyPr>
            <a:spAutoFit/>
          </a:bodyPr>
          <a:lstStyle/>
          <a:p>
            <a:pPr algn="l"/>
            <a:r>
              <a:rPr lang="en-US" sz="1600" b="1" dirty="0">
                <a:solidFill>
                  <a:srgbClr val="0033CC"/>
                </a:solidFill>
              </a:rPr>
              <a:t>J. </a:t>
            </a:r>
            <a:r>
              <a:rPr lang="en-US" sz="1600" b="1" dirty="0" err="1">
                <a:solidFill>
                  <a:srgbClr val="0033CC"/>
                </a:solidFill>
              </a:rPr>
              <a:t>Dilling</a:t>
            </a:r>
            <a:r>
              <a:rPr lang="en-US" sz="1600" b="1" dirty="0">
                <a:solidFill>
                  <a:srgbClr val="0033CC"/>
                </a:solidFill>
              </a:rPr>
              <a:t> et al., Can. J. Phys. 85, 57 (2007)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3" descr="Beamline-schematic-LARGE copy.png"/>
          <p:cNvPicPr>
            <a:picLocks noChangeAspect="1"/>
          </p:cNvPicPr>
          <p:nvPr/>
        </p:nvPicPr>
        <p:blipFill>
          <a:blip r:embed="rId3" cstate="print"/>
          <a:srcRect/>
          <a:stretch>
            <a:fillRect/>
          </a:stretch>
        </p:blipFill>
        <p:spPr bwMode="auto">
          <a:xfrm>
            <a:off x="3238500" y="2095500"/>
            <a:ext cx="3571875" cy="4286250"/>
          </a:xfrm>
          <a:prstGeom prst="rect">
            <a:avLst/>
          </a:prstGeom>
          <a:noFill/>
          <a:ln w="9525">
            <a:noFill/>
            <a:miter lim="800000"/>
            <a:headEnd/>
            <a:tailEnd/>
          </a:ln>
        </p:spPr>
      </p:pic>
      <p:sp>
        <p:nvSpPr>
          <p:cNvPr id="43011" name="Text Box 9"/>
          <p:cNvSpPr txBox="1">
            <a:spLocks noChangeAspect="1" noChangeArrowheads="1"/>
          </p:cNvSpPr>
          <p:nvPr/>
        </p:nvSpPr>
        <p:spPr bwMode="auto">
          <a:xfrm>
            <a:off x="127000" y="6007100"/>
            <a:ext cx="2647950" cy="461963"/>
          </a:xfrm>
          <a:prstGeom prst="rect">
            <a:avLst/>
          </a:prstGeom>
          <a:noFill/>
          <a:ln w="9525">
            <a:noFill/>
            <a:miter lim="800000"/>
            <a:headEnd/>
            <a:tailEnd/>
          </a:ln>
        </p:spPr>
        <p:txBody>
          <a:bodyPr>
            <a:spAutoFit/>
          </a:bodyPr>
          <a:lstStyle/>
          <a:p>
            <a:r>
              <a:rPr lang="en-US" sz="1200" b="1">
                <a:solidFill>
                  <a:srgbClr val="FF0000"/>
                </a:solidFill>
                <a:latin typeface="Calibri" pitchFamily="34" charset="0"/>
                <a:cs typeface="Times New Roman" pitchFamily="18" charset="0"/>
              </a:rPr>
              <a:t>Short-lived isotopes from an Isotope</a:t>
            </a:r>
          </a:p>
          <a:p>
            <a:r>
              <a:rPr lang="en-US" sz="1200" b="1">
                <a:solidFill>
                  <a:srgbClr val="FF0000"/>
                </a:solidFill>
                <a:latin typeface="Calibri" pitchFamily="34" charset="0"/>
                <a:cs typeface="Times New Roman" pitchFamily="18" charset="0"/>
              </a:rPr>
              <a:t>Separator and Accelerator (ISAC)</a:t>
            </a:r>
            <a:r>
              <a:rPr lang="en-US" sz="1200" b="1">
                <a:latin typeface="Calibri" pitchFamily="34" charset="0"/>
                <a:cs typeface="Times New Roman" pitchFamily="18" charset="0"/>
              </a:rPr>
              <a:t> </a:t>
            </a:r>
          </a:p>
        </p:txBody>
      </p:sp>
      <p:sp>
        <p:nvSpPr>
          <p:cNvPr id="43012" name="Line 10"/>
          <p:cNvSpPr>
            <a:spLocks noChangeAspect="1" noChangeShapeType="1"/>
          </p:cNvSpPr>
          <p:nvPr/>
        </p:nvSpPr>
        <p:spPr bwMode="auto">
          <a:xfrm flipV="1">
            <a:off x="1352550" y="4943475"/>
            <a:ext cx="436563" cy="61913"/>
          </a:xfrm>
          <a:prstGeom prst="line">
            <a:avLst/>
          </a:prstGeom>
          <a:noFill/>
          <a:ln w="15875">
            <a:noFill/>
            <a:round/>
            <a:headEnd/>
            <a:tailEnd type="triangle" w="lg" len="lg"/>
          </a:ln>
        </p:spPr>
        <p:txBody>
          <a:bodyPr/>
          <a:lstStyle/>
          <a:p>
            <a:endParaRPr lang="en-US"/>
          </a:p>
        </p:txBody>
      </p:sp>
      <p:sp>
        <p:nvSpPr>
          <p:cNvPr id="43013" name="Line 11"/>
          <p:cNvSpPr>
            <a:spLocks noChangeAspect="1" noChangeShapeType="1"/>
          </p:cNvSpPr>
          <p:nvPr/>
        </p:nvSpPr>
        <p:spPr bwMode="auto">
          <a:xfrm flipV="1">
            <a:off x="1509713" y="3313113"/>
            <a:ext cx="0" cy="1309687"/>
          </a:xfrm>
          <a:prstGeom prst="line">
            <a:avLst/>
          </a:prstGeom>
          <a:noFill/>
          <a:ln w="15875">
            <a:noFill/>
            <a:round/>
            <a:headEnd/>
            <a:tailEnd type="triangle" w="lg" len="lg"/>
          </a:ln>
        </p:spPr>
        <p:txBody>
          <a:bodyPr/>
          <a:lstStyle/>
          <a:p>
            <a:endParaRPr lang="en-US"/>
          </a:p>
        </p:txBody>
      </p:sp>
      <p:sp>
        <p:nvSpPr>
          <p:cNvPr id="43014" name="Line 12"/>
          <p:cNvSpPr>
            <a:spLocks noChangeAspect="1" noChangeShapeType="1"/>
          </p:cNvSpPr>
          <p:nvPr/>
        </p:nvSpPr>
        <p:spPr bwMode="auto">
          <a:xfrm flipV="1">
            <a:off x="1851025" y="3008313"/>
            <a:ext cx="312738" cy="374650"/>
          </a:xfrm>
          <a:prstGeom prst="line">
            <a:avLst/>
          </a:prstGeom>
          <a:noFill/>
          <a:ln w="15875">
            <a:noFill/>
            <a:round/>
            <a:headEnd/>
            <a:tailEnd type="triangle" w="lg" len="lg"/>
          </a:ln>
        </p:spPr>
        <p:txBody>
          <a:bodyPr/>
          <a:lstStyle/>
          <a:p>
            <a:endParaRPr lang="en-US"/>
          </a:p>
        </p:txBody>
      </p:sp>
      <p:sp>
        <p:nvSpPr>
          <p:cNvPr id="43015" name="Text Box 19"/>
          <p:cNvSpPr txBox="1">
            <a:spLocks noChangeAspect="1" noChangeArrowheads="1"/>
          </p:cNvSpPr>
          <p:nvPr/>
        </p:nvSpPr>
        <p:spPr bwMode="auto">
          <a:xfrm>
            <a:off x="2374900" y="6337300"/>
            <a:ext cx="419100" cy="336550"/>
          </a:xfrm>
          <a:prstGeom prst="rect">
            <a:avLst/>
          </a:prstGeom>
          <a:noFill/>
          <a:ln w="9525">
            <a:noFill/>
            <a:miter lim="800000"/>
            <a:headEnd/>
            <a:tailEnd/>
          </a:ln>
        </p:spPr>
        <p:txBody>
          <a:bodyPr wrap="none">
            <a:spAutoFit/>
          </a:bodyPr>
          <a:lstStyle/>
          <a:p>
            <a:r>
              <a:rPr lang="en-US" sz="1600" b="1">
                <a:latin typeface="Calibri" pitchFamily="34" charset="0"/>
                <a:cs typeface="Times New Roman" pitchFamily="18" charset="0"/>
              </a:rPr>
              <a:t>A</a:t>
            </a:r>
            <a:r>
              <a:rPr lang="en-US" b="1" baseline="30000">
                <a:latin typeface="Calibri" pitchFamily="34" charset="0"/>
                <a:cs typeface="Times New Roman" pitchFamily="18" charset="0"/>
              </a:rPr>
              <a:t>+</a:t>
            </a:r>
          </a:p>
        </p:txBody>
      </p:sp>
      <p:sp>
        <p:nvSpPr>
          <p:cNvPr id="43016" name="Line 41"/>
          <p:cNvSpPr>
            <a:spLocks noChangeShapeType="1"/>
          </p:cNvSpPr>
          <p:nvPr/>
        </p:nvSpPr>
        <p:spPr bwMode="auto">
          <a:xfrm flipV="1">
            <a:off x="2705100" y="6362700"/>
            <a:ext cx="620713" cy="88900"/>
          </a:xfrm>
          <a:prstGeom prst="line">
            <a:avLst/>
          </a:prstGeom>
          <a:noFill/>
          <a:ln w="9525">
            <a:solidFill>
              <a:schemeClr val="tx1"/>
            </a:solidFill>
            <a:round/>
            <a:headEnd/>
            <a:tailEnd type="triangle" w="lg" len="lg"/>
          </a:ln>
        </p:spPr>
        <p:txBody>
          <a:bodyPr/>
          <a:lstStyle/>
          <a:p>
            <a:endParaRPr lang="en-US"/>
          </a:p>
        </p:txBody>
      </p:sp>
      <p:cxnSp>
        <p:nvCxnSpPr>
          <p:cNvPr id="41" name="Straight Connector 40"/>
          <p:cNvCxnSpPr/>
          <p:nvPr/>
        </p:nvCxnSpPr>
        <p:spPr>
          <a:xfrm rot="10800000" flipV="1">
            <a:off x="2473325" y="6199188"/>
            <a:ext cx="809625" cy="119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019" name="Rectangle 39"/>
          <p:cNvSpPr>
            <a:spLocks noChangeArrowheads="1"/>
          </p:cNvSpPr>
          <p:nvPr/>
        </p:nvSpPr>
        <p:spPr bwMode="auto">
          <a:xfrm>
            <a:off x="2592388" y="2286000"/>
            <a:ext cx="3284537" cy="1187450"/>
          </a:xfrm>
          <a:prstGeom prst="rect">
            <a:avLst/>
          </a:prstGeom>
          <a:solidFill>
            <a:schemeClr val="bg1">
              <a:alpha val="50195"/>
            </a:schemeClr>
          </a:solidFill>
          <a:ln w="9525">
            <a:noFill/>
            <a:miter lim="800000"/>
            <a:headEnd/>
            <a:tailEnd/>
          </a:ln>
        </p:spPr>
        <p:txBody>
          <a:bodyPr wrap="none" anchor="ctr"/>
          <a:lstStyle/>
          <a:p>
            <a:endParaRPr lang="en-US" sz="2400">
              <a:latin typeface="Times New Roman" pitchFamily="18" charset="0"/>
              <a:cs typeface="Times New Roman" pitchFamily="18" charset="0"/>
            </a:endParaRPr>
          </a:p>
        </p:txBody>
      </p:sp>
      <p:sp>
        <p:nvSpPr>
          <p:cNvPr id="43020" name="Rectangle 12"/>
          <p:cNvSpPr>
            <a:spLocks noChangeArrowheads="1"/>
          </p:cNvSpPr>
          <p:nvPr/>
        </p:nvSpPr>
        <p:spPr bwMode="auto">
          <a:xfrm>
            <a:off x="0" y="0"/>
            <a:ext cx="9144000" cy="890649"/>
          </a:xfrm>
          <a:prstGeom prst="rect">
            <a:avLst/>
          </a:prstGeom>
          <a:noFill/>
          <a:ln w="9525">
            <a:noFill/>
            <a:miter lim="800000"/>
            <a:headEnd/>
            <a:tailEnd/>
          </a:ln>
          <a:effectLst/>
        </p:spPr>
        <p:txBody>
          <a:bodyPr anchor="ctr"/>
          <a:lstStyle/>
          <a:p>
            <a:pPr algn="ctr"/>
            <a:r>
              <a:rPr lang="en-US" sz="4400" dirty="0"/>
              <a:t>Novel technique</a:t>
            </a:r>
          </a:p>
        </p:txBody>
      </p:sp>
      <p:sp>
        <p:nvSpPr>
          <p:cNvPr id="43021" name="Rectangle 13"/>
          <p:cNvSpPr>
            <a:spLocks noChangeArrowheads="1"/>
          </p:cNvSpPr>
          <p:nvPr/>
        </p:nvSpPr>
        <p:spPr bwMode="auto">
          <a:xfrm>
            <a:off x="228600" y="1524000"/>
            <a:ext cx="3505200" cy="1752600"/>
          </a:xfrm>
          <a:prstGeom prst="rect">
            <a:avLst/>
          </a:prstGeom>
          <a:noFill/>
          <a:ln w="9525">
            <a:noFill/>
            <a:miter lim="800000"/>
            <a:headEnd/>
            <a:tailEnd/>
          </a:ln>
          <a:effectLst/>
        </p:spPr>
        <p:txBody>
          <a:bodyPr/>
          <a:lstStyle/>
          <a:p>
            <a:pPr marL="342900" indent="-342900">
              <a:spcBef>
                <a:spcPct val="20000"/>
              </a:spcBef>
              <a:buFontTx/>
              <a:buChar char="•"/>
            </a:pPr>
            <a:r>
              <a:rPr lang="en-US" sz="1600"/>
              <a:t>Use TITAN facility at ISAC</a:t>
            </a:r>
          </a:p>
          <a:p>
            <a:pPr marL="342900" indent="-342900">
              <a:spcBef>
                <a:spcPct val="20000"/>
              </a:spcBef>
              <a:buFontTx/>
              <a:buChar char="•"/>
            </a:pPr>
            <a:r>
              <a:rPr lang="en-US" sz="1600"/>
              <a:t>make use of the open access Penning trap EBIT (no e-beam)</a:t>
            </a:r>
          </a:p>
          <a:p>
            <a:pPr marL="342900" indent="-342900">
              <a:spcBef>
                <a:spcPct val="20000"/>
              </a:spcBef>
              <a:buFontTx/>
              <a:buChar char="•"/>
            </a:pPr>
            <a:r>
              <a:rPr lang="en-US" sz="1600"/>
              <a:t>Spatially separate X-ray and </a:t>
            </a:r>
            <a:r>
              <a:rPr lang="en-US" sz="1600">
                <a:latin typeface="Symbol" pitchFamily="18" charset="2"/>
              </a:rPr>
              <a:t>b</a:t>
            </a:r>
            <a:r>
              <a:rPr lang="en-US" sz="1600"/>
              <a:t> detection</a:t>
            </a:r>
          </a:p>
        </p:txBody>
      </p:sp>
      <p:sp>
        <p:nvSpPr>
          <p:cNvPr id="43022" name="Rectangle 8"/>
          <p:cNvSpPr>
            <a:spLocks noChangeAspect="1" noChangeArrowheads="1"/>
          </p:cNvSpPr>
          <p:nvPr/>
        </p:nvSpPr>
        <p:spPr bwMode="auto">
          <a:xfrm>
            <a:off x="3335338" y="2979738"/>
            <a:ext cx="1184275" cy="996950"/>
          </a:xfrm>
          <a:prstGeom prst="rect">
            <a:avLst/>
          </a:prstGeom>
          <a:noFill/>
          <a:ln w="50800">
            <a:noFill/>
            <a:miter lim="800000"/>
            <a:headEnd/>
            <a:tailEnd/>
          </a:ln>
        </p:spPr>
        <p:txBody>
          <a:bodyPr wrap="none" anchor="ctr"/>
          <a:lstStyle/>
          <a:p>
            <a:endParaRPr lang="en-US">
              <a:latin typeface="Calibri" pitchFamily="34" charset="0"/>
              <a:cs typeface="Times New Roman" pitchFamily="18" charset="0"/>
            </a:endParaRPr>
          </a:p>
        </p:txBody>
      </p:sp>
      <p:sp>
        <p:nvSpPr>
          <p:cNvPr id="43023" name="Line 40"/>
          <p:cNvSpPr>
            <a:spLocks noChangeShapeType="1"/>
          </p:cNvSpPr>
          <p:nvPr/>
        </p:nvSpPr>
        <p:spPr bwMode="auto">
          <a:xfrm flipH="1">
            <a:off x="5873750" y="3168650"/>
            <a:ext cx="488950" cy="663575"/>
          </a:xfrm>
          <a:prstGeom prst="line">
            <a:avLst/>
          </a:prstGeom>
          <a:noFill/>
          <a:ln w="88900">
            <a:solidFill>
              <a:srgbClr val="FFCC66"/>
            </a:solidFill>
            <a:round/>
            <a:headEnd/>
            <a:tailEnd type="triangle" w="med" len="med"/>
          </a:ln>
        </p:spPr>
        <p:txBody>
          <a:bodyPr/>
          <a:lstStyle/>
          <a:p>
            <a:endParaRPr lang="en-US"/>
          </a:p>
        </p:txBody>
      </p:sp>
      <p:sp>
        <p:nvSpPr>
          <p:cNvPr id="43024" name="Freeform 45"/>
          <p:cNvSpPr>
            <a:spLocks/>
          </p:cNvSpPr>
          <p:nvPr/>
        </p:nvSpPr>
        <p:spPr bwMode="auto">
          <a:xfrm>
            <a:off x="5251450" y="3613150"/>
            <a:ext cx="530225" cy="138113"/>
          </a:xfrm>
          <a:custGeom>
            <a:avLst/>
            <a:gdLst>
              <a:gd name="T0" fmla="*/ 0 w 334"/>
              <a:gd name="T1" fmla="*/ 0 h 87"/>
              <a:gd name="T2" fmla="*/ 2147483647 w 334"/>
              <a:gd name="T3" fmla="*/ 2147483647 h 87"/>
              <a:gd name="T4" fmla="*/ 0 60000 65536"/>
              <a:gd name="T5" fmla="*/ 0 60000 65536"/>
              <a:gd name="T6" fmla="*/ 0 w 334"/>
              <a:gd name="T7" fmla="*/ 0 h 87"/>
              <a:gd name="T8" fmla="*/ 334 w 334"/>
              <a:gd name="T9" fmla="*/ 87 h 87"/>
            </a:gdLst>
            <a:ahLst/>
            <a:cxnLst>
              <a:cxn ang="T4">
                <a:pos x="T0" y="T1"/>
              </a:cxn>
              <a:cxn ang="T5">
                <a:pos x="T2" y="T3"/>
              </a:cxn>
            </a:cxnLst>
            <a:rect l="T6" t="T7" r="T8" b="T9"/>
            <a:pathLst>
              <a:path w="334" h="87">
                <a:moveTo>
                  <a:pt x="0" y="0"/>
                </a:moveTo>
                <a:lnTo>
                  <a:pt x="334" y="87"/>
                </a:lnTo>
              </a:path>
            </a:pathLst>
          </a:custGeom>
          <a:noFill/>
          <a:ln w="9525">
            <a:solidFill>
              <a:srgbClr val="777777"/>
            </a:solidFill>
            <a:prstDash val="dash"/>
            <a:round/>
            <a:headEnd type="triangle" w="lg" len="lg"/>
            <a:tailEnd type="none" w="lg" len="lg"/>
          </a:ln>
        </p:spPr>
        <p:txBody>
          <a:bodyPr/>
          <a:lstStyle/>
          <a:p>
            <a:endParaRPr lang="en-US">
              <a:latin typeface="Calibri" pitchFamily="34" charset="0"/>
              <a:cs typeface="Times New Roman" pitchFamily="18" charset="0"/>
            </a:endParaRPr>
          </a:p>
        </p:txBody>
      </p:sp>
      <p:sp>
        <p:nvSpPr>
          <p:cNvPr id="43025" name="Freeform 46"/>
          <p:cNvSpPr>
            <a:spLocks/>
          </p:cNvSpPr>
          <p:nvPr/>
        </p:nvSpPr>
        <p:spPr bwMode="auto">
          <a:xfrm>
            <a:off x="5251450" y="3035300"/>
            <a:ext cx="306388" cy="306388"/>
          </a:xfrm>
          <a:custGeom>
            <a:avLst/>
            <a:gdLst>
              <a:gd name="T0" fmla="*/ 2147483647 w 193"/>
              <a:gd name="T1" fmla="*/ 0 h 193"/>
              <a:gd name="T2" fmla="*/ 0 w 193"/>
              <a:gd name="T3" fmla="*/ 2147483647 h 193"/>
              <a:gd name="T4" fmla="*/ 0 60000 65536"/>
              <a:gd name="T5" fmla="*/ 0 60000 65536"/>
              <a:gd name="T6" fmla="*/ 0 w 193"/>
              <a:gd name="T7" fmla="*/ 0 h 193"/>
              <a:gd name="T8" fmla="*/ 193 w 193"/>
              <a:gd name="T9" fmla="*/ 193 h 193"/>
            </a:gdLst>
            <a:ahLst/>
            <a:cxnLst>
              <a:cxn ang="T4">
                <a:pos x="T0" y="T1"/>
              </a:cxn>
              <a:cxn ang="T5">
                <a:pos x="T2" y="T3"/>
              </a:cxn>
            </a:cxnLst>
            <a:rect l="T6" t="T7" r="T8" b="T9"/>
            <a:pathLst>
              <a:path w="193" h="193">
                <a:moveTo>
                  <a:pt x="193" y="0"/>
                </a:moveTo>
                <a:lnTo>
                  <a:pt x="0" y="193"/>
                </a:lnTo>
              </a:path>
            </a:pathLst>
          </a:custGeom>
          <a:noFill/>
          <a:ln w="9525">
            <a:solidFill>
              <a:schemeClr val="tx1"/>
            </a:solidFill>
            <a:prstDash val="dash"/>
            <a:round/>
            <a:headEnd type="triangle" w="lg" len="lg"/>
            <a:tailEnd type="none" w="lg" len="lg"/>
          </a:ln>
        </p:spPr>
        <p:txBody>
          <a:bodyPr/>
          <a:lstStyle/>
          <a:p>
            <a:endParaRPr lang="en-US">
              <a:latin typeface="Calibri" pitchFamily="34" charset="0"/>
              <a:cs typeface="Times New Roman" pitchFamily="18" charset="0"/>
            </a:endParaRPr>
          </a:p>
        </p:txBody>
      </p:sp>
      <p:cxnSp>
        <p:nvCxnSpPr>
          <p:cNvPr id="36" name="Straight Connector 35"/>
          <p:cNvCxnSpPr/>
          <p:nvPr/>
        </p:nvCxnSpPr>
        <p:spPr>
          <a:xfrm flipV="1">
            <a:off x="4117975" y="6013450"/>
            <a:ext cx="1000125" cy="142875"/>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3027" name="Rectangle 42"/>
          <p:cNvSpPr>
            <a:spLocks noChangeArrowheads="1"/>
          </p:cNvSpPr>
          <p:nvPr/>
        </p:nvSpPr>
        <p:spPr bwMode="auto">
          <a:xfrm>
            <a:off x="4137025" y="4154488"/>
            <a:ext cx="1258888" cy="360362"/>
          </a:xfrm>
          <a:prstGeom prst="rect">
            <a:avLst/>
          </a:prstGeom>
          <a:solidFill>
            <a:schemeClr val="bg1">
              <a:alpha val="50195"/>
            </a:schemeClr>
          </a:solidFill>
          <a:ln w="9525">
            <a:noFill/>
            <a:miter lim="800000"/>
            <a:headEnd/>
            <a:tailEnd/>
          </a:ln>
        </p:spPr>
        <p:txBody>
          <a:bodyPr wrap="none" anchor="ctr"/>
          <a:lstStyle/>
          <a:p>
            <a:endParaRPr lang="en-US" sz="2400">
              <a:latin typeface="Times New Roman" pitchFamily="18" charset="0"/>
              <a:cs typeface="Times New Roman" pitchFamily="18" charset="0"/>
            </a:endParaRPr>
          </a:p>
        </p:txBody>
      </p:sp>
      <p:sp>
        <p:nvSpPr>
          <p:cNvPr id="43028" name="Text Box 20"/>
          <p:cNvSpPr txBox="1">
            <a:spLocks noChangeAspect="1" noChangeArrowheads="1"/>
          </p:cNvSpPr>
          <p:nvPr/>
        </p:nvSpPr>
        <p:spPr bwMode="auto">
          <a:xfrm>
            <a:off x="4540250" y="4057650"/>
            <a:ext cx="384175" cy="336550"/>
          </a:xfrm>
          <a:prstGeom prst="rect">
            <a:avLst/>
          </a:prstGeom>
          <a:noFill/>
          <a:ln w="9525">
            <a:noFill/>
            <a:miter lim="800000"/>
            <a:headEnd/>
            <a:tailEnd/>
          </a:ln>
        </p:spPr>
        <p:txBody>
          <a:bodyPr wrap="none">
            <a:spAutoFit/>
          </a:bodyPr>
          <a:lstStyle/>
          <a:p>
            <a:r>
              <a:rPr lang="en-US" sz="1600" b="1">
                <a:latin typeface="Calibri" pitchFamily="34" charset="0"/>
                <a:cs typeface="Times New Roman" pitchFamily="18" charset="0"/>
              </a:rPr>
              <a:t>A</a:t>
            </a:r>
            <a:r>
              <a:rPr lang="en-US" b="1" baseline="30000">
                <a:latin typeface="Calibri" pitchFamily="34" charset="0"/>
                <a:cs typeface="Times New Roman" pitchFamily="18" charset="0"/>
              </a:rPr>
              <a:t>+</a:t>
            </a:r>
          </a:p>
        </p:txBody>
      </p:sp>
      <p:sp>
        <p:nvSpPr>
          <p:cNvPr id="43029" name="Line 42"/>
          <p:cNvSpPr>
            <a:spLocks noChangeShapeType="1"/>
          </p:cNvSpPr>
          <p:nvPr/>
        </p:nvSpPr>
        <p:spPr bwMode="auto">
          <a:xfrm flipV="1">
            <a:off x="3917950" y="4146550"/>
            <a:ext cx="152400" cy="460375"/>
          </a:xfrm>
          <a:prstGeom prst="line">
            <a:avLst/>
          </a:prstGeom>
          <a:noFill/>
          <a:ln w="9525">
            <a:solidFill>
              <a:schemeClr val="tx1"/>
            </a:solidFill>
            <a:round/>
            <a:headEnd/>
            <a:tailEnd type="triangle" w="lg" len="lg"/>
          </a:ln>
        </p:spPr>
        <p:txBody>
          <a:bodyPr/>
          <a:lstStyle/>
          <a:p>
            <a:endParaRPr lang="en-US"/>
          </a:p>
        </p:txBody>
      </p:sp>
      <p:sp>
        <p:nvSpPr>
          <p:cNvPr id="43030" name="Line 43"/>
          <p:cNvSpPr>
            <a:spLocks noChangeShapeType="1"/>
          </p:cNvSpPr>
          <p:nvPr/>
        </p:nvSpPr>
        <p:spPr bwMode="auto">
          <a:xfrm flipV="1">
            <a:off x="3962400" y="5035550"/>
            <a:ext cx="0" cy="346075"/>
          </a:xfrm>
          <a:prstGeom prst="line">
            <a:avLst/>
          </a:prstGeom>
          <a:noFill/>
          <a:ln w="9525">
            <a:solidFill>
              <a:schemeClr val="tx1"/>
            </a:solidFill>
            <a:round/>
            <a:headEnd/>
            <a:tailEnd type="triangle" w="lg" len="lg"/>
          </a:ln>
        </p:spPr>
        <p:txBody>
          <a:bodyPr/>
          <a:lstStyle/>
          <a:p>
            <a:endParaRPr lang="en-US"/>
          </a:p>
        </p:txBody>
      </p:sp>
      <p:sp>
        <p:nvSpPr>
          <p:cNvPr id="43031" name="Line 44"/>
          <p:cNvSpPr>
            <a:spLocks noChangeShapeType="1"/>
          </p:cNvSpPr>
          <p:nvPr/>
        </p:nvSpPr>
        <p:spPr bwMode="auto">
          <a:xfrm>
            <a:off x="4584700" y="4013200"/>
            <a:ext cx="692150" cy="153988"/>
          </a:xfrm>
          <a:prstGeom prst="line">
            <a:avLst/>
          </a:prstGeom>
          <a:noFill/>
          <a:ln w="9525">
            <a:solidFill>
              <a:schemeClr val="tx1"/>
            </a:solidFill>
            <a:round/>
            <a:headEnd/>
            <a:tailEnd type="triangle" w="lg" len="lg"/>
          </a:ln>
        </p:spPr>
        <p:txBody>
          <a:bodyPr/>
          <a:lstStyle/>
          <a:p>
            <a:endParaRPr lang="en-US"/>
          </a:p>
        </p:txBody>
      </p:sp>
      <p:sp>
        <p:nvSpPr>
          <p:cNvPr id="43032" name="Text Box 21"/>
          <p:cNvSpPr txBox="1">
            <a:spLocks noChangeAspect="1" noChangeArrowheads="1"/>
          </p:cNvSpPr>
          <p:nvPr/>
        </p:nvSpPr>
        <p:spPr bwMode="auto">
          <a:xfrm>
            <a:off x="5518150" y="3390900"/>
            <a:ext cx="481013" cy="366713"/>
          </a:xfrm>
          <a:prstGeom prst="rect">
            <a:avLst/>
          </a:prstGeom>
          <a:noFill/>
          <a:ln w="9525">
            <a:noFill/>
            <a:miter lim="800000"/>
            <a:headEnd/>
            <a:tailEnd/>
          </a:ln>
        </p:spPr>
        <p:txBody>
          <a:bodyPr wrap="none">
            <a:spAutoFit/>
          </a:bodyPr>
          <a:lstStyle/>
          <a:p>
            <a:r>
              <a:rPr lang="en-US" b="1">
                <a:solidFill>
                  <a:srgbClr val="777777"/>
                </a:solidFill>
                <a:latin typeface="Calibri" pitchFamily="34" charset="0"/>
                <a:cs typeface="Times New Roman" pitchFamily="18" charset="0"/>
              </a:rPr>
              <a:t>A</a:t>
            </a:r>
            <a:r>
              <a:rPr lang="en-US" b="1" baseline="30000">
                <a:solidFill>
                  <a:srgbClr val="777777"/>
                </a:solidFill>
                <a:latin typeface="Calibri" pitchFamily="34" charset="0"/>
                <a:cs typeface="Times New Roman" pitchFamily="18" charset="0"/>
              </a:rPr>
              <a:t>q+</a:t>
            </a:r>
          </a:p>
        </p:txBody>
      </p:sp>
      <p:sp>
        <p:nvSpPr>
          <p:cNvPr id="43033" name="Rectangle 43"/>
          <p:cNvSpPr>
            <a:spLocks noChangeArrowheads="1"/>
          </p:cNvSpPr>
          <p:nvPr/>
        </p:nvSpPr>
        <p:spPr bwMode="auto">
          <a:xfrm>
            <a:off x="4495800" y="3568700"/>
            <a:ext cx="315913" cy="90488"/>
          </a:xfrm>
          <a:prstGeom prst="rect">
            <a:avLst/>
          </a:prstGeom>
          <a:solidFill>
            <a:schemeClr val="bg1">
              <a:alpha val="50195"/>
            </a:schemeClr>
          </a:solidFill>
          <a:ln w="9525">
            <a:noFill/>
            <a:miter lim="800000"/>
            <a:headEnd/>
            <a:tailEnd/>
          </a:ln>
        </p:spPr>
        <p:txBody>
          <a:bodyPr wrap="none" anchor="ctr"/>
          <a:lstStyle/>
          <a:p>
            <a:endParaRPr lang="en-US" sz="2400">
              <a:latin typeface="Times New Roman" pitchFamily="18" charset="0"/>
              <a:cs typeface="Times New Roman" pitchFamily="18" charset="0"/>
            </a:endParaRPr>
          </a:p>
        </p:txBody>
      </p:sp>
      <p:grpSp>
        <p:nvGrpSpPr>
          <p:cNvPr id="39" name="Group 38"/>
          <p:cNvGrpSpPr/>
          <p:nvPr/>
        </p:nvGrpSpPr>
        <p:grpSpPr>
          <a:xfrm>
            <a:off x="3074725" y="2970069"/>
            <a:ext cx="5867400" cy="3638550"/>
            <a:chOff x="3124200" y="3067050"/>
            <a:chExt cx="5867400" cy="3638550"/>
          </a:xfrm>
        </p:grpSpPr>
        <p:pic>
          <p:nvPicPr>
            <p:cNvPr id="43034" name="Picture 51"/>
            <p:cNvPicPr>
              <a:picLocks noChangeAspect="1" noChangeArrowheads="1"/>
            </p:cNvPicPr>
            <p:nvPr/>
          </p:nvPicPr>
          <p:blipFill>
            <a:blip r:embed="rId4" cstate="print"/>
            <a:srcRect/>
            <a:stretch>
              <a:fillRect/>
            </a:stretch>
          </p:blipFill>
          <p:spPr bwMode="auto">
            <a:xfrm>
              <a:off x="3124200" y="3067050"/>
              <a:ext cx="5867400" cy="3638550"/>
            </a:xfrm>
            <a:prstGeom prst="rect">
              <a:avLst/>
            </a:prstGeom>
            <a:noFill/>
            <a:ln w="9525">
              <a:noFill/>
              <a:miter lim="800000"/>
              <a:headEnd/>
              <a:tailEnd/>
            </a:ln>
          </p:spPr>
        </p:pic>
        <p:sp>
          <p:nvSpPr>
            <p:cNvPr id="43037" name="Text Box 29"/>
            <p:cNvSpPr txBox="1">
              <a:spLocks noChangeArrowheads="1"/>
            </p:cNvSpPr>
            <p:nvPr/>
          </p:nvSpPr>
          <p:spPr bwMode="auto">
            <a:xfrm>
              <a:off x="4800600" y="3889375"/>
              <a:ext cx="990600" cy="549275"/>
            </a:xfrm>
            <a:prstGeom prst="rect">
              <a:avLst/>
            </a:prstGeom>
            <a:noFill/>
            <a:ln w="9525">
              <a:noFill/>
              <a:miter lim="800000"/>
              <a:headEnd/>
              <a:tailEnd/>
            </a:ln>
            <a:effectLst/>
          </p:spPr>
          <p:txBody>
            <a:bodyPr>
              <a:spAutoFit/>
            </a:bodyPr>
            <a:lstStyle/>
            <a:p>
              <a:pPr>
                <a:spcBef>
                  <a:spcPct val="50000"/>
                </a:spcBef>
              </a:pPr>
              <a:r>
                <a:rPr lang="en-US" sz="1200" b="1">
                  <a:solidFill>
                    <a:schemeClr val="accent2"/>
                  </a:solidFill>
                </a:rPr>
                <a:t>Helmholtz </a:t>
              </a:r>
            </a:p>
            <a:p>
              <a:pPr>
                <a:spcBef>
                  <a:spcPct val="50000"/>
                </a:spcBef>
              </a:pPr>
              <a:r>
                <a:rPr lang="en-US" sz="1200" b="1">
                  <a:solidFill>
                    <a:schemeClr val="accent2"/>
                  </a:solidFill>
                </a:rPr>
                <a:t>coils</a:t>
              </a:r>
            </a:p>
          </p:txBody>
        </p:sp>
        <p:sp>
          <p:nvSpPr>
            <p:cNvPr id="43038" name="Text Box 30"/>
            <p:cNvSpPr txBox="1">
              <a:spLocks noChangeArrowheads="1"/>
            </p:cNvSpPr>
            <p:nvPr/>
          </p:nvSpPr>
          <p:spPr bwMode="auto">
            <a:xfrm>
              <a:off x="5410200" y="3371850"/>
              <a:ext cx="1143000" cy="274638"/>
            </a:xfrm>
            <a:prstGeom prst="rect">
              <a:avLst/>
            </a:prstGeom>
            <a:noFill/>
            <a:ln w="9525">
              <a:noFill/>
              <a:miter lim="800000"/>
              <a:headEnd/>
              <a:tailEnd/>
            </a:ln>
            <a:effectLst/>
          </p:spPr>
          <p:txBody>
            <a:bodyPr>
              <a:spAutoFit/>
            </a:bodyPr>
            <a:lstStyle/>
            <a:p>
              <a:pPr>
                <a:spcBef>
                  <a:spcPct val="50000"/>
                </a:spcBef>
              </a:pPr>
              <a:r>
                <a:rPr lang="en-US" sz="1200" b="1">
                  <a:solidFill>
                    <a:schemeClr val="accent2"/>
                  </a:solidFill>
                </a:rPr>
                <a:t>Penning trap</a:t>
              </a:r>
            </a:p>
          </p:txBody>
        </p:sp>
        <p:sp>
          <p:nvSpPr>
            <p:cNvPr id="43040" name="Line 32"/>
            <p:cNvSpPr>
              <a:spLocks noChangeShapeType="1"/>
            </p:cNvSpPr>
            <p:nvPr/>
          </p:nvSpPr>
          <p:spPr bwMode="auto">
            <a:xfrm>
              <a:off x="5334000" y="4286250"/>
              <a:ext cx="457200" cy="838200"/>
            </a:xfrm>
            <a:prstGeom prst="line">
              <a:avLst/>
            </a:prstGeom>
            <a:noFill/>
            <a:ln w="25400">
              <a:solidFill>
                <a:srgbClr val="0000FF"/>
              </a:solidFill>
              <a:round/>
              <a:headEnd/>
              <a:tailEnd type="oval" w="med" len="med"/>
            </a:ln>
            <a:effectLst/>
          </p:spPr>
          <p:txBody>
            <a:bodyPr/>
            <a:lstStyle/>
            <a:p>
              <a:endParaRPr lang="en-US"/>
            </a:p>
          </p:txBody>
        </p:sp>
        <p:sp>
          <p:nvSpPr>
            <p:cNvPr id="43041" name="Line 33"/>
            <p:cNvSpPr>
              <a:spLocks noChangeShapeType="1"/>
            </p:cNvSpPr>
            <p:nvPr/>
          </p:nvSpPr>
          <p:spPr bwMode="auto">
            <a:xfrm>
              <a:off x="5334000" y="4286250"/>
              <a:ext cx="838200" cy="914400"/>
            </a:xfrm>
            <a:prstGeom prst="line">
              <a:avLst/>
            </a:prstGeom>
            <a:noFill/>
            <a:ln w="25400">
              <a:solidFill>
                <a:srgbClr val="0000FF"/>
              </a:solidFill>
              <a:round/>
              <a:headEnd/>
              <a:tailEnd type="oval" w="med" len="med"/>
            </a:ln>
            <a:effectLst/>
          </p:spPr>
          <p:txBody>
            <a:bodyPr/>
            <a:lstStyle/>
            <a:p>
              <a:endParaRPr lang="en-US"/>
            </a:p>
          </p:txBody>
        </p:sp>
      </p:grpSp>
      <p:grpSp>
        <p:nvGrpSpPr>
          <p:cNvPr id="38" name="Group 37"/>
          <p:cNvGrpSpPr/>
          <p:nvPr/>
        </p:nvGrpSpPr>
        <p:grpSpPr>
          <a:xfrm>
            <a:off x="5427025" y="4205845"/>
            <a:ext cx="3505200" cy="2438400"/>
            <a:chOff x="5486400" y="4343400"/>
            <a:chExt cx="3505200" cy="2438400"/>
          </a:xfrm>
        </p:grpSpPr>
        <p:sp>
          <p:nvSpPr>
            <p:cNvPr id="43043" name="Text Box 35"/>
            <p:cNvSpPr txBox="1">
              <a:spLocks noChangeArrowheads="1"/>
            </p:cNvSpPr>
            <p:nvPr/>
          </p:nvSpPr>
          <p:spPr bwMode="auto">
            <a:xfrm>
              <a:off x="7848600" y="4343400"/>
              <a:ext cx="990600" cy="274638"/>
            </a:xfrm>
            <a:prstGeom prst="rect">
              <a:avLst/>
            </a:prstGeom>
            <a:noFill/>
            <a:ln w="9525">
              <a:noFill/>
              <a:miter lim="800000"/>
              <a:headEnd/>
              <a:tailEnd/>
            </a:ln>
            <a:effectLst/>
          </p:spPr>
          <p:txBody>
            <a:bodyPr>
              <a:spAutoFit/>
            </a:bodyPr>
            <a:lstStyle/>
            <a:p>
              <a:pPr>
                <a:spcBef>
                  <a:spcPct val="50000"/>
                </a:spcBef>
              </a:pPr>
              <a:r>
                <a:rPr lang="en-US" sz="1200" b="1" dirty="0">
                  <a:solidFill>
                    <a:schemeClr val="folHlink"/>
                  </a:solidFill>
                  <a:latin typeface="Symbol" pitchFamily="18" charset="2"/>
                </a:rPr>
                <a:t>b</a:t>
              </a:r>
              <a:r>
                <a:rPr lang="en-US" sz="1200" b="1" dirty="0">
                  <a:solidFill>
                    <a:schemeClr val="folHlink"/>
                  </a:solidFill>
                </a:rPr>
                <a:t> detector</a:t>
              </a:r>
            </a:p>
          </p:txBody>
        </p:sp>
        <p:sp>
          <p:nvSpPr>
            <p:cNvPr id="43044" name="Rectangle 36"/>
            <p:cNvSpPr>
              <a:spLocks noChangeArrowheads="1"/>
            </p:cNvSpPr>
            <p:nvPr/>
          </p:nvSpPr>
          <p:spPr bwMode="auto">
            <a:xfrm>
              <a:off x="6705600" y="5181600"/>
              <a:ext cx="2286000" cy="457200"/>
            </a:xfrm>
            <a:prstGeom prst="rect">
              <a:avLst/>
            </a:prstGeom>
            <a:solidFill>
              <a:schemeClr val="bg1"/>
            </a:solidFill>
            <a:ln w="9525">
              <a:noFill/>
              <a:miter lim="800000"/>
              <a:headEnd/>
              <a:tailEnd/>
            </a:ln>
            <a:effectLst/>
          </p:spPr>
          <p:txBody>
            <a:bodyPr wrap="none" anchor="ctr"/>
            <a:lstStyle/>
            <a:p>
              <a:endParaRPr lang="en-US"/>
            </a:p>
          </p:txBody>
        </p:sp>
        <p:sp>
          <p:nvSpPr>
            <p:cNvPr id="43045" name="Line 37"/>
            <p:cNvSpPr>
              <a:spLocks noChangeShapeType="1"/>
            </p:cNvSpPr>
            <p:nvPr/>
          </p:nvSpPr>
          <p:spPr bwMode="auto">
            <a:xfrm flipH="1">
              <a:off x="6934200" y="4648200"/>
              <a:ext cx="1066800" cy="762000"/>
            </a:xfrm>
            <a:prstGeom prst="line">
              <a:avLst/>
            </a:prstGeom>
            <a:noFill/>
            <a:ln w="25400">
              <a:solidFill>
                <a:schemeClr val="folHlink"/>
              </a:solidFill>
              <a:round/>
              <a:headEnd/>
              <a:tailEnd type="oval" w="med" len="med"/>
            </a:ln>
            <a:effectLst/>
          </p:spPr>
          <p:txBody>
            <a:bodyPr/>
            <a:lstStyle/>
            <a:p>
              <a:endParaRPr lang="en-US"/>
            </a:p>
          </p:txBody>
        </p:sp>
        <p:sp>
          <p:nvSpPr>
            <p:cNvPr id="43046" name="Rectangle 38"/>
            <p:cNvSpPr>
              <a:spLocks noChangeArrowheads="1"/>
            </p:cNvSpPr>
            <p:nvPr/>
          </p:nvSpPr>
          <p:spPr bwMode="auto">
            <a:xfrm>
              <a:off x="6781800" y="5257800"/>
              <a:ext cx="76200" cy="304800"/>
            </a:xfrm>
            <a:prstGeom prst="rect">
              <a:avLst/>
            </a:prstGeom>
            <a:solidFill>
              <a:schemeClr val="folHlink"/>
            </a:solidFill>
            <a:ln w="9525">
              <a:noFill/>
              <a:miter lim="800000"/>
              <a:headEnd/>
              <a:tailEnd/>
            </a:ln>
            <a:effectLst/>
          </p:spPr>
          <p:txBody>
            <a:bodyPr wrap="none" anchor="ctr"/>
            <a:lstStyle/>
            <a:p>
              <a:endParaRPr lang="en-US"/>
            </a:p>
          </p:txBody>
        </p:sp>
        <p:sp>
          <p:nvSpPr>
            <p:cNvPr id="43047" name="Rectangle 39"/>
            <p:cNvSpPr>
              <a:spLocks noChangeArrowheads="1"/>
            </p:cNvSpPr>
            <p:nvPr/>
          </p:nvSpPr>
          <p:spPr bwMode="auto">
            <a:xfrm>
              <a:off x="5867400" y="5791200"/>
              <a:ext cx="228600" cy="76200"/>
            </a:xfrm>
            <a:prstGeom prst="rect">
              <a:avLst/>
            </a:prstGeom>
            <a:solidFill>
              <a:schemeClr val="folHlink"/>
            </a:solidFill>
            <a:ln w="9525">
              <a:noFill/>
              <a:miter lim="800000"/>
              <a:headEnd/>
              <a:tailEnd/>
            </a:ln>
            <a:effectLst/>
          </p:spPr>
          <p:txBody>
            <a:bodyPr wrap="none" anchor="ctr"/>
            <a:lstStyle/>
            <a:p>
              <a:endParaRPr lang="en-US"/>
            </a:p>
          </p:txBody>
        </p:sp>
        <p:sp>
          <p:nvSpPr>
            <p:cNvPr id="43048" name="Text Box 40"/>
            <p:cNvSpPr txBox="1">
              <a:spLocks noChangeArrowheads="1"/>
            </p:cNvSpPr>
            <p:nvPr/>
          </p:nvSpPr>
          <p:spPr bwMode="auto">
            <a:xfrm>
              <a:off x="5486400" y="6232525"/>
              <a:ext cx="990600" cy="549275"/>
            </a:xfrm>
            <a:prstGeom prst="rect">
              <a:avLst/>
            </a:prstGeom>
            <a:noFill/>
            <a:ln w="9525">
              <a:noFill/>
              <a:miter lim="800000"/>
              <a:headEnd/>
              <a:tailEnd/>
            </a:ln>
            <a:effectLst/>
          </p:spPr>
          <p:txBody>
            <a:bodyPr>
              <a:spAutoFit/>
            </a:bodyPr>
            <a:lstStyle/>
            <a:p>
              <a:pPr algn="ctr">
                <a:spcBef>
                  <a:spcPct val="50000"/>
                </a:spcBef>
              </a:pPr>
              <a:r>
                <a:rPr lang="en-US" sz="1200" b="1">
                  <a:solidFill>
                    <a:schemeClr val="folHlink"/>
                  </a:solidFill>
                </a:rPr>
                <a:t>X-ray</a:t>
              </a:r>
            </a:p>
            <a:p>
              <a:pPr algn="ctr">
                <a:spcBef>
                  <a:spcPct val="50000"/>
                </a:spcBef>
              </a:pPr>
              <a:r>
                <a:rPr lang="en-US" sz="1200" b="1">
                  <a:solidFill>
                    <a:schemeClr val="folHlink"/>
                  </a:solidFill>
                </a:rPr>
                <a:t>detector</a:t>
              </a:r>
            </a:p>
          </p:txBody>
        </p:sp>
        <p:sp>
          <p:nvSpPr>
            <p:cNvPr id="43049" name="Line 41"/>
            <p:cNvSpPr>
              <a:spLocks noChangeShapeType="1"/>
            </p:cNvSpPr>
            <p:nvPr/>
          </p:nvSpPr>
          <p:spPr bwMode="auto">
            <a:xfrm flipH="1" flipV="1">
              <a:off x="6019800" y="5867400"/>
              <a:ext cx="0" cy="381000"/>
            </a:xfrm>
            <a:prstGeom prst="line">
              <a:avLst/>
            </a:prstGeom>
            <a:noFill/>
            <a:ln w="25400">
              <a:solidFill>
                <a:schemeClr val="folHlink"/>
              </a:solidFill>
              <a:round/>
              <a:headEnd/>
              <a:tailEnd type="oval" w="med" len="med"/>
            </a:ln>
            <a:effectLst/>
          </p:spPr>
          <p:txBody>
            <a:bodyPr/>
            <a:lstStyle/>
            <a:p>
              <a:endParaRPr lang="en-US"/>
            </a:p>
          </p:txBody>
        </p:sp>
      </p:grpSp>
      <p:sp>
        <p:nvSpPr>
          <p:cNvPr id="43018" name="TextBox 50"/>
          <p:cNvSpPr txBox="1">
            <a:spLocks noChangeArrowheads="1"/>
          </p:cNvSpPr>
          <p:nvPr/>
        </p:nvSpPr>
        <p:spPr bwMode="auto">
          <a:xfrm>
            <a:off x="6616700" y="1676400"/>
            <a:ext cx="2393950" cy="1200329"/>
          </a:xfrm>
          <a:prstGeom prst="rect">
            <a:avLst/>
          </a:prstGeom>
          <a:noFill/>
          <a:ln w="38100">
            <a:solidFill>
              <a:srgbClr val="FFCC66"/>
            </a:solidFill>
            <a:miter lim="800000"/>
            <a:headEnd/>
            <a:tailEnd/>
          </a:ln>
        </p:spPr>
        <p:txBody>
          <a:bodyPr>
            <a:spAutoFit/>
          </a:bodyPr>
          <a:lstStyle/>
          <a:p>
            <a:r>
              <a:rPr lang="en-US" dirty="0">
                <a:latin typeface="Calibri" pitchFamily="34" charset="0"/>
                <a:cs typeface="Times New Roman" pitchFamily="18" charset="0"/>
              </a:rPr>
              <a:t>Electron Beam Ion Trap (EBIT) in Penning trap mode for EC-BR </a:t>
            </a:r>
            <a:r>
              <a:rPr lang="en-US" dirty="0" smtClean="0">
                <a:latin typeface="Calibri" pitchFamily="34" charset="0"/>
                <a:cs typeface="Times New Roman" pitchFamily="18" charset="0"/>
              </a:rPr>
              <a:t>measurement</a:t>
            </a:r>
            <a:endParaRPr lang="en-US" dirty="0">
              <a:latin typeface="Calibri" pitchFamily="34" charset="0"/>
              <a:cs typeface="Times New Roman" pitchFamily="18" charset="0"/>
            </a:endParaRPr>
          </a:p>
        </p:txBody>
      </p:sp>
      <p:sp>
        <p:nvSpPr>
          <p:cNvPr id="40" name="TextBox 50"/>
          <p:cNvSpPr txBox="1">
            <a:spLocks noChangeArrowheads="1"/>
          </p:cNvSpPr>
          <p:nvPr/>
        </p:nvSpPr>
        <p:spPr bwMode="auto">
          <a:xfrm>
            <a:off x="6619425" y="1674421"/>
            <a:ext cx="2393950" cy="1778000"/>
          </a:xfrm>
          <a:prstGeom prst="rect">
            <a:avLst/>
          </a:prstGeom>
          <a:noFill/>
          <a:ln w="38100">
            <a:solidFill>
              <a:srgbClr val="FFCC66"/>
            </a:solidFill>
            <a:miter lim="800000"/>
            <a:headEnd/>
            <a:tailEnd/>
          </a:ln>
        </p:spPr>
        <p:txBody>
          <a:bodyPr>
            <a:spAutoFit/>
          </a:bodyPr>
          <a:lstStyle/>
          <a:p>
            <a:r>
              <a:rPr lang="en-US" dirty="0">
                <a:latin typeface="Calibri" pitchFamily="34" charset="0"/>
                <a:cs typeface="Times New Roman" pitchFamily="18" charset="0"/>
              </a:rPr>
              <a:t>Electron Beam Ion Trap (EBIT) in Penning trap mode for EC-BR measurement</a:t>
            </a:r>
          </a:p>
          <a:p>
            <a:r>
              <a:rPr lang="en-US" dirty="0">
                <a:latin typeface="Calibri" pitchFamily="34" charset="0"/>
                <a:cs typeface="Times New Roman" pitchFamily="18" charset="0"/>
                <a:sym typeface="Wingdings" pitchFamily="2" charset="2"/>
              </a:rPr>
              <a:t> e-gun replaced by </a:t>
            </a:r>
            <a:r>
              <a:rPr lang="en-US" dirty="0">
                <a:latin typeface="Symbol" pitchFamily="18" charset="2"/>
                <a:cs typeface="Times New Roman" pitchFamily="18" charset="0"/>
                <a:sym typeface="Wingdings" pitchFamily="2" charset="2"/>
              </a:rPr>
              <a:t>b</a:t>
            </a:r>
            <a:r>
              <a:rPr lang="en-US" dirty="0">
                <a:latin typeface="Calibri" pitchFamily="34" charset="0"/>
                <a:cs typeface="Times New Roman" pitchFamily="18" charset="0"/>
                <a:sym typeface="Wingdings" pitchFamily="2" charset="2"/>
              </a:rPr>
              <a:t> detector</a:t>
            </a:r>
            <a:endParaRPr lang="en-US"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par>
                                <p:cTn id="13" presetID="3" presetClass="exit" presetSubtype="10" fill="hold" grpId="0" nodeType="withEffect">
                                  <p:stCondLst>
                                    <p:cond delay="0"/>
                                  </p:stCondLst>
                                  <p:childTnLst>
                                    <p:animEffect transition="out" filter="blinds(horizontal)">
                                      <p:cBhvr>
                                        <p:cTn id="14" dur="500"/>
                                        <p:tgtEl>
                                          <p:spTgt spid="43018"/>
                                        </p:tgtEl>
                                      </p:cBhvr>
                                    </p:animEffect>
                                    <p:set>
                                      <p:cBhvr>
                                        <p:cTn id="15" dur="1" fill="hold">
                                          <p:stCondLst>
                                            <p:cond delay="499"/>
                                          </p:stCondLst>
                                        </p:cTn>
                                        <p:tgtEl>
                                          <p:spTgt spid="43018"/>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linds(horizontal)">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8"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Line 12"/>
          <p:cNvSpPr>
            <a:spLocks noChangeAspect="1" noChangeShapeType="1"/>
          </p:cNvSpPr>
          <p:nvPr/>
        </p:nvSpPr>
        <p:spPr bwMode="auto">
          <a:xfrm flipV="1">
            <a:off x="2051050" y="2689225"/>
            <a:ext cx="312738" cy="374650"/>
          </a:xfrm>
          <a:prstGeom prst="line">
            <a:avLst/>
          </a:prstGeom>
          <a:noFill/>
          <a:ln w="15875">
            <a:noFill/>
            <a:round/>
            <a:headEnd/>
            <a:tailEnd type="triangle" w="lg" len="lg"/>
          </a:ln>
        </p:spPr>
        <p:txBody>
          <a:bodyPr/>
          <a:lstStyle/>
          <a:p>
            <a:endParaRPr lang="en-US"/>
          </a:p>
        </p:txBody>
      </p:sp>
      <p:sp>
        <p:nvSpPr>
          <p:cNvPr id="180229" name="Rectangle 8"/>
          <p:cNvSpPr>
            <a:spLocks noChangeAspect="1" noChangeArrowheads="1"/>
          </p:cNvSpPr>
          <p:nvPr/>
        </p:nvSpPr>
        <p:spPr bwMode="auto">
          <a:xfrm>
            <a:off x="3956050" y="2660650"/>
            <a:ext cx="1184275" cy="996950"/>
          </a:xfrm>
          <a:prstGeom prst="rect">
            <a:avLst/>
          </a:prstGeom>
          <a:noFill/>
          <a:ln w="50800">
            <a:noFill/>
            <a:miter lim="800000"/>
            <a:headEnd/>
            <a:tailEnd/>
          </a:ln>
        </p:spPr>
        <p:txBody>
          <a:bodyPr wrap="none" anchor="ctr"/>
          <a:lstStyle/>
          <a:p>
            <a:endParaRPr lang="en-US" sz="1800">
              <a:latin typeface="Calibri" pitchFamily="34" charset="0"/>
            </a:endParaRPr>
          </a:p>
        </p:txBody>
      </p:sp>
      <p:grpSp>
        <p:nvGrpSpPr>
          <p:cNvPr id="2" name="Group 3"/>
          <p:cNvGrpSpPr>
            <a:grpSpLocks/>
          </p:cNvGrpSpPr>
          <p:nvPr/>
        </p:nvGrpSpPr>
        <p:grpSpPr bwMode="auto">
          <a:xfrm>
            <a:off x="4494213" y="3586163"/>
            <a:ext cx="501650" cy="496887"/>
            <a:chOff x="1728" y="2400"/>
            <a:chExt cx="433" cy="528"/>
          </a:xfrm>
        </p:grpSpPr>
        <p:sp>
          <p:nvSpPr>
            <p:cNvPr id="180233" name="Rectangle 4"/>
            <p:cNvSpPr>
              <a:spLocks noChangeArrowheads="1"/>
            </p:cNvSpPr>
            <p:nvPr/>
          </p:nvSpPr>
          <p:spPr bwMode="auto">
            <a:xfrm>
              <a:off x="1728" y="2400"/>
              <a:ext cx="433" cy="528"/>
            </a:xfrm>
            <a:prstGeom prst="rect">
              <a:avLst/>
            </a:prstGeom>
            <a:solidFill>
              <a:srgbClr val="3399FF"/>
            </a:solidFill>
            <a:ln w="9525">
              <a:solidFill>
                <a:schemeClr val="accent2"/>
              </a:solidFill>
              <a:miter lim="800000"/>
              <a:headEnd/>
              <a:tailEnd/>
            </a:ln>
          </p:spPr>
          <p:txBody>
            <a:bodyPr wrap="none" anchor="ctr"/>
            <a:lstStyle/>
            <a:p>
              <a:endParaRPr lang="en-US" sz="1800" u="sng">
                <a:latin typeface="Calibri" pitchFamily="34" charset="0"/>
              </a:endParaRPr>
            </a:p>
          </p:txBody>
        </p:sp>
        <p:sp>
          <p:nvSpPr>
            <p:cNvPr id="180234" name="Line 5"/>
            <p:cNvSpPr>
              <a:spLocks noChangeShapeType="1"/>
            </p:cNvSpPr>
            <p:nvPr/>
          </p:nvSpPr>
          <p:spPr bwMode="auto">
            <a:xfrm>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35" name="Line 6"/>
            <p:cNvSpPr>
              <a:spLocks noChangeShapeType="1"/>
            </p:cNvSpPr>
            <p:nvPr/>
          </p:nvSpPr>
          <p:spPr bwMode="auto">
            <a:xfrm flipH="1">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36" name="Line 7"/>
            <p:cNvSpPr>
              <a:spLocks noChangeShapeType="1"/>
            </p:cNvSpPr>
            <p:nvPr/>
          </p:nvSpPr>
          <p:spPr bwMode="auto">
            <a:xfrm>
              <a:off x="2160" y="2400"/>
              <a:ext cx="0" cy="528"/>
            </a:xfrm>
            <a:prstGeom prst="line">
              <a:avLst/>
            </a:prstGeom>
            <a:noFill/>
            <a:ln w="25400">
              <a:solidFill>
                <a:schemeClr val="accent2"/>
              </a:solidFill>
              <a:round/>
              <a:headEnd/>
              <a:tailEnd/>
            </a:ln>
          </p:spPr>
          <p:txBody>
            <a:bodyPr wrap="none" anchor="ctr"/>
            <a:lstStyle/>
            <a:p>
              <a:endParaRPr lang="en-US"/>
            </a:p>
          </p:txBody>
        </p:sp>
        <p:sp>
          <p:nvSpPr>
            <p:cNvPr id="180237" name="Line 8"/>
            <p:cNvSpPr>
              <a:spLocks noChangeShapeType="1"/>
            </p:cNvSpPr>
            <p:nvPr/>
          </p:nvSpPr>
          <p:spPr bwMode="auto">
            <a:xfrm>
              <a:off x="1728" y="2400"/>
              <a:ext cx="0" cy="528"/>
            </a:xfrm>
            <a:prstGeom prst="line">
              <a:avLst/>
            </a:prstGeom>
            <a:noFill/>
            <a:ln w="25400">
              <a:solidFill>
                <a:schemeClr val="accent2"/>
              </a:solidFill>
              <a:round/>
              <a:headEnd/>
              <a:tailEnd/>
            </a:ln>
          </p:spPr>
          <p:txBody>
            <a:bodyPr wrap="none" anchor="ctr"/>
            <a:lstStyle/>
            <a:p>
              <a:endParaRPr lang="en-US"/>
            </a:p>
          </p:txBody>
        </p:sp>
        <p:sp>
          <p:nvSpPr>
            <p:cNvPr id="180238" name="Line 9"/>
            <p:cNvSpPr>
              <a:spLocks noChangeShapeType="1"/>
            </p:cNvSpPr>
            <p:nvPr/>
          </p:nvSpPr>
          <p:spPr bwMode="auto">
            <a:xfrm flipH="1" flipV="1">
              <a:off x="1728" y="2400"/>
              <a:ext cx="432" cy="0"/>
            </a:xfrm>
            <a:prstGeom prst="line">
              <a:avLst/>
            </a:prstGeom>
            <a:noFill/>
            <a:ln w="25400">
              <a:solidFill>
                <a:schemeClr val="accent2"/>
              </a:solidFill>
              <a:round/>
              <a:headEnd/>
              <a:tailEnd/>
            </a:ln>
          </p:spPr>
          <p:txBody>
            <a:bodyPr wrap="none" anchor="ctr"/>
            <a:lstStyle/>
            <a:p>
              <a:endParaRPr lang="en-US"/>
            </a:p>
          </p:txBody>
        </p:sp>
        <p:sp>
          <p:nvSpPr>
            <p:cNvPr id="180239" name="Line 10"/>
            <p:cNvSpPr>
              <a:spLocks noChangeShapeType="1"/>
            </p:cNvSpPr>
            <p:nvPr/>
          </p:nvSpPr>
          <p:spPr bwMode="auto">
            <a:xfrm flipH="1" flipV="1">
              <a:off x="1728" y="2928"/>
              <a:ext cx="432" cy="0"/>
            </a:xfrm>
            <a:prstGeom prst="line">
              <a:avLst/>
            </a:prstGeom>
            <a:noFill/>
            <a:ln w="25400">
              <a:solidFill>
                <a:schemeClr val="accent2"/>
              </a:solidFill>
              <a:round/>
              <a:headEnd/>
              <a:tailEnd/>
            </a:ln>
          </p:spPr>
          <p:txBody>
            <a:bodyPr wrap="none" anchor="ctr"/>
            <a:lstStyle/>
            <a:p>
              <a:endParaRPr lang="en-US"/>
            </a:p>
          </p:txBody>
        </p:sp>
      </p:grpSp>
      <p:grpSp>
        <p:nvGrpSpPr>
          <p:cNvPr id="3" name="Group 11"/>
          <p:cNvGrpSpPr>
            <a:grpSpLocks/>
          </p:cNvGrpSpPr>
          <p:nvPr/>
        </p:nvGrpSpPr>
        <p:grpSpPr bwMode="auto">
          <a:xfrm>
            <a:off x="4494213" y="5167313"/>
            <a:ext cx="501650" cy="496887"/>
            <a:chOff x="1728" y="2400"/>
            <a:chExt cx="433" cy="528"/>
          </a:xfrm>
        </p:grpSpPr>
        <p:sp>
          <p:nvSpPr>
            <p:cNvPr id="180241" name="Rectangle 12"/>
            <p:cNvSpPr>
              <a:spLocks noChangeArrowheads="1"/>
            </p:cNvSpPr>
            <p:nvPr/>
          </p:nvSpPr>
          <p:spPr bwMode="auto">
            <a:xfrm>
              <a:off x="1728" y="2400"/>
              <a:ext cx="433" cy="528"/>
            </a:xfrm>
            <a:prstGeom prst="rect">
              <a:avLst/>
            </a:prstGeom>
            <a:solidFill>
              <a:srgbClr val="3399FF"/>
            </a:solidFill>
            <a:ln w="9525">
              <a:solidFill>
                <a:schemeClr val="accent2"/>
              </a:solidFill>
              <a:miter lim="800000"/>
              <a:headEnd/>
              <a:tailEnd/>
            </a:ln>
          </p:spPr>
          <p:txBody>
            <a:bodyPr wrap="none" anchor="ctr"/>
            <a:lstStyle/>
            <a:p>
              <a:endParaRPr lang="en-US" sz="1800" u="sng">
                <a:latin typeface="Calibri" pitchFamily="34" charset="0"/>
              </a:endParaRPr>
            </a:p>
          </p:txBody>
        </p:sp>
        <p:sp>
          <p:nvSpPr>
            <p:cNvPr id="180242" name="Line 13"/>
            <p:cNvSpPr>
              <a:spLocks noChangeShapeType="1"/>
            </p:cNvSpPr>
            <p:nvPr/>
          </p:nvSpPr>
          <p:spPr bwMode="auto">
            <a:xfrm>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43" name="Line 14"/>
            <p:cNvSpPr>
              <a:spLocks noChangeShapeType="1"/>
            </p:cNvSpPr>
            <p:nvPr/>
          </p:nvSpPr>
          <p:spPr bwMode="auto">
            <a:xfrm flipH="1">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44" name="Line 15"/>
            <p:cNvSpPr>
              <a:spLocks noChangeShapeType="1"/>
            </p:cNvSpPr>
            <p:nvPr/>
          </p:nvSpPr>
          <p:spPr bwMode="auto">
            <a:xfrm>
              <a:off x="2160" y="2400"/>
              <a:ext cx="0" cy="528"/>
            </a:xfrm>
            <a:prstGeom prst="line">
              <a:avLst/>
            </a:prstGeom>
            <a:noFill/>
            <a:ln w="25400">
              <a:solidFill>
                <a:schemeClr val="accent2"/>
              </a:solidFill>
              <a:round/>
              <a:headEnd/>
              <a:tailEnd/>
            </a:ln>
          </p:spPr>
          <p:txBody>
            <a:bodyPr wrap="none" anchor="ctr"/>
            <a:lstStyle/>
            <a:p>
              <a:endParaRPr lang="en-US"/>
            </a:p>
          </p:txBody>
        </p:sp>
        <p:sp>
          <p:nvSpPr>
            <p:cNvPr id="180245" name="Line 16"/>
            <p:cNvSpPr>
              <a:spLocks noChangeShapeType="1"/>
            </p:cNvSpPr>
            <p:nvPr/>
          </p:nvSpPr>
          <p:spPr bwMode="auto">
            <a:xfrm>
              <a:off x="1728" y="2400"/>
              <a:ext cx="0" cy="528"/>
            </a:xfrm>
            <a:prstGeom prst="line">
              <a:avLst/>
            </a:prstGeom>
            <a:noFill/>
            <a:ln w="25400">
              <a:solidFill>
                <a:schemeClr val="accent2"/>
              </a:solidFill>
              <a:round/>
              <a:headEnd/>
              <a:tailEnd/>
            </a:ln>
          </p:spPr>
          <p:txBody>
            <a:bodyPr wrap="none" anchor="ctr"/>
            <a:lstStyle/>
            <a:p>
              <a:endParaRPr lang="en-US"/>
            </a:p>
          </p:txBody>
        </p:sp>
        <p:sp>
          <p:nvSpPr>
            <p:cNvPr id="180246" name="Line 17"/>
            <p:cNvSpPr>
              <a:spLocks noChangeShapeType="1"/>
            </p:cNvSpPr>
            <p:nvPr/>
          </p:nvSpPr>
          <p:spPr bwMode="auto">
            <a:xfrm flipH="1" flipV="1">
              <a:off x="1728" y="2400"/>
              <a:ext cx="432" cy="0"/>
            </a:xfrm>
            <a:prstGeom prst="line">
              <a:avLst/>
            </a:prstGeom>
            <a:noFill/>
            <a:ln w="25400">
              <a:solidFill>
                <a:schemeClr val="accent2"/>
              </a:solidFill>
              <a:round/>
              <a:headEnd/>
              <a:tailEnd/>
            </a:ln>
          </p:spPr>
          <p:txBody>
            <a:bodyPr wrap="none" anchor="ctr"/>
            <a:lstStyle/>
            <a:p>
              <a:endParaRPr lang="en-US"/>
            </a:p>
          </p:txBody>
        </p:sp>
        <p:sp>
          <p:nvSpPr>
            <p:cNvPr id="180247" name="Line 18"/>
            <p:cNvSpPr>
              <a:spLocks noChangeShapeType="1"/>
            </p:cNvSpPr>
            <p:nvPr/>
          </p:nvSpPr>
          <p:spPr bwMode="auto">
            <a:xfrm flipH="1" flipV="1">
              <a:off x="1728" y="2928"/>
              <a:ext cx="432" cy="0"/>
            </a:xfrm>
            <a:prstGeom prst="line">
              <a:avLst/>
            </a:prstGeom>
            <a:noFill/>
            <a:ln w="25400">
              <a:solidFill>
                <a:schemeClr val="accent2"/>
              </a:solidFill>
              <a:round/>
              <a:headEnd/>
              <a:tailEnd/>
            </a:ln>
          </p:spPr>
          <p:txBody>
            <a:bodyPr wrap="none" anchor="ctr"/>
            <a:lstStyle/>
            <a:p>
              <a:endParaRPr lang="en-US"/>
            </a:p>
          </p:txBody>
        </p:sp>
      </p:grpSp>
      <p:grpSp>
        <p:nvGrpSpPr>
          <p:cNvPr id="4" name="Group 19"/>
          <p:cNvGrpSpPr>
            <a:grpSpLocks/>
          </p:cNvGrpSpPr>
          <p:nvPr/>
        </p:nvGrpSpPr>
        <p:grpSpPr bwMode="auto">
          <a:xfrm>
            <a:off x="5884863" y="3586163"/>
            <a:ext cx="503237" cy="496887"/>
            <a:chOff x="1728" y="2400"/>
            <a:chExt cx="433" cy="528"/>
          </a:xfrm>
        </p:grpSpPr>
        <p:sp>
          <p:nvSpPr>
            <p:cNvPr id="180249" name="Rectangle 20"/>
            <p:cNvSpPr>
              <a:spLocks noChangeArrowheads="1"/>
            </p:cNvSpPr>
            <p:nvPr/>
          </p:nvSpPr>
          <p:spPr bwMode="auto">
            <a:xfrm>
              <a:off x="1728" y="2400"/>
              <a:ext cx="433" cy="528"/>
            </a:xfrm>
            <a:prstGeom prst="rect">
              <a:avLst/>
            </a:prstGeom>
            <a:solidFill>
              <a:srgbClr val="3399FF"/>
            </a:solidFill>
            <a:ln w="9525">
              <a:solidFill>
                <a:schemeClr val="accent2"/>
              </a:solidFill>
              <a:miter lim="800000"/>
              <a:headEnd/>
              <a:tailEnd/>
            </a:ln>
          </p:spPr>
          <p:txBody>
            <a:bodyPr wrap="none" anchor="ctr"/>
            <a:lstStyle/>
            <a:p>
              <a:endParaRPr lang="en-US" sz="1800" u="sng">
                <a:latin typeface="Calibri" pitchFamily="34" charset="0"/>
              </a:endParaRPr>
            </a:p>
          </p:txBody>
        </p:sp>
        <p:sp>
          <p:nvSpPr>
            <p:cNvPr id="180250" name="Line 21"/>
            <p:cNvSpPr>
              <a:spLocks noChangeShapeType="1"/>
            </p:cNvSpPr>
            <p:nvPr/>
          </p:nvSpPr>
          <p:spPr bwMode="auto">
            <a:xfrm>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51" name="Line 22"/>
            <p:cNvSpPr>
              <a:spLocks noChangeShapeType="1"/>
            </p:cNvSpPr>
            <p:nvPr/>
          </p:nvSpPr>
          <p:spPr bwMode="auto">
            <a:xfrm flipH="1">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52" name="Line 23"/>
            <p:cNvSpPr>
              <a:spLocks noChangeShapeType="1"/>
            </p:cNvSpPr>
            <p:nvPr/>
          </p:nvSpPr>
          <p:spPr bwMode="auto">
            <a:xfrm>
              <a:off x="2160" y="2400"/>
              <a:ext cx="0" cy="528"/>
            </a:xfrm>
            <a:prstGeom prst="line">
              <a:avLst/>
            </a:prstGeom>
            <a:noFill/>
            <a:ln w="25400">
              <a:solidFill>
                <a:schemeClr val="accent2"/>
              </a:solidFill>
              <a:round/>
              <a:headEnd/>
              <a:tailEnd/>
            </a:ln>
          </p:spPr>
          <p:txBody>
            <a:bodyPr wrap="none" anchor="ctr"/>
            <a:lstStyle/>
            <a:p>
              <a:endParaRPr lang="en-US"/>
            </a:p>
          </p:txBody>
        </p:sp>
        <p:sp>
          <p:nvSpPr>
            <p:cNvPr id="180253" name="Line 24"/>
            <p:cNvSpPr>
              <a:spLocks noChangeShapeType="1"/>
            </p:cNvSpPr>
            <p:nvPr/>
          </p:nvSpPr>
          <p:spPr bwMode="auto">
            <a:xfrm>
              <a:off x="1728" y="2400"/>
              <a:ext cx="0" cy="528"/>
            </a:xfrm>
            <a:prstGeom prst="line">
              <a:avLst/>
            </a:prstGeom>
            <a:noFill/>
            <a:ln w="25400">
              <a:solidFill>
                <a:schemeClr val="accent2"/>
              </a:solidFill>
              <a:round/>
              <a:headEnd/>
              <a:tailEnd/>
            </a:ln>
          </p:spPr>
          <p:txBody>
            <a:bodyPr wrap="none" anchor="ctr"/>
            <a:lstStyle/>
            <a:p>
              <a:endParaRPr lang="en-US"/>
            </a:p>
          </p:txBody>
        </p:sp>
        <p:sp>
          <p:nvSpPr>
            <p:cNvPr id="180254" name="Line 25"/>
            <p:cNvSpPr>
              <a:spLocks noChangeShapeType="1"/>
            </p:cNvSpPr>
            <p:nvPr/>
          </p:nvSpPr>
          <p:spPr bwMode="auto">
            <a:xfrm flipH="1" flipV="1">
              <a:off x="1728" y="2400"/>
              <a:ext cx="432" cy="0"/>
            </a:xfrm>
            <a:prstGeom prst="line">
              <a:avLst/>
            </a:prstGeom>
            <a:noFill/>
            <a:ln w="25400">
              <a:solidFill>
                <a:schemeClr val="accent2"/>
              </a:solidFill>
              <a:round/>
              <a:headEnd/>
              <a:tailEnd/>
            </a:ln>
          </p:spPr>
          <p:txBody>
            <a:bodyPr wrap="none" anchor="ctr"/>
            <a:lstStyle/>
            <a:p>
              <a:endParaRPr lang="en-US"/>
            </a:p>
          </p:txBody>
        </p:sp>
        <p:sp>
          <p:nvSpPr>
            <p:cNvPr id="180255" name="Line 26"/>
            <p:cNvSpPr>
              <a:spLocks noChangeShapeType="1"/>
            </p:cNvSpPr>
            <p:nvPr/>
          </p:nvSpPr>
          <p:spPr bwMode="auto">
            <a:xfrm flipH="1" flipV="1">
              <a:off x="1728" y="2928"/>
              <a:ext cx="432" cy="0"/>
            </a:xfrm>
            <a:prstGeom prst="line">
              <a:avLst/>
            </a:prstGeom>
            <a:noFill/>
            <a:ln w="25400">
              <a:solidFill>
                <a:schemeClr val="accent2"/>
              </a:solidFill>
              <a:round/>
              <a:headEnd/>
              <a:tailEnd/>
            </a:ln>
          </p:spPr>
          <p:txBody>
            <a:bodyPr wrap="none" anchor="ctr"/>
            <a:lstStyle/>
            <a:p>
              <a:endParaRPr lang="en-US"/>
            </a:p>
          </p:txBody>
        </p:sp>
      </p:grpSp>
      <p:grpSp>
        <p:nvGrpSpPr>
          <p:cNvPr id="5" name="Group 27"/>
          <p:cNvGrpSpPr>
            <a:grpSpLocks/>
          </p:cNvGrpSpPr>
          <p:nvPr/>
        </p:nvGrpSpPr>
        <p:grpSpPr bwMode="auto">
          <a:xfrm>
            <a:off x="5884863" y="5167313"/>
            <a:ext cx="503237" cy="496887"/>
            <a:chOff x="1728" y="2400"/>
            <a:chExt cx="433" cy="528"/>
          </a:xfrm>
        </p:grpSpPr>
        <p:sp>
          <p:nvSpPr>
            <p:cNvPr id="180257" name="Rectangle 28"/>
            <p:cNvSpPr>
              <a:spLocks noChangeArrowheads="1"/>
            </p:cNvSpPr>
            <p:nvPr/>
          </p:nvSpPr>
          <p:spPr bwMode="auto">
            <a:xfrm>
              <a:off x="1728" y="2400"/>
              <a:ext cx="433" cy="528"/>
            </a:xfrm>
            <a:prstGeom prst="rect">
              <a:avLst/>
            </a:prstGeom>
            <a:solidFill>
              <a:srgbClr val="3399FF"/>
            </a:solidFill>
            <a:ln w="9525">
              <a:solidFill>
                <a:schemeClr val="accent2"/>
              </a:solidFill>
              <a:miter lim="800000"/>
              <a:headEnd/>
              <a:tailEnd/>
            </a:ln>
          </p:spPr>
          <p:txBody>
            <a:bodyPr wrap="none" anchor="ctr"/>
            <a:lstStyle/>
            <a:p>
              <a:endParaRPr lang="en-US" sz="1800" u="sng">
                <a:latin typeface="Calibri" pitchFamily="34" charset="0"/>
              </a:endParaRPr>
            </a:p>
          </p:txBody>
        </p:sp>
        <p:sp>
          <p:nvSpPr>
            <p:cNvPr id="180258" name="Line 29"/>
            <p:cNvSpPr>
              <a:spLocks noChangeShapeType="1"/>
            </p:cNvSpPr>
            <p:nvPr/>
          </p:nvSpPr>
          <p:spPr bwMode="auto">
            <a:xfrm>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59" name="Line 30"/>
            <p:cNvSpPr>
              <a:spLocks noChangeShapeType="1"/>
            </p:cNvSpPr>
            <p:nvPr/>
          </p:nvSpPr>
          <p:spPr bwMode="auto">
            <a:xfrm flipH="1">
              <a:off x="1728" y="2400"/>
              <a:ext cx="432" cy="528"/>
            </a:xfrm>
            <a:prstGeom prst="line">
              <a:avLst/>
            </a:prstGeom>
            <a:noFill/>
            <a:ln w="25400">
              <a:solidFill>
                <a:schemeClr val="accent2"/>
              </a:solidFill>
              <a:round/>
              <a:headEnd/>
              <a:tailEnd/>
            </a:ln>
          </p:spPr>
          <p:txBody>
            <a:bodyPr wrap="none" anchor="ctr"/>
            <a:lstStyle/>
            <a:p>
              <a:endParaRPr lang="en-US"/>
            </a:p>
          </p:txBody>
        </p:sp>
        <p:sp>
          <p:nvSpPr>
            <p:cNvPr id="180260" name="Line 31"/>
            <p:cNvSpPr>
              <a:spLocks noChangeShapeType="1"/>
            </p:cNvSpPr>
            <p:nvPr/>
          </p:nvSpPr>
          <p:spPr bwMode="auto">
            <a:xfrm>
              <a:off x="2160" y="2400"/>
              <a:ext cx="0" cy="528"/>
            </a:xfrm>
            <a:prstGeom prst="line">
              <a:avLst/>
            </a:prstGeom>
            <a:noFill/>
            <a:ln w="25400">
              <a:solidFill>
                <a:schemeClr val="accent2"/>
              </a:solidFill>
              <a:round/>
              <a:headEnd/>
              <a:tailEnd/>
            </a:ln>
          </p:spPr>
          <p:txBody>
            <a:bodyPr wrap="none" anchor="ctr"/>
            <a:lstStyle/>
            <a:p>
              <a:endParaRPr lang="en-US"/>
            </a:p>
          </p:txBody>
        </p:sp>
        <p:sp>
          <p:nvSpPr>
            <p:cNvPr id="180261" name="Line 32"/>
            <p:cNvSpPr>
              <a:spLocks noChangeShapeType="1"/>
            </p:cNvSpPr>
            <p:nvPr/>
          </p:nvSpPr>
          <p:spPr bwMode="auto">
            <a:xfrm>
              <a:off x="1728" y="2400"/>
              <a:ext cx="0" cy="528"/>
            </a:xfrm>
            <a:prstGeom prst="line">
              <a:avLst/>
            </a:prstGeom>
            <a:noFill/>
            <a:ln w="25400">
              <a:solidFill>
                <a:schemeClr val="accent2"/>
              </a:solidFill>
              <a:round/>
              <a:headEnd/>
              <a:tailEnd/>
            </a:ln>
          </p:spPr>
          <p:txBody>
            <a:bodyPr wrap="none" anchor="ctr"/>
            <a:lstStyle/>
            <a:p>
              <a:endParaRPr lang="en-US"/>
            </a:p>
          </p:txBody>
        </p:sp>
        <p:sp>
          <p:nvSpPr>
            <p:cNvPr id="180262" name="Line 33"/>
            <p:cNvSpPr>
              <a:spLocks noChangeShapeType="1"/>
            </p:cNvSpPr>
            <p:nvPr/>
          </p:nvSpPr>
          <p:spPr bwMode="auto">
            <a:xfrm flipH="1" flipV="1">
              <a:off x="1728" y="2400"/>
              <a:ext cx="432" cy="0"/>
            </a:xfrm>
            <a:prstGeom prst="line">
              <a:avLst/>
            </a:prstGeom>
            <a:noFill/>
            <a:ln w="25400">
              <a:solidFill>
                <a:schemeClr val="accent2"/>
              </a:solidFill>
              <a:round/>
              <a:headEnd/>
              <a:tailEnd/>
            </a:ln>
          </p:spPr>
          <p:txBody>
            <a:bodyPr wrap="none" anchor="ctr"/>
            <a:lstStyle/>
            <a:p>
              <a:endParaRPr lang="en-US"/>
            </a:p>
          </p:txBody>
        </p:sp>
        <p:sp>
          <p:nvSpPr>
            <p:cNvPr id="180263" name="Line 34"/>
            <p:cNvSpPr>
              <a:spLocks noChangeShapeType="1"/>
            </p:cNvSpPr>
            <p:nvPr/>
          </p:nvSpPr>
          <p:spPr bwMode="auto">
            <a:xfrm flipH="1" flipV="1">
              <a:off x="1728" y="2928"/>
              <a:ext cx="432" cy="0"/>
            </a:xfrm>
            <a:prstGeom prst="line">
              <a:avLst/>
            </a:prstGeom>
            <a:noFill/>
            <a:ln w="25400">
              <a:solidFill>
                <a:schemeClr val="accent2"/>
              </a:solidFill>
              <a:round/>
              <a:headEnd/>
              <a:tailEnd/>
            </a:ln>
          </p:spPr>
          <p:txBody>
            <a:bodyPr wrap="none" anchor="ctr"/>
            <a:lstStyle/>
            <a:p>
              <a:endParaRPr lang="en-US"/>
            </a:p>
          </p:txBody>
        </p:sp>
      </p:grpSp>
      <p:sp>
        <p:nvSpPr>
          <p:cNvPr id="180264" name="Rectangle 35"/>
          <p:cNvSpPr>
            <a:spLocks noChangeArrowheads="1"/>
          </p:cNvSpPr>
          <p:nvPr/>
        </p:nvSpPr>
        <p:spPr bwMode="auto">
          <a:xfrm>
            <a:off x="4605338" y="4464050"/>
            <a:ext cx="501650" cy="90488"/>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265" name="Rectangle 36"/>
          <p:cNvSpPr>
            <a:spLocks noChangeArrowheads="1"/>
          </p:cNvSpPr>
          <p:nvPr/>
        </p:nvSpPr>
        <p:spPr bwMode="auto">
          <a:xfrm>
            <a:off x="4605338" y="4779963"/>
            <a:ext cx="501650" cy="90487"/>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266" name="Rectangle 37"/>
          <p:cNvSpPr>
            <a:spLocks noChangeArrowheads="1"/>
          </p:cNvSpPr>
          <p:nvPr/>
        </p:nvSpPr>
        <p:spPr bwMode="auto">
          <a:xfrm>
            <a:off x="5773738" y="4464050"/>
            <a:ext cx="501650" cy="90488"/>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267" name="Rectangle 38"/>
          <p:cNvSpPr>
            <a:spLocks noChangeArrowheads="1"/>
          </p:cNvSpPr>
          <p:nvPr/>
        </p:nvSpPr>
        <p:spPr bwMode="auto">
          <a:xfrm>
            <a:off x="5773738" y="4779963"/>
            <a:ext cx="501650" cy="90487"/>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grpSp>
        <p:nvGrpSpPr>
          <p:cNvPr id="6" name="Group 39"/>
          <p:cNvGrpSpPr>
            <a:grpSpLocks/>
          </p:cNvGrpSpPr>
          <p:nvPr/>
        </p:nvGrpSpPr>
        <p:grpSpPr bwMode="auto">
          <a:xfrm>
            <a:off x="3517900" y="4689475"/>
            <a:ext cx="3838575" cy="2168525"/>
            <a:chOff x="504" y="2421"/>
            <a:chExt cx="3312" cy="2304"/>
          </a:xfrm>
        </p:grpSpPr>
        <p:sp>
          <p:nvSpPr>
            <p:cNvPr id="180269" name="Oval 40"/>
            <p:cNvSpPr>
              <a:spLocks noChangeArrowheads="1"/>
            </p:cNvSpPr>
            <p:nvPr/>
          </p:nvSpPr>
          <p:spPr bwMode="auto">
            <a:xfrm>
              <a:off x="864" y="2481"/>
              <a:ext cx="2592" cy="1344"/>
            </a:xfrm>
            <a:prstGeom prst="ellipse">
              <a:avLst/>
            </a:prstGeom>
            <a:noFill/>
            <a:ln w="9525">
              <a:solidFill>
                <a:srgbClr val="3399FF"/>
              </a:solidFill>
              <a:round/>
              <a:headEnd/>
              <a:tailEnd/>
            </a:ln>
          </p:spPr>
          <p:txBody>
            <a:bodyPr wrap="none" anchor="ctr"/>
            <a:lstStyle/>
            <a:p>
              <a:endParaRPr lang="en-US" sz="1800" u="sng">
                <a:latin typeface="Calibri" pitchFamily="34" charset="0"/>
              </a:endParaRPr>
            </a:p>
          </p:txBody>
        </p:sp>
        <p:sp>
          <p:nvSpPr>
            <p:cNvPr id="180270" name="Oval 41"/>
            <p:cNvSpPr>
              <a:spLocks noChangeArrowheads="1"/>
            </p:cNvSpPr>
            <p:nvPr/>
          </p:nvSpPr>
          <p:spPr bwMode="auto">
            <a:xfrm>
              <a:off x="720" y="2451"/>
              <a:ext cx="2880" cy="1728"/>
            </a:xfrm>
            <a:prstGeom prst="ellipse">
              <a:avLst/>
            </a:prstGeom>
            <a:noFill/>
            <a:ln w="9525">
              <a:solidFill>
                <a:srgbClr val="3399FF"/>
              </a:solidFill>
              <a:round/>
              <a:headEnd/>
              <a:tailEnd/>
            </a:ln>
          </p:spPr>
          <p:txBody>
            <a:bodyPr wrap="none" anchor="ctr"/>
            <a:lstStyle/>
            <a:p>
              <a:endParaRPr lang="en-US" sz="1800" u="sng">
                <a:latin typeface="Calibri" pitchFamily="34" charset="0"/>
              </a:endParaRPr>
            </a:p>
          </p:txBody>
        </p:sp>
        <p:sp>
          <p:nvSpPr>
            <p:cNvPr id="180271" name="Oval 42"/>
            <p:cNvSpPr>
              <a:spLocks noChangeArrowheads="1"/>
            </p:cNvSpPr>
            <p:nvPr/>
          </p:nvSpPr>
          <p:spPr bwMode="auto">
            <a:xfrm>
              <a:off x="504" y="2421"/>
              <a:ext cx="3312" cy="2304"/>
            </a:xfrm>
            <a:prstGeom prst="ellipse">
              <a:avLst/>
            </a:prstGeom>
            <a:noFill/>
            <a:ln w="9525">
              <a:solidFill>
                <a:srgbClr val="3399FF"/>
              </a:solidFill>
              <a:round/>
              <a:headEnd/>
              <a:tailEnd/>
            </a:ln>
          </p:spPr>
          <p:txBody>
            <a:bodyPr wrap="none" anchor="ctr"/>
            <a:lstStyle/>
            <a:p>
              <a:endParaRPr lang="en-US" sz="1800" u="sng">
                <a:latin typeface="Calibri" pitchFamily="34" charset="0"/>
              </a:endParaRPr>
            </a:p>
          </p:txBody>
        </p:sp>
      </p:grpSp>
      <p:sp>
        <p:nvSpPr>
          <p:cNvPr id="180272" name="Oval 43"/>
          <p:cNvSpPr>
            <a:spLocks noChangeArrowheads="1"/>
          </p:cNvSpPr>
          <p:nvPr/>
        </p:nvSpPr>
        <p:spPr bwMode="auto">
          <a:xfrm flipV="1">
            <a:off x="3933825" y="3332163"/>
            <a:ext cx="3005138" cy="1263650"/>
          </a:xfrm>
          <a:prstGeom prst="ellipse">
            <a:avLst/>
          </a:prstGeom>
          <a:noFill/>
          <a:ln w="9525">
            <a:solidFill>
              <a:srgbClr val="3399FF"/>
            </a:solidFill>
            <a:round/>
            <a:headEnd/>
            <a:tailEnd/>
          </a:ln>
        </p:spPr>
        <p:txBody>
          <a:bodyPr rot="10800000" wrap="none" anchor="ctr"/>
          <a:lstStyle/>
          <a:p>
            <a:endParaRPr lang="en-US" sz="1800" u="sng">
              <a:latin typeface="Calibri" pitchFamily="34" charset="0"/>
            </a:endParaRPr>
          </a:p>
        </p:txBody>
      </p:sp>
      <p:sp>
        <p:nvSpPr>
          <p:cNvPr id="180273" name="Oval 44"/>
          <p:cNvSpPr>
            <a:spLocks noChangeArrowheads="1"/>
          </p:cNvSpPr>
          <p:nvPr/>
        </p:nvSpPr>
        <p:spPr bwMode="auto">
          <a:xfrm flipV="1">
            <a:off x="3767138" y="2998788"/>
            <a:ext cx="3338512" cy="1625600"/>
          </a:xfrm>
          <a:prstGeom prst="ellipse">
            <a:avLst/>
          </a:prstGeom>
          <a:noFill/>
          <a:ln w="9525">
            <a:solidFill>
              <a:srgbClr val="3399FF"/>
            </a:solidFill>
            <a:round/>
            <a:headEnd/>
            <a:tailEnd/>
          </a:ln>
        </p:spPr>
        <p:txBody>
          <a:bodyPr rot="10800000" wrap="none" anchor="ctr"/>
          <a:lstStyle/>
          <a:p>
            <a:endParaRPr lang="en-US" sz="1800" u="sng">
              <a:latin typeface="Calibri" pitchFamily="34" charset="0"/>
            </a:endParaRPr>
          </a:p>
        </p:txBody>
      </p:sp>
      <p:sp>
        <p:nvSpPr>
          <p:cNvPr id="180274" name="Oval 45"/>
          <p:cNvSpPr>
            <a:spLocks noChangeArrowheads="1"/>
          </p:cNvSpPr>
          <p:nvPr/>
        </p:nvSpPr>
        <p:spPr bwMode="auto">
          <a:xfrm flipV="1">
            <a:off x="3517900" y="2484438"/>
            <a:ext cx="3838575" cy="2168525"/>
          </a:xfrm>
          <a:prstGeom prst="ellipse">
            <a:avLst/>
          </a:prstGeom>
          <a:noFill/>
          <a:ln w="9525">
            <a:solidFill>
              <a:srgbClr val="3399FF"/>
            </a:solidFill>
            <a:round/>
            <a:headEnd/>
            <a:tailEnd/>
          </a:ln>
        </p:spPr>
        <p:txBody>
          <a:bodyPr rot="10800000" wrap="none" anchor="ctr"/>
          <a:lstStyle/>
          <a:p>
            <a:endParaRPr lang="en-US" sz="1800" u="sng">
              <a:latin typeface="Calibri" pitchFamily="34" charset="0"/>
            </a:endParaRPr>
          </a:p>
        </p:txBody>
      </p:sp>
      <p:sp>
        <p:nvSpPr>
          <p:cNvPr id="180275" name="Rectangle 46" descr="Dark downward diagonal"/>
          <p:cNvSpPr>
            <a:spLocks noChangeArrowheads="1"/>
          </p:cNvSpPr>
          <p:nvPr/>
        </p:nvSpPr>
        <p:spPr bwMode="auto">
          <a:xfrm>
            <a:off x="7762875" y="4508500"/>
            <a:ext cx="69850" cy="296863"/>
          </a:xfrm>
          <a:prstGeom prst="rect">
            <a:avLst/>
          </a:prstGeom>
          <a:pattFill prst="dkDnDiag">
            <a:fgClr>
              <a:schemeClr val="accent2"/>
            </a:fgClr>
            <a:bgClr>
              <a:srgbClr val="FFFFFF"/>
            </a:bgClr>
          </a:pattFill>
          <a:ln w="9525">
            <a:solidFill>
              <a:srgbClr val="008000"/>
            </a:solidFill>
            <a:miter lim="800000"/>
            <a:headEnd/>
            <a:tailEnd/>
          </a:ln>
        </p:spPr>
        <p:txBody>
          <a:bodyPr wrap="none" anchor="ctr"/>
          <a:lstStyle/>
          <a:p>
            <a:endParaRPr lang="en-US" sz="1800" u="sng">
              <a:latin typeface="Calibri" pitchFamily="34" charset="0"/>
            </a:endParaRPr>
          </a:p>
        </p:txBody>
      </p:sp>
      <p:grpSp>
        <p:nvGrpSpPr>
          <p:cNvPr id="7" name="Group 47"/>
          <p:cNvGrpSpPr>
            <a:grpSpLocks/>
          </p:cNvGrpSpPr>
          <p:nvPr/>
        </p:nvGrpSpPr>
        <p:grpSpPr bwMode="auto">
          <a:xfrm>
            <a:off x="5383213" y="4600575"/>
            <a:ext cx="114300" cy="136525"/>
            <a:chOff x="2016" y="3106"/>
            <a:chExt cx="470" cy="254"/>
          </a:xfrm>
        </p:grpSpPr>
        <p:sp>
          <p:nvSpPr>
            <p:cNvPr id="180277" name="Oval 48"/>
            <p:cNvSpPr>
              <a:spLocks noChangeArrowheads="1"/>
            </p:cNvSpPr>
            <p:nvPr/>
          </p:nvSpPr>
          <p:spPr bwMode="auto">
            <a:xfrm>
              <a:off x="2064" y="3264"/>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78" name="Oval 49"/>
            <p:cNvSpPr>
              <a:spLocks noChangeArrowheads="1"/>
            </p:cNvSpPr>
            <p:nvPr/>
          </p:nvSpPr>
          <p:spPr bwMode="auto">
            <a:xfrm>
              <a:off x="2178" y="3238"/>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79" name="Oval 50"/>
            <p:cNvSpPr>
              <a:spLocks noChangeArrowheads="1"/>
            </p:cNvSpPr>
            <p:nvPr/>
          </p:nvSpPr>
          <p:spPr bwMode="auto">
            <a:xfrm>
              <a:off x="2376" y="3286"/>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0" name="Oval 51"/>
            <p:cNvSpPr>
              <a:spLocks noChangeArrowheads="1"/>
            </p:cNvSpPr>
            <p:nvPr/>
          </p:nvSpPr>
          <p:spPr bwMode="auto">
            <a:xfrm>
              <a:off x="2304" y="331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1" name="Oval 52"/>
            <p:cNvSpPr>
              <a:spLocks noChangeArrowheads="1"/>
            </p:cNvSpPr>
            <p:nvPr/>
          </p:nvSpPr>
          <p:spPr bwMode="auto">
            <a:xfrm>
              <a:off x="2366" y="3220"/>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2" name="Oval 53"/>
            <p:cNvSpPr>
              <a:spLocks noChangeArrowheads="1"/>
            </p:cNvSpPr>
            <p:nvPr/>
          </p:nvSpPr>
          <p:spPr bwMode="auto">
            <a:xfrm>
              <a:off x="2286" y="319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3" name="Oval 54"/>
            <p:cNvSpPr>
              <a:spLocks noChangeArrowheads="1"/>
            </p:cNvSpPr>
            <p:nvPr/>
          </p:nvSpPr>
          <p:spPr bwMode="auto">
            <a:xfrm>
              <a:off x="2082" y="3194"/>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4" name="Oval 55"/>
            <p:cNvSpPr>
              <a:spLocks noChangeArrowheads="1"/>
            </p:cNvSpPr>
            <p:nvPr/>
          </p:nvSpPr>
          <p:spPr bwMode="auto">
            <a:xfrm>
              <a:off x="2124" y="3270"/>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5" name="Oval 56"/>
            <p:cNvSpPr>
              <a:spLocks noChangeArrowheads="1"/>
            </p:cNvSpPr>
            <p:nvPr/>
          </p:nvSpPr>
          <p:spPr bwMode="auto">
            <a:xfrm>
              <a:off x="2208" y="331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6" name="Oval 57"/>
            <p:cNvSpPr>
              <a:spLocks noChangeArrowheads="1"/>
            </p:cNvSpPr>
            <p:nvPr/>
          </p:nvSpPr>
          <p:spPr bwMode="auto">
            <a:xfrm>
              <a:off x="2352" y="3168"/>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7" name="Oval 58"/>
            <p:cNvSpPr>
              <a:spLocks noChangeArrowheads="1"/>
            </p:cNvSpPr>
            <p:nvPr/>
          </p:nvSpPr>
          <p:spPr bwMode="auto">
            <a:xfrm>
              <a:off x="2290" y="326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8" name="Oval 59"/>
            <p:cNvSpPr>
              <a:spLocks noChangeArrowheads="1"/>
            </p:cNvSpPr>
            <p:nvPr/>
          </p:nvSpPr>
          <p:spPr bwMode="auto">
            <a:xfrm>
              <a:off x="2160" y="3168"/>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89" name="Oval 60"/>
            <p:cNvSpPr>
              <a:spLocks noChangeArrowheads="1"/>
            </p:cNvSpPr>
            <p:nvPr/>
          </p:nvSpPr>
          <p:spPr bwMode="auto">
            <a:xfrm>
              <a:off x="2382" y="3288"/>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0" name="Oval 61"/>
            <p:cNvSpPr>
              <a:spLocks noChangeArrowheads="1"/>
            </p:cNvSpPr>
            <p:nvPr/>
          </p:nvSpPr>
          <p:spPr bwMode="auto">
            <a:xfrm>
              <a:off x="2142" y="331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1" name="Oval 62"/>
            <p:cNvSpPr>
              <a:spLocks noChangeArrowheads="1"/>
            </p:cNvSpPr>
            <p:nvPr/>
          </p:nvSpPr>
          <p:spPr bwMode="auto">
            <a:xfrm>
              <a:off x="2234" y="3206"/>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2" name="Oval 63"/>
            <p:cNvSpPr>
              <a:spLocks noChangeArrowheads="1"/>
            </p:cNvSpPr>
            <p:nvPr/>
          </p:nvSpPr>
          <p:spPr bwMode="auto">
            <a:xfrm>
              <a:off x="2414" y="319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3" name="Oval 64"/>
            <p:cNvSpPr>
              <a:spLocks noChangeArrowheads="1"/>
            </p:cNvSpPr>
            <p:nvPr/>
          </p:nvSpPr>
          <p:spPr bwMode="auto">
            <a:xfrm>
              <a:off x="2438" y="3126"/>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4" name="Oval 65"/>
            <p:cNvSpPr>
              <a:spLocks noChangeArrowheads="1"/>
            </p:cNvSpPr>
            <p:nvPr/>
          </p:nvSpPr>
          <p:spPr bwMode="auto">
            <a:xfrm>
              <a:off x="2016" y="3122"/>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5" name="Oval 66"/>
            <p:cNvSpPr>
              <a:spLocks noChangeArrowheads="1"/>
            </p:cNvSpPr>
            <p:nvPr/>
          </p:nvSpPr>
          <p:spPr bwMode="auto">
            <a:xfrm>
              <a:off x="2184" y="3116"/>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sp>
          <p:nvSpPr>
            <p:cNvPr id="180296" name="Oval 67"/>
            <p:cNvSpPr>
              <a:spLocks noChangeArrowheads="1"/>
            </p:cNvSpPr>
            <p:nvPr/>
          </p:nvSpPr>
          <p:spPr bwMode="auto">
            <a:xfrm>
              <a:off x="2314" y="3106"/>
              <a:ext cx="48" cy="48"/>
            </a:xfrm>
            <a:prstGeom prst="ellipse">
              <a:avLst/>
            </a:prstGeom>
            <a:solidFill>
              <a:srgbClr val="FF3300"/>
            </a:solidFill>
            <a:ln w="9525">
              <a:noFill/>
              <a:round/>
              <a:headEnd/>
              <a:tailEnd/>
            </a:ln>
          </p:spPr>
          <p:txBody>
            <a:bodyPr wrap="none" anchor="ctr"/>
            <a:lstStyle/>
            <a:p>
              <a:endParaRPr lang="en-US" sz="1800" u="sng">
                <a:latin typeface="Calibri" pitchFamily="34" charset="0"/>
              </a:endParaRPr>
            </a:p>
          </p:txBody>
        </p:sp>
      </p:grpSp>
      <p:sp>
        <p:nvSpPr>
          <p:cNvPr id="180297" name="Line 68"/>
          <p:cNvSpPr>
            <a:spLocks noChangeShapeType="1"/>
          </p:cNvSpPr>
          <p:nvPr/>
        </p:nvSpPr>
        <p:spPr bwMode="auto">
          <a:xfrm>
            <a:off x="3646488" y="4645025"/>
            <a:ext cx="444500" cy="0"/>
          </a:xfrm>
          <a:prstGeom prst="line">
            <a:avLst/>
          </a:prstGeom>
          <a:noFill/>
          <a:ln w="38100">
            <a:solidFill>
              <a:srgbClr val="FF0000"/>
            </a:solidFill>
            <a:round/>
            <a:headEnd/>
            <a:tailEnd type="triangle" w="med" len="med"/>
          </a:ln>
        </p:spPr>
        <p:txBody>
          <a:bodyPr wrap="none" anchor="ctr"/>
          <a:lstStyle/>
          <a:p>
            <a:endParaRPr lang="en-US"/>
          </a:p>
        </p:txBody>
      </p:sp>
      <p:sp>
        <p:nvSpPr>
          <p:cNvPr id="180298" name="Line 70"/>
          <p:cNvSpPr>
            <a:spLocks noChangeShapeType="1"/>
          </p:cNvSpPr>
          <p:nvPr/>
        </p:nvSpPr>
        <p:spPr bwMode="auto">
          <a:xfrm>
            <a:off x="6664325" y="4562475"/>
            <a:ext cx="444500" cy="0"/>
          </a:xfrm>
          <a:prstGeom prst="line">
            <a:avLst/>
          </a:prstGeom>
          <a:noFill/>
          <a:ln w="38100">
            <a:solidFill>
              <a:srgbClr val="FF0000"/>
            </a:solidFill>
            <a:round/>
            <a:headEnd/>
            <a:tailEnd type="triangle" w="med" len="med"/>
          </a:ln>
        </p:spPr>
        <p:txBody>
          <a:bodyPr wrap="none" anchor="ctr"/>
          <a:lstStyle/>
          <a:p>
            <a:endParaRPr lang="en-US"/>
          </a:p>
        </p:txBody>
      </p:sp>
      <p:sp>
        <p:nvSpPr>
          <p:cNvPr id="180299" name="Rectangle 71"/>
          <p:cNvSpPr>
            <a:spLocks noChangeArrowheads="1"/>
          </p:cNvSpPr>
          <p:nvPr/>
        </p:nvSpPr>
        <p:spPr bwMode="auto">
          <a:xfrm>
            <a:off x="5162550" y="4464050"/>
            <a:ext cx="555625" cy="90488"/>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300" name="Rectangle 72"/>
          <p:cNvSpPr>
            <a:spLocks noChangeArrowheads="1"/>
          </p:cNvSpPr>
          <p:nvPr/>
        </p:nvSpPr>
        <p:spPr bwMode="auto">
          <a:xfrm>
            <a:off x="5148263" y="4779963"/>
            <a:ext cx="555625" cy="90487"/>
          </a:xfrm>
          <a:prstGeom prst="rect">
            <a:avLst/>
          </a:prstGeom>
          <a:solidFill>
            <a:srgbClr val="33CC33"/>
          </a:solidFill>
          <a:ln w="9525">
            <a:solidFill>
              <a:srgbClr val="008000"/>
            </a:solidFill>
            <a:miter lim="800000"/>
            <a:headEnd/>
            <a:tailEnd/>
          </a:ln>
        </p:spPr>
        <p:txBody>
          <a:bodyPr wrap="none" anchor="ctr"/>
          <a:lstStyle/>
          <a:p>
            <a:endParaRPr lang="en-US" sz="1800" u="sng">
              <a:latin typeface="Calibri" pitchFamily="34" charset="0"/>
            </a:endParaRPr>
          </a:p>
        </p:txBody>
      </p:sp>
      <p:grpSp>
        <p:nvGrpSpPr>
          <p:cNvPr id="8" name="Group 73"/>
          <p:cNvGrpSpPr>
            <a:grpSpLocks/>
          </p:cNvGrpSpPr>
          <p:nvPr/>
        </p:nvGrpSpPr>
        <p:grpSpPr bwMode="auto">
          <a:xfrm>
            <a:off x="5481638" y="4554538"/>
            <a:ext cx="2284412" cy="225425"/>
            <a:chOff x="2304" y="2304"/>
            <a:chExt cx="1778" cy="192"/>
          </a:xfrm>
        </p:grpSpPr>
        <p:sp>
          <p:nvSpPr>
            <p:cNvPr id="180302" name="Arc 74"/>
            <p:cNvSpPr>
              <a:spLocks/>
            </p:cNvSpPr>
            <p:nvPr/>
          </p:nvSpPr>
          <p:spPr bwMode="auto">
            <a:xfrm flipV="1">
              <a:off x="2304" y="2304"/>
              <a:ext cx="177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rot="10800000" wrap="none" anchor="ctr"/>
            <a:lstStyle/>
            <a:p>
              <a:endParaRPr lang="en-US" sz="1800" u="sng">
                <a:latin typeface="Calibri" pitchFamily="34" charset="0"/>
              </a:endParaRPr>
            </a:p>
          </p:txBody>
        </p:sp>
        <p:sp>
          <p:nvSpPr>
            <p:cNvPr id="180303" name="Arc 75"/>
            <p:cNvSpPr>
              <a:spLocks/>
            </p:cNvSpPr>
            <p:nvPr/>
          </p:nvSpPr>
          <p:spPr bwMode="auto">
            <a:xfrm>
              <a:off x="2304" y="2400"/>
              <a:ext cx="177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endParaRPr lang="en-US" sz="1800" u="sng">
                <a:latin typeface="Calibri" pitchFamily="34" charset="0"/>
              </a:endParaRPr>
            </a:p>
          </p:txBody>
        </p:sp>
      </p:grpSp>
      <p:sp>
        <p:nvSpPr>
          <p:cNvPr id="180304" name="Freeform 76"/>
          <p:cNvSpPr>
            <a:spLocks noChangeAspect="1"/>
          </p:cNvSpPr>
          <p:nvPr/>
        </p:nvSpPr>
        <p:spPr bwMode="auto">
          <a:xfrm rot="-5241123">
            <a:off x="5010945" y="4034631"/>
            <a:ext cx="1065212" cy="111125"/>
          </a:xfrm>
          <a:custGeom>
            <a:avLst/>
            <a:gdLst>
              <a:gd name="T0" fmla="*/ 0 w 1680"/>
              <a:gd name="T1" fmla="*/ 2147483647 h 104"/>
              <a:gd name="T2" fmla="*/ 2147483647 w 1680"/>
              <a:gd name="T3" fmla="*/ 2147483647 h 104"/>
              <a:gd name="T4" fmla="*/ 2147483647 w 1680"/>
              <a:gd name="T5" fmla="*/ 2147483647 h 104"/>
              <a:gd name="T6" fmla="*/ 2147483647 w 1680"/>
              <a:gd name="T7" fmla="*/ 2147483647 h 104"/>
              <a:gd name="T8" fmla="*/ 2147483647 w 1680"/>
              <a:gd name="T9" fmla="*/ 2147483647 h 104"/>
              <a:gd name="T10" fmla="*/ 2147483647 w 1680"/>
              <a:gd name="T11" fmla="*/ 2147483647 h 104"/>
              <a:gd name="T12" fmla="*/ 2147483647 w 1680"/>
              <a:gd name="T13" fmla="*/ 2147483647 h 104"/>
              <a:gd name="T14" fmla="*/ 2147483647 w 1680"/>
              <a:gd name="T15" fmla="*/ 2147483647 h 104"/>
              <a:gd name="T16" fmla="*/ 2147483647 w 1680"/>
              <a:gd name="T17" fmla="*/ 2147483647 h 104"/>
              <a:gd name="T18" fmla="*/ 2147483647 w 1680"/>
              <a:gd name="T19" fmla="*/ 2147483647 h 104"/>
              <a:gd name="T20" fmla="*/ 2147483647 w 1680"/>
              <a:gd name="T21" fmla="*/ 2147483647 h 104"/>
              <a:gd name="T22" fmla="*/ 2147483647 w 1680"/>
              <a:gd name="T23" fmla="*/ 2147483647 h 104"/>
              <a:gd name="T24" fmla="*/ 2147483647 w 1680"/>
              <a:gd name="T25" fmla="*/ 2147483647 h 104"/>
              <a:gd name="T26" fmla="*/ 2147483647 w 1680"/>
              <a:gd name="T27" fmla="*/ 2147483647 h 104"/>
              <a:gd name="T28" fmla="*/ 2147483647 w 1680"/>
              <a:gd name="T29" fmla="*/ 2147483647 h 104"/>
              <a:gd name="T30" fmla="*/ 2147483647 w 1680"/>
              <a:gd name="T31" fmla="*/ 2147483647 h 104"/>
              <a:gd name="T32" fmla="*/ 2147483647 w 1680"/>
              <a:gd name="T33" fmla="*/ 2147483647 h 104"/>
              <a:gd name="T34" fmla="*/ 2147483647 w 1680"/>
              <a:gd name="T35" fmla="*/ 2147483647 h 104"/>
              <a:gd name="T36" fmla="*/ 2147483647 w 1680"/>
              <a:gd name="T37" fmla="*/ 2147483647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28575">
            <a:solidFill>
              <a:srgbClr val="FF9933"/>
            </a:solidFill>
            <a:round/>
            <a:headEnd/>
            <a:tailEnd type="stealth" w="med" len="med"/>
          </a:ln>
        </p:spPr>
        <p:txBody>
          <a:bodyPr vert="eaVert" wrap="none" anchor="ctr"/>
          <a:lstStyle/>
          <a:p>
            <a:endParaRPr lang="en-US" sz="1800" u="sng">
              <a:latin typeface="Calibri" pitchFamily="34" charset="0"/>
            </a:endParaRPr>
          </a:p>
        </p:txBody>
      </p:sp>
      <p:sp>
        <p:nvSpPr>
          <p:cNvPr id="180305" name="Text Box 77"/>
          <p:cNvSpPr txBox="1">
            <a:spLocks noChangeAspect="1" noChangeArrowheads="1"/>
          </p:cNvSpPr>
          <p:nvPr/>
        </p:nvSpPr>
        <p:spPr bwMode="auto">
          <a:xfrm rot="-147854">
            <a:off x="5203825" y="3560763"/>
            <a:ext cx="149225" cy="461962"/>
          </a:xfrm>
          <a:prstGeom prst="rect">
            <a:avLst/>
          </a:prstGeom>
          <a:noFill/>
          <a:ln w="9525">
            <a:noFill/>
            <a:miter lim="800000"/>
            <a:headEnd/>
            <a:tailEnd/>
          </a:ln>
        </p:spPr>
        <p:txBody>
          <a:bodyPr wrap="none"/>
          <a:lstStyle/>
          <a:p>
            <a:pPr eaLnBrk="0" hangingPunct="0">
              <a:spcBef>
                <a:spcPct val="50000"/>
              </a:spcBef>
            </a:pPr>
            <a:r>
              <a:rPr lang="de-DE" sz="3200" b="1" u="sng">
                <a:solidFill>
                  <a:srgbClr val="FF9933"/>
                </a:solidFill>
                <a:latin typeface="Comic Sans MS" pitchFamily="66" charset="0"/>
                <a:sym typeface="Symbol" pitchFamily="18" charset="2"/>
              </a:rPr>
              <a:t></a:t>
            </a:r>
            <a:endParaRPr lang="de-DE" sz="2000" u="sng">
              <a:latin typeface="Comic Sans MS" pitchFamily="66" charset="0"/>
            </a:endParaRPr>
          </a:p>
        </p:txBody>
      </p:sp>
      <p:grpSp>
        <p:nvGrpSpPr>
          <p:cNvPr id="9" name="Group 78"/>
          <p:cNvGrpSpPr>
            <a:grpSpLocks noChangeAspect="1"/>
          </p:cNvGrpSpPr>
          <p:nvPr/>
        </p:nvGrpSpPr>
        <p:grpSpPr bwMode="auto">
          <a:xfrm rot="5916011">
            <a:off x="5067300" y="4992688"/>
            <a:ext cx="1196975" cy="590550"/>
            <a:chOff x="2937" y="508"/>
            <a:chExt cx="1227" cy="420"/>
          </a:xfrm>
        </p:grpSpPr>
        <p:sp>
          <p:nvSpPr>
            <p:cNvPr id="180307" name="Freeform 79"/>
            <p:cNvSpPr>
              <a:spLocks noChangeAspect="1"/>
            </p:cNvSpPr>
            <p:nvPr/>
          </p:nvSpPr>
          <p:spPr bwMode="auto">
            <a:xfrm rot="-709341">
              <a:off x="2937" y="849"/>
              <a:ext cx="1093" cy="79"/>
            </a:xfrm>
            <a:custGeom>
              <a:avLst/>
              <a:gdLst>
                <a:gd name="T0" fmla="*/ 0 w 1680"/>
                <a:gd name="T1" fmla="*/ 2 h 104"/>
                <a:gd name="T2" fmla="*/ 11 w 1680"/>
                <a:gd name="T3" fmla="*/ 27 h 104"/>
                <a:gd name="T4" fmla="*/ 22 w 1680"/>
                <a:gd name="T5" fmla="*/ 2 h 104"/>
                <a:gd name="T6" fmla="*/ 33 w 1680"/>
                <a:gd name="T7" fmla="*/ 27 h 104"/>
                <a:gd name="T8" fmla="*/ 45 w 1680"/>
                <a:gd name="T9" fmla="*/ 2 h 104"/>
                <a:gd name="T10" fmla="*/ 56 w 1680"/>
                <a:gd name="T11" fmla="*/ 27 h 104"/>
                <a:gd name="T12" fmla="*/ 67 w 1680"/>
                <a:gd name="T13" fmla="*/ 2 h 104"/>
                <a:gd name="T14" fmla="*/ 78 w 1680"/>
                <a:gd name="T15" fmla="*/ 27 h 104"/>
                <a:gd name="T16" fmla="*/ 89 w 1680"/>
                <a:gd name="T17" fmla="*/ 2 h 104"/>
                <a:gd name="T18" fmla="*/ 101 w 1680"/>
                <a:gd name="T19" fmla="*/ 27 h 104"/>
                <a:gd name="T20" fmla="*/ 112 w 1680"/>
                <a:gd name="T21" fmla="*/ 2 h 104"/>
                <a:gd name="T22" fmla="*/ 123 w 1680"/>
                <a:gd name="T23" fmla="*/ 27 h 104"/>
                <a:gd name="T24" fmla="*/ 134 w 1680"/>
                <a:gd name="T25" fmla="*/ 2 h 104"/>
                <a:gd name="T26" fmla="*/ 146 w 1680"/>
                <a:gd name="T27" fmla="*/ 27 h 104"/>
                <a:gd name="T28" fmla="*/ 157 w 1680"/>
                <a:gd name="T29" fmla="*/ 2 h 104"/>
                <a:gd name="T30" fmla="*/ 162 w 1680"/>
                <a:gd name="T31" fmla="*/ 14 h 104"/>
                <a:gd name="T32" fmla="*/ 174 w 1680"/>
                <a:gd name="T33" fmla="*/ 14 h 104"/>
                <a:gd name="T34" fmla="*/ 179 w 1680"/>
                <a:gd name="T35" fmla="*/ 14 h 104"/>
                <a:gd name="T36" fmla="*/ 196 w 1680"/>
                <a:gd name="T37" fmla="*/ 14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28575">
              <a:solidFill>
                <a:srgbClr val="FF9933"/>
              </a:solidFill>
              <a:round/>
              <a:headEnd/>
              <a:tailEnd type="stealth" w="med" len="med"/>
            </a:ln>
          </p:spPr>
          <p:txBody>
            <a:bodyPr rot="10800000" vert="eaVert" wrap="none" anchor="ctr"/>
            <a:lstStyle/>
            <a:p>
              <a:endParaRPr lang="en-US" sz="1800" u="sng">
                <a:latin typeface="Calibri" pitchFamily="34" charset="0"/>
              </a:endParaRPr>
            </a:p>
          </p:txBody>
        </p:sp>
        <p:sp>
          <p:nvSpPr>
            <p:cNvPr id="180308" name="Text Box 80"/>
            <p:cNvSpPr txBox="1">
              <a:spLocks noChangeAspect="1" noChangeArrowheads="1"/>
            </p:cNvSpPr>
            <p:nvPr/>
          </p:nvSpPr>
          <p:spPr bwMode="auto">
            <a:xfrm rot="-709341">
              <a:off x="4039" y="508"/>
              <a:ext cx="125" cy="404"/>
            </a:xfrm>
            <a:prstGeom prst="rect">
              <a:avLst/>
            </a:prstGeom>
            <a:noFill/>
            <a:ln w="9525">
              <a:noFill/>
              <a:miter lim="800000"/>
              <a:headEnd/>
              <a:tailEnd/>
            </a:ln>
          </p:spPr>
          <p:txBody>
            <a:bodyPr wrap="none"/>
            <a:lstStyle/>
            <a:p>
              <a:pPr eaLnBrk="0" hangingPunct="0">
                <a:spcBef>
                  <a:spcPct val="50000"/>
                </a:spcBef>
              </a:pPr>
              <a:endParaRPr lang="de-DE" sz="2000" u="sng">
                <a:latin typeface="Comic Sans MS" pitchFamily="66" charset="0"/>
              </a:endParaRPr>
            </a:p>
          </p:txBody>
        </p:sp>
      </p:grpSp>
      <p:sp>
        <p:nvSpPr>
          <p:cNvPr id="180309" name="Text Box 81"/>
          <p:cNvSpPr txBox="1">
            <a:spLocks noChangeAspect="1" noChangeArrowheads="1"/>
          </p:cNvSpPr>
          <p:nvPr/>
        </p:nvSpPr>
        <p:spPr bwMode="auto">
          <a:xfrm rot="-147854">
            <a:off x="7262813" y="4587875"/>
            <a:ext cx="149225" cy="461963"/>
          </a:xfrm>
          <a:prstGeom prst="rect">
            <a:avLst/>
          </a:prstGeom>
          <a:noFill/>
          <a:ln w="9525">
            <a:noFill/>
            <a:miter lim="800000"/>
            <a:headEnd/>
            <a:tailEnd/>
          </a:ln>
        </p:spPr>
        <p:txBody>
          <a:bodyPr wrap="none"/>
          <a:lstStyle/>
          <a:p>
            <a:pPr eaLnBrk="0" hangingPunct="0">
              <a:spcBef>
                <a:spcPct val="50000"/>
              </a:spcBef>
            </a:pPr>
            <a:r>
              <a:rPr lang="de-DE" sz="3200" b="1">
                <a:solidFill>
                  <a:srgbClr val="FF3300"/>
                </a:solidFill>
                <a:latin typeface="Symbol" pitchFamily="18" charset="2"/>
                <a:sym typeface="Symbol" pitchFamily="18" charset="2"/>
              </a:rPr>
              <a:t>b</a:t>
            </a:r>
            <a:endParaRPr lang="de-DE" sz="3200" b="1" baseline="30000">
              <a:solidFill>
                <a:srgbClr val="FF3300"/>
              </a:solidFill>
              <a:latin typeface="Symbol" pitchFamily="18" charset="2"/>
            </a:endParaRPr>
          </a:p>
        </p:txBody>
      </p:sp>
      <p:sp>
        <p:nvSpPr>
          <p:cNvPr id="180310" name="Rectangle 82"/>
          <p:cNvSpPr>
            <a:spLocks noChangeArrowheads="1"/>
          </p:cNvSpPr>
          <p:nvPr/>
        </p:nvSpPr>
        <p:spPr bwMode="auto">
          <a:xfrm>
            <a:off x="5203825" y="3470275"/>
            <a:ext cx="500063" cy="90488"/>
          </a:xfrm>
          <a:prstGeom prst="rect">
            <a:avLst/>
          </a:prstGeom>
          <a:solidFill>
            <a:srgbClr val="6600FF"/>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311" name="Rectangle 83"/>
          <p:cNvSpPr>
            <a:spLocks noChangeArrowheads="1"/>
          </p:cNvSpPr>
          <p:nvPr/>
        </p:nvSpPr>
        <p:spPr bwMode="auto">
          <a:xfrm>
            <a:off x="5203825" y="5729288"/>
            <a:ext cx="500063" cy="88900"/>
          </a:xfrm>
          <a:prstGeom prst="rect">
            <a:avLst/>
          </a:prstGeom>
          <a:solidFill>
            <a:srgbClr val="6600FF"/>
          </a:solidFill>
          <a:ln w="9525">
            <a:solidFill>
              <a:srgbClr val="008000"/>
            </a:solidFill>
            <a:miter lim="800000"/>
            <a:headEnd/>
            <a:tailEnd/>
          </a:ln>
        </p:spPr>
        <p:txBody>
          <a:bodyPr wrap="none" anchor="ctr"/>
          <a:lstStyle/>
          <a:p>
            <a:endParaRPr lang="en-US" sz="1800" u="sng">
              <a:latin typeface="Calibri" pitchFamily="34" charset="0"/>
            </a:endParaRPr>
          </a:p>
        </p:txBody>
      </p:sp>
      <p:sp>
        <p:nvSpPr>
          <p:cNvPr id="180312" name="Rectangle 84" descr="Dark upward diagonal"/>
          <p:cNvSpPr>
            <a:spLocks noChangeArrowheads="1"/>
          </p:cNvSpPr>
          <p:nvPr/>
        </p:nvSpPr>
        <p:spPr bwMode="auto">
          <a:xfrm>
            <a:off x="7874000" y="4508500"/>
            <a:ext cx="69850" cy="296863"/>
          </a:xfrm>
          <a:prstGeom prst="rect">
            <a:avLst/>
          </a:prstGeom>
          <a:pattFill prst="dkUpDiag">
            <a:fgClr>
              <a:schemeClr val="accent2"/>
            </a:fgClr>
            <a:bgClr>
              <a:srgbClr val="FFFFFF"/>
            </a:bgClr>
          </a:pattFill>
          <a:ln w="9525">
            <a:solidFill>
              <a:srgbClr val="008000"/>
            </a:solidFill>
            <a:miter lim="800000"/>
            <a:headEnd/>
            <a:tailEnd/>
          </a:ln>
        </p:spPr>
        <p:txBody>
          <a:bodyPr wrap="none" anchor="ctr"/>
          <a:lstStyle/>
          <a:p>
            <a:endParaRPr lang="en-US" sz="1800" u="sng">
              <a:latin typeface="Calibri" pitchFamily="34" charset="0"/>
            </a:endParaRPr>
          </a:p>
        </p:txBody>
      </p:sp>
      <p:sp>
        <p:nvSpPr>
          <p:cNvPr id="180313" name="Rectangle 85"/>
          <p:cNvSpPr>
            <a:spLocks noChangeArrowheads="1"/>
          </p:cNvSpPr>
          <p:nvPr/>
        </p:nvSpPr>
        <p:spPr bwMode="auto">
          <a:xfrm>
            <a:off x="4889500" y="3070225"/>
            <a:ext cx="1541463" cy="366713"/>
          </a:xfrm>
          <a:prstGeom prst="rect">
            <a:avLst/>
          </a:prstGeom>
          <a:noFill/>
          <a:ln w="9525">
            <a:noFill/>
            <a:miter lim="800000"/>
            <a:headEnd/>
            <a:tailEnd/>
          </a:ln>
        </p:spPr>
        <p:txBody>
          <a:bodyPr wrap="none">
            <a:spAutoFit/>
          </a:bodyPr>
          <a:lstStyle/>
          <a:p>
            <a:r>
              <a:rPr lang="de-DE" sz="1800" b="1">
                <a:solidFill>
                  <a:srgbClr val="0000FF"/>
                </a:solidFill>
                <a:latin typeface="Calibri" pitchFamily="34" charset="0"/>
                <a:sym typeface="Symbol" pitchFamily="18" charset="2"/>
              </a:rPr>
              <a:t>X-ray detector</a:t>
            </a:r>
            <a:endParaRPr lang="en-US" sz="1800" b="1">
              <a:solidFill>
                <a:srgbClr val="0000FF"/>
              </a:solidFill>
              <a:latin typeface="Calibri" pitchFamily="34" charset="0"/>
              <a:sym typeface="Symbol" pitchFamily="18" charset="2"/>
            </a:endParaRPr>
          </a:p>
        </p:txBody>
      </p:sp>
      <p:sp>
        <p:nvSpPr>
          <p:cNvPr id="180314" name="Rectangle 86"/>
          <p:cNvSpPr>
            <a:spLocks noChangeArrowheads="1"/>
          </p:cNvSpPr>
          <p:nvPr/>
        </p:nvSpPr>
        <p:spPr bwMode="auto">
          <a:xfrm>
            <a:off x="7677150" y="5678488"/>
            <a:ext cx="1398588" cy="915987"/>
          </a:xfrm>
          <a:prstGeom prst="rect">
            <a:avLst/>
          </a:prstGeom>
          <a:noFill/>
          <a:ln w="9525">
            <a:noFill/>
            <a:miter lim="800000"/>
            <a:headEnd/>
            <a:tailEnd/>
          </a:ln>
        </p:spPr>
        <p:txBody>
          <a:bodyPr wrap="none">
            <a:spAutoFit/>
          </a:bodyPr>
          <a:lstStyle/>
          <a:p>
            <a:r>
              <a:rPr lang="de-DE" sz="1800" b="1">
                <a:solidFill>
                  <a:srgbClr val="0000FF"/>
                </a:solidFill>
                <a:latin typeface="Calibri" pitchFamily="34" charset="0"/>
                <a:sym typeface="Symbol" pitchFamily="18" charset="2"/>
              </a:rPr>
              <a:t>Storage and </a:t>
            </a:r>
          </a:p>
          <a:p>
            <a:r>
              <a:rPr lang="de-DE" sz="1800" b="1">
                <a:solidFill>
                  <a:srgbClr val="0000FF"/>
                </a:solidFill>
                <a:latin typeface="Calibri" pitchFamily="34" charset="0"/>
                <a:sym typeface="Symbol" pitchFamily="18" charset="2"/>
              </a:rPr>
              <a:t>detection</a:t>
            </a:r>
          </a:p>
          <a:p>
            <a:r>
              <a:rPr lang="de-DE" sz="1800" b="1">
                <a:solidFill>
                  <a:srgbClr val="0000FF"/>
                </a:solidFill>
                <a:latin typeface="Calibri" pitchFamily="34" charset="0"/>
                <a:sym typeface="Symbol" pitchFamily="18" charset="2"/>
              </a:rPr>
              <a:t>Penning trap</a:t>
            </a:r>
            <a:endParaRPr lang="en-US" sz="1800" b="1">
              <a:solidFill>
                <a:srgbClr val="0000FF"/>
              </a:solidFill>
              <a:latin typeface="Calibri" pitchFamily="34" charset="0"/>
              <a:sym typeface="Symbol" pitchFamily="18" charset="2"/>
            </a:endParaRPr>
          </a:p>
        </p:txBody>
      </p:sp>
      <p:sp>
        <p:nvSpPr>
          <p:cNvPr id="180315" name="Rectangle 87"/>
          <p:cNvSpPr>
            <a:spLocks noChangeArrowheads="1"/>
          </p:cNvSpPr>
          <p:nvPr/>
        </p:nvSpPr>
        <p:spPr bwMode="auto">
          <a:xfrm>
            <a:off x="6540500" y="3921125"/>
            <a:ext cx="1239838" cy="366713"/>
          </a:xfrm>
          <a:prstGeom prst="rect">
            <a:avLst/>
          </a:prstGeom>
          <a:noFill/>
          <a:ln w="9525">
            <a:noFill/>
            <a:miter lim="800000"/>
            <a:headEnd/>
            <a:tailEnd/>
          </a:ln>
        </p:spPr>
        <p:txBody>
          <a:bodyPr wrap="none">
            <a:spAutoFit/>
          </a:bodyPr>
          <a:lstStyle/>
          <a:p>
            <a:r>
              <a:rPr lang="de-DE" sz="1800" b="1">
                <a:solidFill>
                  <a:srgbClr val="0000FF"/>
                </a:solidFill>
                <a:latin typeface="Calibri" pitchFamily="34" charset="0"/>
                <a:sym typeface="Symbol" pitchFamily="18" charset="2"/>
              </a:rPr>
              <a:t>6 T magnet</a:t>
            </a:r>
            <a:endParaRPr lang="en-US" sz="1800" b="1">
              <a:solidFill>
                <a:srgbClr val="0000FF"/>
              </a:solidFill>
              <a:latin typeface="Calibri" pitchFamily="34" charset="0"/>
              <a:sym typeface="Symbol" pitchFamily="18" charset="2"/>
            </a:endParaRPr>
          </a:p>
        </p:txBody>
      </p:sp>
      <p:sp>
        <p:nvSpPr>
          <p:cNvPr id="180317" name="Line 90"/>
          <p:cNvSpPr>
            <a:spLocks noChangeShapeType="1"/>
          </p:cNvSpPr>
          <p:nvPr/>
        </p:nvSpPr>
        <p:spPr bwMode="auto">
          <a:xfrm flipH="1" flipV="1">
            <a:off x="6483350" y="3830638"/>
            <a:ext cx="446088" cy="136525"/>
          </a:xfrm>
          <a:prstGeom prst="line">
            <a:avLst/>
          </a:prstGeom>
          <a:noFill/>
          <a:ln w="9525">
            <a:solidFill>
              <a:schemeClr val="tx1"/>
            </a:solidFill>
            <a:round/>
            <a:headEnd/>
            <a:tailEnd type="triangle" w="med" len="med"/>
          </a:ln>
        </p:spPr>
        <p:txBody>
          <a:bodyPr/>
          <a:lstStyle/>
          <a:p>
            <a:endParaRPr lang="en-US"/>
          </a:p>
        </p:txBody>
      </p:sp>
      <p:sp>
        <p:nvSpPr>
          <p:cNvPr id="180318" name="Rectangle 91"/>
          <p:cNvSpPr>
            <a:spLocks noChangeArrowheads="1"/>
          </p:cNvSpPr>
          <p:nvPr/>
        </p:nvSpPr>
        <p:spPr bwMode="auto">
          <a:xfrm>
            <a:off x="6761163" y="5311775"/>
            <a:ext cx="1654175" cy="366713"/>
          </a:xfrm>
          <a:prstGeom prst="rect">
            <a:avLst/>
          </a:prstGeom>
          <a:noFill/>
          <a:ln w="9525">
            <a:noFill/>
            <a:miter lim="800000"/>
            <a:headEnd/>
            <a:tailEnd/>
          </a:ln>
        </p:spPr>
        <p:txBody>
          <a:bodyPr wrap="none">
            <a:spAutoFit/>
          </a:bodyPr>
          <a:lstStyle/>
          <a:p>
            <a:r>
              <a:rPr lang="de-DE" sz="1800" b="1">
                <a:solidFill>
                  <a:srgbClr val="0000FF"/>
                </a:solidFill>
                <a:latin typeface="Calibri" pitchFamily="34" charset="0"/>
                <a:sym typeface="Symbol" pitchFamily="18" charset="2"/>
              </a:rPr>
              <a:t>Trap electrodes</a:t>
            </a:r>
            <a:endParaRPr lang="en-US" sz="1800" b="1">
              <a:solidFill>
                <a:srgbClr val="0000FF"/>
              </a:solidFill>
              <a:latin typeface="Calibri" pitchFamily="34" charset="0"/>
              <a:sym typeface="Symbol" pitchFamily="18" charset="2"/>
            </a:endParaRPr>
          </a:p>
        </p:txBody>
      </p:sp>
      <p:sp>
        <p:nvSpPr>
          <p:cNvPr id="180319" name="Line 92"/>
          <p:cNvSpPr>
            <a:spLocks noChangeShapeType="1"/>
          </p:cNvSpPr>
          <p:nvPr/>
        </p:nvSpPr>
        <p:spPr bwMode="auto">
          <a:xfrm flipH="1" flipV="1">
            <a:off x="6207125" y="4959350"/>
            <a:ext cx="585788" cy="450850"/>
          </a:xfrm>
          <a:prstGeom prst="line">
            <a:avLst/>
          </a:prstGeom>
          <a:noFill/>
          <a:ln w="9525">
            <a:solidFill>
              <a:schemeClr val="tx1"/>
            </a:solidFill>
            <a:round/>
            <a:headEnd/>
            <a:tailEnd type="triangle" w="med" len="med"/>
          </a:ln>
        </p:spPr>
        <p:txBody>
          <a:bodyPr/>
          <a:lstStyle/>
          <a:p>
            <a:endParaRPr lang="en-US"/>
          </a:p>
        </p:txBody>
      </p:sp>
      <p:sp>
        <p:nvSpPr>
          <p:cNvPr id="180320" name="Rectangle 93"/>
          <p:cNvSpPr>
            <a:spLocks noChangeArrowheads="1"/>
          </p:cNvSpPr>
          <p:nvPr/>
        </p:nvSpPr>
        <p:spPr bwMode="auto">
          <a:xfrm>
            <a:off x="7586663" y="4103688"/>
            <a:ext cx="1479550" cy="641350"/>
          </a:xfrm>
          <a:prstGeom prst="rect">
            <a:avLst/>
          </a:prstGeom>
          <a:noFill/>
          <a:ln w="9525">
            <a:noFill/>
            <a:miter lim="800000"/>
            <a:headEnd/>
            <a:tailEnd/>
          </a:ln>
        </p:spPr>
        <p:txBody>
          <a:bodyPr wrap="none">
            <a:spAutoFit/>
          </a:bodyPr>
          <a:lstStyle/>
          <a:p>
            <a:pPr algn="ctr"/>
            <a:r>
              <a:rPr lang="de-DE" sz="1800" b="1">
                <a:solidFill>
                  <a:srgbClr val="0000FF"/>
                </a:solidFill>
                <a:latin typeface="Calibri" pitchFamily="34" charset="0"/>
                <a:sym typeface="Symbol" pitchFamily="18" charset="2"/>
              </a:rPr>
              <a:t>Beta detector</a:t>
            </a:r>
          </a:p>
          <a:p>
            <a:pPr algn="ctr"/>
            <a:r>
              <a:rPr lang="de-DE" sz="1800" b="1">
                <a:solidFill>
                  <a:srgbClr val="0000FF"/>
                </a:solidFill>
                <a:latin typeface="Calibri" pitchFamily="34" charset="0"/>
                <a:sym typeface="Symbol" pitchFamily="18" charset="2"/>
              </a:rPr>
              <a:t>(PIPS)</a:t>
            </a:r>
            <a:endParaRPr lang="en-US" sz="1800" b="1">
              <a:solidFill>
                <a:srgbClr val="0000FF"/>
              </a:solidFill>
              <a:latin typeface="Calibri" pitchFamily="34" charset="0"/>
              <a:sym typeface="Symbol" pitchFamily="18" charset="2"/>
            </a:endParaRPr>
          </a:p>
        </p:txBody>
      </p:sp>
      <p:sp>
        <p:nvSpPr>
          <p:cNvPr id="180321" name="Rectangle 94"/>
          <p:cNvSpPr>
            <a:spLocks noChangeArrowheads="1"/>
          </p:cNvSpPr>
          <p:nvPr/>
        </p:nvSpPr>
        <p:spPr bwMode="auto">
          <a:xfrm>
            <a:off x="3822700" y="5903913"/>
            <a:ext cx="1447800" cy="779462"/>
          </a:xfrm>
          <a:prstGeom prst="rect">
            <a:avLst/>
          </a:prstGeom>
          <a:noFill/>
          <a:ln w="9525">
            <a:noFill/>
            <a:miter lim="800000"/>
            <a:headEnd/>
            <a:tailEnd/>
          </a:ln>
        </p:spPr>
        <p:txBody>
          <a:bodyPr wrap="none">
            <a:spAutoFit/>
          </a:bodyPr>
          <a:lstStyle/>
          <a:p>
            <a:pPr>
              <a:lnSpc>
                <a:spcPct val="150000"/>
              </a:lnSpc>
            </a:pPr>
            <a:r>
              <a:rPr lang="de-DE" sz="1800" b="1">
                <a:solidFill>
                  <a:srgbClr val="0000FF"/>
                </a:solidFill>
                <a:latin typeface="Calibri" pitchFamily="34" charset="0"/>
                <a:sym typeface="Symbol" pitchFamily="18" charset="2"/>
              </a:rPr>
              <a:t>10</a:t>
            </a:r>
            <a:r>
              <a:rPr lang="de-DE" sz="1800" b="1" baseline="30000">
                <a:solidFill>
                  <a:srgbClr val="0000FF"/>
                </a:solidFill>
                <a:latin typeface="Calibri" pitchFamily="34" charset="0"/>
                <a:sym typeface="Symbol" pitchFamily="18" charset="2"/>
              </a:rPr>
              <a:t>5 </a:t>
            </a:r>
            <a:r>
              <a:rPr lang="de-DE" sz="1800" b="1">
                <a:solidFill>
                  <a:srgbClr val="0000FF"/>
                </a:solidFill>
                <a:latin typeface="Calibri" pitchFamily="34" charset="0"/>
                <a:sym typeface="Symbol" pitchFamily="18" charset="2"/>
              </a:rPr>
              <a:t>– 10</a:t>
            </a:r>
            <a:r>
              <a:rPr lang="de-DE" sz="1800" b="1" baseline="30000">
                <a:solidFill>
                  <a:srgbClr val="0000FF"/>
                </a:solidFill>
                <a:latin typeface="Calibri" pitchFamily="34" charset="0"/>
                <a:sym typeface="Symbol" pitchFamily="18" charset="2"/>
              </a:rPr>
              <a:t>6</a:t>
            </a:r>
            <a:r>
              <a:rPr lang="de-DE" sz="1800" b="1">
                <a:solidFill>
                  <a:srgbClr val="0000FF"/>
                </a:solidFill>
                <a:latin typeface="Calibri" pitchFamily="34" charset="0"/>
                <a:sym typeface="Symbol" pitchFamily="18" charset="2"/>
              </a:rPr>
              <a:t> ions</a:t>
            </a:r>
          </a:p>
          <a:p>
            <a:r>
              <a:rPr lang="de-DE" sz="1800" b="1">
                <a:solidFill>
                  <a:srgbClr val="0000FF"/>
                </a:solidFill>
                <a:latin typeface="Calibri" pitchFamily="34" charset="0"/>
                <a:sym typeface="Symbol" pitchFamily="18" charset="2"/>
              </a:rPr>
              <a:t>trapped</a:t>
            </a:r>
            <a:endParaRPr lang="en-US" sz="1800" b="1">
              <a:solidFill>
                <a:srgbClr val="0000FF"/>
              </a:solidFill>
              <a:latin typeface="Calibri" pitchFamily="34" charset="0"/>
              <a:sym typeface="Symbol" pitchFamily="18" charset="2"/>
            </a:endParaRPr>
          </a:p>
        </p:txBody>
      </p:sp>
      <p:pic>
        <p:nvPicPr>
          <p:cNvPr id="180322" name="Picture 98"/>
          <p:cNvPicPr>
            <a:picLocks noChangeAspect="1" noChangeArrowheads="1"/>
          </p:cNvPicPr>
          <p:nvPr/>
        </p:nvPicPr>
        <p:blipFill>
          <a:blip r:embed="rId2" cstate="print"/>
          <a:srcRect/>
          <a:stretch>
            <a:fillRect/>
          </a:stretch>
        </p:blipFill>
        <p:spPr bwMode="auto">
          <a:xfrm>
            <a:off x="161925" y="1509713"/>
            <a:ext cx="2574925" cy="1927225"/>
          </a:xfrm>
          <a:prstGeom prst="rect">
            <a:avLst/>
          </a:prstGeom>
          <a:noFill/>
          <a:ln w="9525">
            <a:noFill/>
            <a:miter lim="800000"/>
            <a:headEnd/>
            <a:tailEnd/>
          </a:ln>
          <a:effectLst/>
        </p:spPr>
      </p:pic>
      <p:pic>
        <p:nvPicPr>
          <p:cNvPr id="180323" name="Picture 18"/>
          <p:cNvPicPr>
            <a:picLocks noChangeAspect="1" noChangeArrowheads="1"/>
          </p:cNvPicPr>
          <p:nvPr/>
        </p:nvPicPr>
        <p:blipFill>
          <a:blip r:embed="rId3" cstate="print"/>
          <a:srcRect/>
          <a:stretch>
            <a:fillRect/>
          </a:stretch>
        </p:blipFill>
        <p:spPr bwMode="auto">
          <a:xfrm>
            <a:off x="3435350" y="-319088"/>
            <a:ext cx="2871788" cy="3352801"/>
          </a:xfrm>
          <a:prstGeom prst="rect">
            <a:avLst/>
          </a:prstGeom>
          <a:noFill/>
          <a:ln w="9525">
            <a:noFill/>
            <a:miter lim="800000"/>
            <a:headEnd/>
            <a:tailEnd/>
          </a:ln>
        </p:spPr>
      </p:pic>
      <p:sp>
        <p:nvSpPr>
          <p:cNvPr id="180324" name="Text Box 21"/>
          <p:cNvSpPr txBox="1">
            <a:spLocks noChangeArrowheads="1"/>
          </p:cNvSpPr>
          <p:nvPr/>
        </p:nvSpPr>
        <p:spPr bwMode="auto">
          <a:xfrm>
            <a:off x="2981325" y="1100138"/>
            <a:ext cx="1600200" cy="942975"/>
          </a:xfrm>
          <a:prstGeom prst="rect">
            <a:avLst/>
          </a:prstGeom>
          <a:noFill/>
          <a:ln w="9525">
            <a:noFill/>
            <a:miter lim="800000"/>
            <a:headEnd/>
            <a:tailEnd/>
          </a:ln>
        </p:spPr>
        <p:txBody>
          <a:bodyPr>
            <a:spAutoFit/>
          </a:bodyPr>
          <a:lstStyle/>
          <a:p>
            <a:r>
              <a:rPr lang="en-US" sz="1400" b="1">
                <a:latin typeface="Arial" charset="0"/>
              </a:rPr>
              <a:t>Silicon detector for </a:t>
            </a:r>
            <a:r>
              <a:rPr lang="en-US" sz="1400" b="1">
                <a:latin typeface="Symbol" pitchFamily="18" charset="2"/>
              </a:rPr>
              <a:t>b</a:t>
            </a:r>
            <a:r>
              <a:rPr lang="en-US" sz="1400" b="1">
                <a:latin typeface="Arial" charset="0"/>
              </a:rPr>
              <a:t>-decay measurements</a:t>
            </a:r>
          </a:p>
          <a:p>
            <a:endParaRPr lang="en-US" sz="1400" b="1">
              <a:solidFill>
                <a:srgbClr val="004699"/>
              </a:solidFill>
              <a:latin typeface="Arial" charset="0"/>
            </a:endParaRPr>
          </a:p>
        </p:txBody>
      </p:sp>
      <p:sp>
        <p:nvSpPr>
          <p:cNvPr id="180325" name="Rectangle 101"/>
          <p:cNvSpPr>
            <a:spLocks noChangeArrowheads="1"/>
          </p:cNvSpPr>
          <p:nvPr/>
        </p:nvSpPr>
        <p:spPr bwMode="auto">
          <a:xfrm>
            <a:off x="4781550" y="-319088"/>
            <a:ext cx="2895600" cy="1219201"/>
          </a:xfrm>
          <a:prstGeom prst="rect">
            <a:avLst/>
          </a:prstGeom>
          <a:solidFill>
            <a:schemeClr val="bg1"/>
          </a:solidFill>
          <a:ln w="9525">
            <a:noFill/>
            <a:miter lim="800000"/>
            <a:headEnd/>
            <a:tailEnd/>
          </a:ln>
          <a:effectLst/>
        </p:spPr>
        <p:txBody>
          <a:bodyPr wrap="none" anchor="ctr"/>
          <a:lstStyle/>
          <a:p>
            <a:endParaRPr lang="en-US"/>
          </a:p>
        </p:txBody>
      </p:sp>
      <p:sp>
        <p:nvSpPr>
          <p:cNvPr id="180326" name="Rectangle 102"/>
          <p:cNvSpPr>
            <a:spLocks noChangeArrowheads="1"/>
          </p:cNvSpPr>
          <p:nvPr/>
        </p:nvSpPr>
        <p:spPr bwMode="auto">
          <a:xfrm>
            <a:off x="0" y="0"/>
            <a:ext cx="9144000" cy="954088"/>
          </a:xfrm>
          <a:prstGeom prst="rect">
            <a:avLst/>
          </a:prstGeom>
          <a:noFill/>
          <a:ln w="9525">
            <a:noFill/>
            <a:miter lim="800000"/>
            <a:headEnd/>
            <a:tailEnd/>
          </a:ln>
          <a:effectLst/>
        </p:spPr>
        <p:txBody>
          <a:bodyPr anchor="ctr"/>
          <a:lstStyle/>
          <a:p>
            <a:pPr algn="ctr" eaLnBrk="0" hangingPunct="0"/>
            <a:r>
              <a:rPr lang="en-US" sz="3600" dirty="0">
                <a:latin typeface="Calibri" pitchFamily="34" charset="0"/>
              </a:rPr>
              <a:t>Novel technique</a:t>
            </a:r>
          </a:p>
        </p:txBody>
      </p:sp>
      <p:sp>
        <p:nvSpPr>
          <p:cNvPr id="180327" name="Text Box 21"/>
          <p:cNvSpPr txBox="1">
            <a:spLocks noChangeArrowheads="1"/>
          </p:cNvSpPr>
          <p:nvPr/>
        </p:nvSpPr>
        <p:spPr bwMode="auto">
          <a:xfrm>
            <a:off x="161925" y="3506788"/>
            <a:ext cx="1600200" cy="517525"/>
          </a:xfrm>
          <a:prstGeom prst="rect">
            <a:avLst/>
          </a:prstGeom>
          <a:noFill/>
          <a:ln w="9525">
            <a:noFill/>
            <a:miter lim="800000"/>
            <a:headEnd/>
            <a:tailEnd/>
          </a:ln>
        </p:spPr>
        <p:txBody>
          <a:bodyPr>
            <a:spAutoFit/>
          </a:bodyPr>
          <a:lstStyle/>
          <a:p>
            <a:r>
              <a:rPr lang="en-US" sz="1400" b="1">
                <a:latin typeface="Arial" charset="0"/>
              </a:rPr>
              <a:t>X-ray detector</a:t>
            </a:r>
          </a:p>
          <a:p>
            <a:endParaRPr lang="en-US" sz="1400" b="1">
              <a:solidFill>
                <a:srgbClr val="004699"/>
              </a:solidFill>
              <a:latin typeface="Arial" charset="0"/>
            </a:endParaRPr>
          </a:p>
        </p:txBody>
      </p:sp>
      <p:pic>
        <p:nvPicPr>
          <p:cNvPr id="180328" name="Picture 104" descr="DSC07590"/>
          <p:cNvPicPr>
            <a:picLocks noChangeAspect="1" noChangeArrowheads="1"/>
          </p:cNvPicPr>
          <p:nvPr/>
        </p:nvPicPr>
        <p:blipFill>
          <a:blip r:embed="rId4" cstate="print"/>
          <a:srcRect/>
          <a:stretch>
            <a:fillRect/>
          </a:stretch>
        </p:blipFill>
        <p:spPr bwMode="auto">
          <a:xfrm>
            <a:off x="6416675" y="1039813"/>
            <a:ext cx="2657475" cy="1993900"/>
          </a:xfrm>
          <a:prstGeom prst="rect">
            <a:avLst/>
          </a:prstGeom>
          <a:noFill/>
          <a:ln w="9525">
            <a:noFill/>
            <a:miter lim="800000"/>
            <a:headEnd/>
            <a:tailEnd/>
          </a:ln>
        </p:spPr>
      </p:pic>
      <p:pic>
        <p:nvPicPr>
          <p:cNvPr id="180342" name="Picture 33" descr="Beamline-schematic-LARGE copy.png"/>
          <p:cNvPicPr>
            <a:picLocks noGrp="1" noChangeAspect="1"/>
          </p:cNvPicPr>
          <p:nvPr>
            <p:ph/>
          </p:nvPr>
        </p:nvPicPr>
        <p:blipFill>
          <a:blip r:embed="rId5" cstate="print"/>
          <a:srcRect/>
          <a:stretch>
            <a:fillRect/>
          </a:stretch>
        </p:blipFill>
        <p:spPr>
          <a:xfrm>
            <a:off x="250825" y="3743325"/>
            <a:ext cx="2597150" cy="3114675"/>
          </a:xfrm>
          <a:noFill/>
          <a:ln/>
        </p:spPr>
      </p:pic>
      <p:sp>
        <p:nvSpPr>
          <p:cNvPr id="180344" name="Rectangle 94"/>
          <p:cNvSpPr>
            <a:spLocks noChangeArrowheads="1"/>
          </p:cNvSpPr>
          <p:nvPr/>
        </p:nvSpPr>
        <p:spPr bwMode="auto">
          <a:xfrm>
            <a:off x="2995613" y="4184650"/>
            <a:ext cx="1366837" cy="504825"/>
          </a:xfrm>
          <a:prstGeom prst="rect">
            <a:avLst/>
          </a:prstGeom>
          <a:noFill/>
          <a:ln w="9525">
            <a:noFill/>
            <a:miter lim="800000"/>
            <a:headEnd/>
            <a:tailEnd/>
          </a:ln>
        </p:spPr>
        <p:txBody>
          <a:bodyPr wrap="none">
            <a:spAutoFit/>
          </a:bodyPr>
          <a:lstStyle/>
          <a:p>
            <a:pPr>
              <a:lnSpc>
                <a:spcPct val="150000"/>
              </a:lnSpc>
            </a:pPr>
            <a:r>
              <a:rPr lang="de-DE" sz="1800" b="1">
                <a:solidFill>
                  <a:srgbClr val="0000FF"/>
                </a:solidFill>
                <a:latin typeface="Calibri" pitchFamily="34" charset="0"/>
                <a:sym typeface="Symbol" pitchFamily="18" charset="2"/>
              </a:rPr>
              <a:t>Ion injection</a:t>
            </a:r>
            <a:endParaRPr lang="en-US" sz="1800" b="1">
              <a:solidFill>
                <a:srgbClr val="0000FF"/>
              </a:solidFill>
              <a:latin typeface="Calibri" pitchFamily="34" charset="0"/>
              <a:sym typeface="Symbol" pitchFamily="18" charset="2"/>
            </a:endParaRPr>
          </a:p>
        </p:txBody>
      </p:sp>
      <p:sp>
        <p:nvSpPr>
          <p:cNvPr id="180345" name="Line 92"/>
          <p:cNvSpPr>
            <a:spLocks noChangeShapeType="1"/>
          </p:cNvSpPr>
          <p:nvPr/>
        </p:nvSpPr>
        <p:spPr bwMode="auto">
          <a:xfrm flipV="1">
            <a:off x="4948238" y="4824413"/>
            <a:ext cx="358775" cy="1214437"/>
          </a:xfrm>
          <a:prstGeom prst="line">
            <a:avLst/>
          </a:prstGeom>
          <a:noFill/>
          <a:ln w="9525">
            <a:solidFill>
              <a:schemeClr val="tx1"/>
            </a:solidFill>
            <a:round/>
            <a:headEnd/>
            <a:tailEnd type="triangle" w="med" len="med"/>
          </a:ln>
        </p:spPr>
        <p:txBody>
          <a:bodyPr/>
          <a:lstStyle/>
          <a:p>
            <a:endParaRPr lang="en-US"/>
          </a:p>
        </p:txBody>
      </p:sp>
      <p:sp>
        <p:nvSpPr>
          <p:cNvPr id="180346" name="Text Box 19"/>
          <p:cNvSpPr txBox="1">
            <a:spLocks noChangeAspect="1" noChangeArrowheads="1"/>
          </p:cNvSpPr>
          <p:nvPr/>
        </p:nvSpPr>
        <p:spPr bwMode="auto">
          <a:xfrm>
            <a:off x="92075" y="5815013"/>
            <a:ext cx="384175" cy="336550"/>
          </a:xfrm>
          <a:prstGeom prst="rect">
            <a:avLst/>
          </a:prstGeom>
          <a:noFill/>
          <a:ln w="9525">
            <a:noFill/>
            <a:miter lim="800000"/>
            <a:headEnd/>
            <a:tailEnd/>
          </a:ln>
        </p:spPr>
        <p:txBody>
          <a:bodyPr wrap="none">
            <a:spAutoFit/>
          </a:bodyPr>
          <a:lstStyle/>
          <a:p>
            <a:r>
              <a:rPr lang="en-US" sz="1600" b="1">
                <a:latin typeface="Calibri" pitchFamily="34" charset="0"/>
              </a:rPr>
              <a:t>A</a:t>
            </a:r>
            <a:r>
              <a:rPr lang="en-US" sz="1800" b="1" baseline="30000">
                <a:latin typeface="Calibri" pitchFamily="34" charset="0"/>
              </a:rPr>
              <a:t>+</a:t>
            </a:r>
          </a:p>
        </p:txBody>
      </p:sp>
      <p:sp>
        <p:nvSpPr>
          <p:cNvPr id="180347" name="Line 41"/>
          <p:cNvSpPr>
            <a:spLocks noChangeShapeType="1"/>
          </p:cNvSpPr>
          <p:nvPr/>
        </p:nvSpPr>
        <p:spPr bwMode="auto">
          <a:xfrm flipV="1">
            <a:off x="0" y="6729413"/>
            <a:ext cx="309563" cy="88900"/>
          </a:xfrm>
          <a:prstGeom prst="line">
            <a:avLst/>
          </a:prstGeom>
          <a:noFill/>
          <a:ln w="9525">
            <a:solidFill>
              <a:schemeClr val="tx1"/>
            </a:solidFill>
            <a:round/>
            <a:headEnd/>
            <a:tailEnd type="triangle" w="lg" len="lg"/>
          </a:ln>
        </p:spPr>
        <p:txBody>
          <a:bodyPr/>
          <a:lstStyle/>
          <a:p>
            <a:endParaRPr lang="en-US"/>
          </a:p>
        </p:txBody>
      </p:sp>
      <p:sp>
        <p:nvSpPr>
          <p:cNvPr id="180348" name="Line 41"/>
          <p:cNvSpPr>
            <a:spLocks noChangeShapeType="1"/>
          </p:cNvSpPr>
          <p:nvPr/>
        </p:nvSpPr>
        <p:spPr bwMode="auto">
          <a:xfrm flipV="1">
            <a:off x="836613" y="5589588"/>
            <a:ext cx="0" cy="628650"/>
          </a:xfrm>
          <a:prstGeom prst="line">
            <a:avLst/>
          </a:prstGeom>
          <a:noFill/>
          <a:ln w="9525">
            <a:solidFill>
              <a:schemeClr val="tx1"/>
            </a:solidFill>
            <a:round/>
            <a:headEnd/>
            <a:tailEnd type="triangle" w="lg" len="lg"/>
          </a:ln>
        </p:spPr>
        <p:txBody>
          <a:bodyPr/>
          <a:lstStyle/>
          <a:p>
            <a:endParaRPr lang="en-US"/>
          </a:p>
        </p:txBody>
      </p:sp>
      <p:sp>
        <p:nvSpPr>
          <p:cNvPr id="180349" name="Line 41"/>
          <p:cNvSpPr>
            <a:spLocks noChangeShapeType="1"/>
          </p:cNvSpPr>
          <p:nvPr/>
        </p:nvSpPr>
        <p:spPr bwMode="auto">
          <a:xfrm flipV="1">
            <a:off x="881063" y="5094288"/>
            <a:ext cx="225425" cy="268287"/>
          </a:xfrm>
          <a:prstGeom prst="line">
            <a:avLst/>
          </a:prstGeom>
          <a:noFill/>
          <a:ln w="9525">
            <a:solidFill>
              <a:schemeClr val="tx1"/>
            </a:solidFill>
            <a:round/>
            <a:headEnd/>
            <a:tailEnd type="triangle" w="lg" len="lg"/>
          </a:ln>
        </p:spPr>
        <p:txBody>
          <a:bodyPr/>
          <a:lstStyle/>
          <a:p>
            <a:endParaRPr lang="en-US"/>
          </a:p>
        </p:txBody>
      </p:sp>
      <p:sp>
        <p:nvSpPr>
          <p:cNvPr id="180350" name="Line 41"/>
          <p:cNvSpPr>
            <a:spLocks noChangeShapeType="1"/>
          </p:cNvSpPr>
          <p:nvPr/>
        </p:nvSpPr>
        <p:spPr bwMode="auto">
          <a:xfrm>
            <a:off x="1196975" y="5094288"/>
            <a:ext cx="449263" cy="134937"/>
          </a:xfrm>
          <a:prstGeom prst="line">
            <a:avLst/>
          </a:prstGeom>
          <a:noFill/>
          <a:ln w="9525">
            <a:solidFill>
              <a:schemeClr val="tx1"/>
            </a:solidFill>
            <a:round/>
            <a:headEnd/>
            <a:tailEnd type="triangle" w="lg" len="lg"/>
          </a:ln>
        </p:spPr>
        <p:txBody>
          <a:bodyPr/>
          <a:lstStyle/>
          <a:p>
            <a:endParaRPr lang="en-US"/>
          </a:p>
        </p:txBody>
      </p:sp>
      <p:sp>
        <p:nvSpPr>
          <p:cNvPr id="180351" name="Rectangle 127"/>
          <p:cNvSpPr>
            <a:spLocks noChangeArrowheads="1"/>
          </p:cNvSpPr>
          <p:nvPr/>
        </p:nvSpPr>
        <p:spPr bwMode="auto">
          <a:xfrm>
            <a:off x="1646238" y="4778375"/>
            <a:ext cx="1125537" cy="765175"/>
          </a:xfrm>
          <a:prstGeom prst="rect">
            <a:avLst/>
          </a:prstGeom>
          <a:noFill/>
          <a:ln w="25400">
            <a:solidFill>
              <a:schemeClr val="accent1"/>
            </a:solidFill>
            <a:miter lim="800000"/>
            <a:headEnd/>
            <a:tailEnd/>
          </a:ln>
          <a:effectLst/>
        </p:spPr>
        <p:txBody>
          <a:bodyPr wrap="none" anchor="ctr"/>
          <a:lstStyle/>
          <a:p>
            <a:endParaRPr lang="en-US"/>
          </a:p>
        </p:txBody>
      </p:sp>
      <p:sp>
        <p:nvSpPr>
          <p:cNvPr id="180352" name="Text Box 19"/>
          <p:cNvSpPr txBox="1">
            <a:spLocks noChangeAspect="1" noChangeArrowheads="1"/>
          </p:cNvSpPr>
          <p:nvPr/>
        </p:nvSpPr>
        <p:spPr bwMode="auto">
          <a:xfrm>
            <a:off x="1016000" y="5229225"/>
            <a:ext cx="384175" cy="336550"/>
          </a:xfrm>
          <a:prstGeom prst="rect">
            <a:avLst/>
          </a:prstGeom>
          <a:noFill/>
          <a:ln w="9525">
            <a:noFill/>
            <a:miter lim="800000"/>
            <a:headEnd/>
            <a:tailEnd/>
          </a:ln>
        </p:spPr>
        <p:txBody>
          <a:bodyPr wrap="none">
            <a:spAutoFit/>
          </a:bodyPr>
          <a:lstStyle/>
          <a:p>
            <a:r>
              <a:rPr lang="en-US" sz="1600" b="1">
                <a:latin typeface="Calibri" pitchFamily="34" charset="0"/>
              </a:rPr>
              <a:t>A</a:t>
            </a:r>
            <a:r>
              <a:rPr lang="en-US" sz="1800" b="1" baseline="30000">
                <a:latin typeface="Calibri" pitchFamily="34" charset="0"/>
              </a:rPr>
              <a:t>+</a:t>
            </a:r>
          </a:p>
        </p:txBody>
      </p:sp>
      <p:sp>
        <p:nvSpPr>
          <p:cNvPr id="180353" name="Text Box 129"/>
          <p:cNvSpPr txBox="1">
            <a:spLocks noChangeArrowheads="1"/>
          </p:cNvSpPr>
          <p:nvPr/>
        </p:nvSpPr>
        <p:spPr bwMode="auto">
          <a:xfrm>
            <a:off x="1736725" y="5540375"/>
            <a:ext cx="960438" cy="274638"/>
          </a:xfrm>
          <a:prstGeom prst="rect">
            <a:avLst/>
          </a:prstGeom>
          <a:noFill/>
          <a:ln w="9525">
            <a:noFill/>
            <a:miter lim="800000"/>
            <a:headEnd/>
            <a:tailEnd/>
          </a:ln>
          <a:effectLst/>
        </p:spPr>
        <p:txBody>
          <a:bodyPr wrap="none">
            <a:spAutoFit/>
          </a:bodyPr>
          <a:lstStyle/>
          <a:p>
            <a:r>
              <a:rPr lang="en-US" sz="1200"/>
              <a:t>Penning trap</a:t>
            </a:r>
          </a:p>
        </p:txBody>
      </p:sp>
      <p:sp>
        <p:nvSpPr>
          <p:cNvPr id="180354" name="Line 130"/>
          <p:cNvSpPr>
            <a:spLocks noChangeShapeType="1"/>
          </p:cNvSpPr>
          <p:nvPr/>
        </p:nvSpPr>
        <p:spPr bwMode="auto">
          <a:xfrm flipV="1">
            <a:off x="2771775" y="3743325"/>
            <a:ext cx="630238" cy="1035050"/>
          </a:xfrm>
          <a:prstGeom prst="line">
            <a:avLst/>
          </a:prstGeom>
          <a:noFill/>
          <a:ln w="25400">
            <a:solidFill>
              <a:schemeClr val="accent1"/>
            </a:solidFill>
            <a:round/>
            <a:headEnd/>
            <a:tailEnd/>
          </a:ln>
          <a:effectLst/>
        </p:spPr>
        <p:txBody>
          <a:bodyPr/>
          <a:lstStyle/>
          <a:p>
            <a:endParaRPr lang="en-US"/>
          </a:p>
        </p:txBody>
      </p:sp>
      <p:sp>
        <p:nvSpPr>
          <p:cNvPr id="180355" name="Line 131"/>
          <p:cNvSpPr>
            <a:spLocks noChangeShapeType="1"/>
          </p:cNvSpPr>
          <p:nvPr/>
        </p:nvSpPr>
        <p:spPr bwMode="auto">
          <a:xfrm>
            <a:off x="2771775" y="5543550"/>
            <a:ext cx="990600" cy="1081088"/>
          </a:xfrm>
          <a:prstGeom prst="line">
            <a:avLst/>
          </a:prstGeom>
          <a:noFill/>
          <a:ln w="25400">
            <a:solidFill>
              <a:schemeClr val="accent1"/>
            </a:solidFill>
            <a:round/>
            <a:headEnd/>
            <a:tailEnd/>
          </a:ln>
          <a:effectLst/>
        </p:spPr>
        <p:txBody>
          <a:bodyPr/>
          <a:lstStyle/>
          <a:p>
            <a:endParaRPr lang="en-US"/>
          </a:p>
        </p:txBody>
      </p:sp>
      <p:sp>
        <p:nvSpPr>
          <p:cNvPr id="180356" name="Text Box 132"/>
          <p:cNvSpPr txBox="1">
            <a:spLocks noChangeArrowheads="1"/>
          </p:cNvSpPr>
          <p:nvPr/>
        </p:nvSpPr>
        <p:spPr bwMode="auto">
          <a:xfrm>
            <a:off x="206375" y="4238625"/>
            <a:ext cx="3016250" cy="1465263"/>
          </a:xfrm>
          <a:prstGeom prst="rect">
            <a:avLst/>
          </a:prstGeom>
          <a:noFill/>
          <a:ln w="9525">
            <a:noFill/>
            <a:miter lim="800000"/>
            <a:headEnd/>
            <a:tailEnd/>
          </a:ln>
          <a:effectLst/>
        </p:spPr>
        <p:txBody>
          <a:bodyPr>
            <a:spAutoFit/>
          </a:bodyPr>
          <a:lstStyle/>
          <a:p>
            <a:pPr>
              <a:spcBef>
                <a:spcPct val="50000"/>
              </a:spcBef>
            </a:pPr>
            <a:r>
              <a:rPr lang="en-US" sz="1800" b="1"/>
              <a:t>Novel method:</a:t>
            </a:r>
          </a:p>
          <a:p>
            <a:pPr>
              <a:buFontTx/>
              <a:buChar char="•"/>
            </a:pPr>
            <a:r>
              <a:rPr lang="en-US" sz="1800"/>
              <a:t> Backing free</a:t>
            </a:r>
          </a:p>
          <a:p>
            <a:pPr>
              <a:buFontTx/>
              <a:buChar char="•"/>
            </a:pPr>
            <a:r>
              <a:rPr lang="en-US" sz="1800"/>
              <a:t> Isobaric sample</a:t>
            </a:r>
          </a:p>
          <a:p>
            <a:pPr>
              <a:buFontTx/>
              <a:buChar char="•"/>
            </a:pPr>
            <a:r>
              <a:rPr lang="en-US" sz="1800"/>
              <a:t> Spatial separation of </a:t>
            </a:r>
            <a:r>
              <a:rPr lang="en-US" sz="1800">
                <a:latin typeface="Symbol" pitchFamily="18" charset="2"/>
              </a:rPr>
              <a:t>b</a:t>
            </a:r>
            <a:r>
              <a:rPr lang="en-US" sz="1800" baseline="30000"/>
              <a:t>- </a:t>
            </a:r>
            <a:r>
              <a:rPr lang="en-US" sz="1800"/>
              <a:t>         and X-ray detection</a:t>
            </a:r>
          </a:p>
        </p:txBody>
      </p:sp>
      <p:grpSp>
        <p:nvGrpSpPr>
          <p:cNvPr id="10" name="Group 133"/>
          <p:cNvGrpSpPr>
            <a:grpSpLocks/>
          </p:cNvGrpSpPr>
          <p:nvPr/>
        </p:nvGrpSpPr>
        <p:grpSpPr bwMode="auto">
          <a:xfrm>
            <a:off x="3581400" y="3968750"/>
            <a:ext cx="4497388" cy="1466850"/>
            <a:chOff x="108" y="732"/>
            <a:chExt cx="2833" cy="924"/>
          </a:xfrm>
        </p:grpSpPr>
        <p:pic>
          <p:nvPicPr>
            <p:cNvPr id="180358" name="Picture 20" descr="central740_1.jpg"/>
            <p:cNvPicPr>
              <a:picLocks noChangeAspect="1"/>
            </p:cNvPicPr>
            <p:nvPr/>
          </p:nvPicPr>
          <p:blipFill>
            <a:blip r:embed="rId6" cstate="print"/>
            <a:srcRect/>
            <a:stretch>
              <a:fillRect/>
            </a:stretch>
          </p:blipFill>
          <p:spPr bwMode="auto">
            <a:xfrm>
              <a:off x="108" y="732"/>
              <a:ext cx="2833" cy="924"/>
            </a:xfrm>
            <a:prstGeom prst="rect">
              <a:avLst/>
            </a:prstGeom>
            <a:noFill/>
            <a:ln w="9525">
              <a:noFill/>
              <a:miter lim="800000"/>
              <a:headEnd/>
              <a:tailEnd/>
            </a:ln>
          </p:spPr>
        </p:pic>
        <p:cxnSp>
          <p:nvCxnSpPr>
            <p:cNvPr id="26" name="Straight Connector 25"/>
            <p:cNvCxnSpPr/>
            <p:nvPr/>
          </p:nvCxnSpPr>
          <p:spPr>
            <a:xfrm>
              <a:off x="2180" y="1151"/>
              <a:ext cx="36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80" y="1236"/>
              <a:ext cx="36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361" name="TextBox 27"/>
            <p:cNvSpPr txBox="1">
              <a:spLocks noChangeArrowheads="1"/>
            </p:cNvSpPr>
            <p:nvPr/>
          </p:nvSpPr>
          <p:spPr bwMode="auto">
            <a:xfrm>
              <a:off x="2124" y="956"/>
              <a:ext cx="420" cy="174"/>
            </a:xfrm>
            <a:prstGeom prst="rect">
              <a:avLst/>
            </a:prstGeom>
            <a:noFill/>
            <a:ln w="9525">
              <a:noFill/>
              <a:miter lim="800000"/>
              <a:headEnd/>
              <a:tailEnd/>
            </a:ln>
          </p:spPr>
          <p:txBody>
            <a:bodyPr>
              <a:spAutoFit/>
            </a:bodyPr>
            <a:lstStyle/>
            <a:p>
              <a:r>
                <a:rPr lang="en-US" sz="1200">
                  <a:latin typeface="Calibri" pitchFamily="34" charset="0"/>
                </a:rPr>
                <a:t>Ø5 mm</a:t>
              </a:r>
            </a:p>
          </p:txBody>
        </p:sp>
        <p:sp>
          <p:nvSpPr>
            <p:cNvPr id="180362" name="TextBox 28"/>
            <p:cNvSpPr txBox="1">
              <a:spLocks noChangeArrowheads="1"/>
            </p:cNvSpPr>
            <p:nvPr/>
          </p:nvSpPr>
          <p:spPr bwMode="auto">
            <a:xfrm>
              <a:off x="304" y="1432"/>
              <a:ext cx="336" cy="174"/>
            </a:xfrm>
            <a:prstGeom prst="rect">
              <a:avLst/>
            </a:prstGeom>
            <a:noFill/>
            <a:ln w="9525">
              <a:noFill/>
              <a:miter lim="800000"/>
              <a:headEnd/>
              <a:tailEnd/>
            </a:ln>
          </p:spPr>
          <p:txBody>
            <a:bodyPr>
              <a:spAutoFit/>
            </a:bodyPr>
            <a:lstStyle/>
            <a:p>
              <a:r>
                <a:rPr lang="en-US" sz="1200">
                  <a:latin typeface="Calibri" pitchFamily="34" charset="0"/>
                </a:rPr>
                <a:t>5 kV</a:t>
              </a:r>
            </a:p>
          </p:txBody>
        </p:sp>
        <p:sp>
          <p:nvSpPr>
            <p:cNvPr id="180363" name="TextBox 29"/>
            <p:cNvSpPr txBox="1">
              <a:spLocks noChangeArrowheads="1"/>
            </p:cNvSpPr>
            <p:nvPr/>
          </p:nvSpPr>
          <p:spPr bwMode="auto">
            <a:xfrm>
              <a:off x="1088" y="1432"/>
              <a:ext cx="504" cy="174"/>
            </a:xfrm>
            <a:prstGeom prst="rect">
              <a:avLst/>
            </a:prstGeom>
            <a:noFill/>
            <a:ln w="9525">
              <a:noFill/>
              <a:miter lim="800000"/>
              <a:headEnd/>
              <a:tailEnd/>
            </a:ln>
          </p:spPr>
          <p:txBody>
            <a:bodyPr>
              <a:spAutoFit/>
            </a:bodyPr>
            <a:lstStyle/>
            <a:p>
              <a:r>
                <a:rPr lang="en-US" sz="1200">
                  <a:latin typeface="Calibri" pitchFamily="34" charset="0"/>
                </a:rPr>
                <a:t>4.7 kV</a:t>
              </a:r>
            </a:p>
          </p:txBody>
        </p:sp>
        <p:sp>
          <p:nvSpPr>
            <p:cNvPr id="180364" name="TextBox 30"/>
            <p:cNvSpPr txBox="1">
              <a:spLocks noChangeArrowheads="1"/>
            </p:cNvSpPr>
            <p:nvPr/>
          </p:nvSpPr>
          <p:spPr bwMode="auto">
            <a:xfrm>
              <a:off x="2152" y="1432"/>
              <a:ext cx="336" cy="174"/>
            </a:xfrm>
            <a:prstGeom prst="rect">
              <a:avLst/>
            </a:prstGeom>
            <a:noFill/>
            <a:ln w="9525">
              <a:noFill/>
              <a:miter lim="800000"/>
              <a:headEnd/>
              <a:tailEnd/>
            </a:ln>
          </p:spPr>
          <p:txBody>
            <a:bodyPr>
              <a:spAutoFit/>
            </a:bodyPr>
            <a:lstStyle/>
            <a:p>
              <a:r>
                <a:rPr lang="en-US" sz="1200">
                  <a:latin typeface="Calibri" pitchFamily="34" charset="0"/>
                </a:rPr>
                <a:t>5 kV</a:t>
              </a:r>
            </a:p>
          </p:txBody>
        </p:sp>
        <p:sp>
          <p:nvSpPr>
            <p:cNvPr id="180365" name="TextBox 23"/>
            <p:cNvSpPr txBox="1">
              <a:spLocks noChangeArrowheads="1"/>
            </p:cNvSpPr>
            <p:nvPr/>
          </p:nvSpPr>
          <p:spPr bwMode="auto">
            <a:xfrm>
              <a:off x="1424" y="760"/>
              <a:ext cx="700" cy="231"/>
            </a:xfrm>
            <a:prstGeom prst="rect">
              <a:avLst/>
            </a:prstGeom>
            <a:noFill/>
            <a:ln w="9525">
              <a:noFill/>
              <a:miter lim="800000"/>
              <a:headEnd/>
              <a:tailEnd/>
            </a:ln>
          </p:spPr>
          <p:txBody>
            <a:bodyPr>
              <a:spAutoFit/>
            </a:bodyPr>
            <a:lstStyle/>
            <a:p>
              <a:r>
                <a:rPr lang="en-US" sz="1800">
                  <a:latin typeface="Calibri" pitchFamily="34" charset="0"/>
                </a:rPr>
                <a:t>B</a:t>
              </a:r>
              <a:r>
                <a:rPr lang="en-US" sz="1800" baseline="-25000">
                  <a:latin typeface="Calibri" pitchFamily="34" charset="0"/>
                </a:rPr>
                <a:t>max</a:t>
              </a:r>
              <a:r>
                <a:rPr lang="en-US" sz="1800">
                  <a:latin typeface="Calibri" pitchFamily="34" charset="0"/>
                </a:rPr>
                <a:t> ~ 3T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0346"/>
                                        </p:tgtEl>
                                      </p:cBhvr>
                                    </p:animEffect>
                                    <p:set>
                                      <p:cBhvr>
                                        <p:cTn id="7" dur="1" fill="hold">
                                          <p:stCondLst>
                                            <p:cond delay="499"/>
                                          </p:stCondLst>
                                        </p:cTn>
                                        <p:tgtEl>
                                          <p:spTgt spid="18034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80347"/>
                                        </p:tgtEl>
                                      </p:cBhvr>
                                    </p:animEffect>
                                    <p:set>
                                      <p:cBhvr>
                                        <p:cTn id="10" dur="1" fill="hold">
                                          <p:stCondLst>
                                            <p:cond delay="499"/>
                                          </p:stCondLst>
                                        </p:cTn>
                                        <p:tgtEl>
                                          <p:spTgt spid="180347"/>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80348"/>
                                        </p:tgtEl>
                                      </p:cBhvr>
                                    </p:animEffect>
                                    <p:set>
                                      <p:cBhvr>
                                        <p:cTn id="13" dur="1" fill="hold">
                                          <p:stCondLst>
                                            <p:cond delay="499"/>
                                          </p:stCondLst>
                                        </p:cTn>
                                        <p:tgtEl>
                                          <p:spTgt spid="180348"/>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80349"/>
                                        </p:tgtEl>
                                      </p:cBhvr>
                                    </p:animEffect>
                                    <p:set>
                                      <p:cBhvr>
                                        <p:cTn id="16" dur="1" fill="hold">
                                          <p:stCondLst>
                                            <p:cond delay="499"/>
                                          </p:stCondLst>
                                        </p:cTn>
                                        <p:tgtEl>
                                          <p:spTgt spid="180349"/>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80350"/>
                                        </p:tgtEl>
                                      </p:cBhvr>
                                    </p:animEffect>
                                    <p:set>
                                      <p:cBhvr>
                                        <p:cTn id="19" dur="1" fill="hold">
                                          <p:stCondLst>
                                            <p:cond delay="499"/>
                                          </p:stCondLst>
                                        </p:cTn>
                                        <p:tgtEl>
                                          <p:spTgt spid="180350"/>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80351"/>
                                        </p:tgtEl>
                                      </p:cBhvr>
                                    </p:animEffect>
                                    <p:set>
                                      <p:cBhvr>
                                        <p:cTn id="22" dur="1" fill="hold">
                                          <p:stCondLst>
                                            <p:cond delay="499"/>
                                          </p:stCondLst>
                                        </p:cTn>
                                        <p:tgtEl>
                                          <p:spTgt spid="180351"/>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180352"/>
                                        </p:tgtEl>
                                      </p:cBhvr>
                                    </p:animEffect>
                                    <p:set>
                                      <p:cBhvr>
                                        <p:cTn id="25" dur="1" fill="hold">
                                          <p:stCondLst>
                                            <p:cond delay="499"/>
                                          </p:stCondLst>
                                        </p:cTn>
                                        <p:tgtEl>
                                          <p:spTgt spid="180352"/>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80353"/>
                                        </p:tgtEl>
                                      </p:cBhvr>
                                    </p:animEffect>
                                    <p:set>
                                      <p:cBhvr>
                                        <p:cTn id="28" dur="1" fill="hold">
                                          <p:stCondLst>
                                            <p:cond delay="499"/>
                                          </p:stCondLst>
                                        </p:cTn>
                                        <p:tgtEl>
                                          <p:spTgt spid="180353"/>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80342"/>
                                        </p:tgtEl>
                                      </p:cBhvr>
                                    </p:animEffect>
                                    <p:set>
                                      <p:cBhvr>
                                        <p:cTn id="31" dur="1" fill="hold">
                                          <p:stCondLst>
                                            <p:cond delay="499"/>
                                          </p:stCondLst>
                                        </p:cTn>
                                        <p:tgtEl>
                                          <p:spTgt spid="180342"/>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80354"/>
                                        </p:tgtEl>
                                      </p:cBhvr>
                                    </p:animEffect>
                                    <p:set>
                                      <p:cBhvr>
                                        <p:cTn id="34" dur="1" fill="hold">
                                          <p:stCondLst>
                                            <p:cond delay="499"/>
                                          </p:stCondLst>
                                        </p:cTn>
                                        <p:tgtEl>
                                          <p:spTgt spid="180354"/>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80355"/>
                                        </p:tgtEl>
                                      </p:cBhvr>
                                    </p:animEffect>
                                    <p:set>
                                      <p:cBhvr>
                                        <p:cTn id="37" dur="1" fill="hold">
                                          <p:stCondLst>
                                            <p:cond delay="499"/>
                                          </p:stCondLst>
                                        </p:cTn>
                                        <p:tgtEl>
                                          <p:spTgt spid="180355"/>
                                        </p:tgtEl>
                                        <p:attrNameLst>
                                          <p:attrName>style.visibility</p:attrName>
                                        </p:attrNameLst>
                                      </p:cBhvr>
                                      <p:to>
                                        <p:strVal val="hidden"/>
                                      </p:to>
                                    </p:set>
                                  </p:childTnLst>
                                </p:cTn>
                              </p:par>
                              <p:par>
                                <p:cTn id="38" presetID="3" presetClass="entr" presetSubtype="10" fill="hold" grpId="0" nodeType="withEffect">
                                  <p:stCondLst>
                                    <p:cond delay="0"/>
                                  </p:stCondLst>
                                  <p:childTnLst>
                                    <p:set>
                                      <p:cBhvr>
                                        <p:cTn id="39" dur="1" fill="hold">
                                          <p:stCondLst>
                                            <p:cond delay="0"/>
                                          </p:stCondLst>
                                        </p:cTn>
                                        <p:tgtEl>
                                          <p:spTgt spid="180356"/>
                                        </p:tgtEl>
                                        <p:attrNameLst>
                                          <p:attrName>style.visibility</p:attrName>
                                        </p:attrNameLst>
                                      </p:cBhvr>
                                      <p:to>
                                        <p:strVal val="visible"/>
                                      </p:to>
                                    </p:set>
                                    <p:animEffect transition="in" filter="blinds(horizontal)">
                                      <p:cBhvr>
                                        <p:cTn id="40" dur="500"/>
                                        <p:tgtEl>
                                          <p:spTgt spid="18035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46" grpId="0"/>
      <p:bldP spid="180347" grpId="0" animBg="1"/>
      <p:bldP spid="180348" grpId="0" animBg="1"/>
      <p:bldP spid="180349" grpId="0" animBg="1"/>
      <p:bldP spid="180350" grpId="0" animBg="1"/>
      <p:bldP spid="180351" grpId="0" animBg="1"/>
      <p:bldP spid="180352" grpId="0"/>
      <p:bldP spid="180353" grpId="0"/>
      <p:bldP spid="180354" grpId="0" animBg="1"/>
      <p:bldP spid="180355" grpId="0" animBg="1"/>
      <p:bldP spid="1803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p:cNvSpPr>
          <p:nvPr>
            <p:ph type="title"/>
          </p:nvPr>
        </p:nvSpPr>
        <p:spPr>
          <a:xfrm>
            <a:off x="0" y="0"/>
            <a:ext cx="9144000" cy="954088"/>
          </a:xfrm>
        </p:spPr>
        <p:txBody>
          <a:bodyPr/>
          <a:lstStyle/>
          <a:p>
            <a:r>
              <a:rPr lang="en-US" sz="3400" baseline="30000" smtClean="0"/>
              <a:t>107</a:t>
            </a:r>
            <a:r>
              <a:rPr lang="en-US" sz="3400" smtClean="0"/>
              <a:t>In EC signature</a:t>
            </a:r>
          </a:p>
        </p:txBody>
      </p:sp>
      <p:sp>
        <p:nvSpPr>
          <p:cNvPr id="150530" name="Text Box 43"/>
          <p:cNvSpPr txBox="1">
            <a:spLocks noChangeArrowheads="1"/>
          </p:cNvSpPr>
          <p:nvPr/>
        </p:nvSpPr>
        <p:spPr bwMode="auto">
          <a:xfrm>
            <a:off x="206375" y="2470150"/>
            <a:ext cx="4321175" cy="2843213"/>
          </a:xfrm>
          <a:prstGeom prst="rect">
            <a:avLst/>
          </a:prstGeom>
          <a:noFill/>
          <a:ln w="9525">
            <a:noFill/>
            <a:miter lim="800000"/>
            <a:headEnd/>
            <a:tailEnd/>
          </a:ln>
        </p:spPr>
        <p:txBody>
          <a:bodyPr>
            <a:spAutoFit/>
          </a:bodyPr>
          <a:lstStyle/>
          <a:p>
            <a:pPr>
              <a:spcBef>
                <a:spcPct val="50000"/>
              </a:spcBef>
            </a:pPr>
            <a:r>
              <a:rPr lang="en-US" sz="1800" b="1" u="sng"/>
              <a:t>Goals of the beam time</a:t>
            </a:r>
          </a:p>
          <a:p>
            <a:pPr>
              <a:spcBef>
                <a:spcPct val="50000"/>
              </a:spcBef>
            </a:pPr>
            <a:r>
              <a:rPr lang="en-US" sz="1800"/>
              <a:t>Shoot through EBIT </a:t>
            </a:r>
          </a:p>
          <a:p>
            <a:pPr>
              <a:spcBef>
                <a:spcPct val="50000"/>
              </a:spcBef>
            </a:pPr>
            <a:r>
              <a:rPr lang="en-US" sz="1800"/>
              <a:t>Identify </a:t>
            </a:r>
            <a:r>
              <a:rPr lang="en-US" sz="1800" baseline="30000"/>
              <a:t>107</a:t>
            </a:r>
            <a:r>
              <a:rPr lang="en-US" sz="1800"/>
              <a:t>In after EBIT		</a:t>
            </a:r>
            <a:endParaRPr lang="en-US" b="1">
              <a:solidFill>
                <a:srgbClr val="00CC00"/>
              </a:solidFill>
            </a:endParaRPr>
          </a:p>
          <a:p>
            <a:pPr>
              <a:spcBef>
                <a:spcPct val="50000"/>
              </a:spcBef>
            </a:pPr>
            <a:r>
              <a:rPr lang="en-US" sz="1800"/>
              <a:t>Store radioactive ions in trap		</a:t>
            </a:r>
            <a:endParaRPr lang="en-US" b="1">
              <a:solidFill>
                <a:srgbClr val="00CC00"/>
              </a:solidFill>
            </a:endParaRPr>
          </a:p>
          <a:p>
            <a:pPr>
              <a:spcBef>
                <a:spcPct val="50000"/>
              </a:spcBef>
            </a:pPr>
            <a:r>
              <a:rPr lang="en-US" sz="1800"/>
              <a:t>Observe X-rays following an EC</a:t>
            </a:r>
          </a:p>
          <a:p>
            <a:pPr>
              <a:spcBef>
                <a:spcPct val="50000"/>
              </a:spcBef>
            </a:pPr>
            <a:r>
              <a:rPr lang="en-US" sz="1800"/>
              <a:t>Identify X-rays from EC	</a:t>
            </a:r>
          </a:p>
          <a:p>
            <a:pPr>
              <a:spcBef>
                <a:spcPct val="50000"/>
              </a:spcBef>
            </a:pPr>
            <a:r>
              <a:rPr lang="en-US" sz="1800"/>
              <a:t>Observe electrons from </a:t>
            </a:r>
            <a:r>
              <a:rPr lang="en-US" sz="1800">
                <a:latin typeface="Symbol" pitchFamily="18" charset="2"/>
              </a:rPr>
              <a:t>b</a:t>
            </a:r>
            <a:r>
              <a:rPr lang="en-US" sz="1800"/>
              <a:t> decays	</a:t>
            </a:r>
            <a:endParaRPr lang="en-US" sz="1800" b="1">
              <a:solidFill>
                <a:srgbClr val="FF3300"/>
              </a:solidFill>
            </a:endParaRPr>
          </a:p>
        </p:txBody>
      </p:sp>
      <p:sp>
        <p:nvSpPr>
          <p:cNvPr id="150531" name="Text Box 44"/>
          <p:cNvSpPr txBox="1">
            <a:spLocks noChangeArrowheads="1"/>
          </p:cNvSpPr>
          <p:nvPr/>
        </p:nvSpPr>
        <p:spPr bwMode="auto">
          <a:xfrm>
            <a:off x="3357563" y="4959350"/>
            <a:ext cx="585787" cy="457200"/>
          </a:xfrm>
          <a:prstGeom prst="rect">
            <a:avLst/>
          </a:prstGeom>
          <a:noFill/>
          <a:ln w="9525">
            <a:noFill/>
            <a:miter lim="800000"/>
            <a:headEnd/>
            <a:tailEnd/>
          </a:ln>
        </p:spPr>
        <p:txBody>
          <a:bodyPr>
            <a:spAutoFit/>
          </a:bodyPr>
          <a:lstStyle/>
          <a:p>
            <a:pPr>
              <a:spcBef>
                <a:spcPct val="50000"/>
              </a:spcBef>
            </a:pPr>
            <a:endParaRPr lang="en-US"/>
          </a:p>
        </p:txBody>
      </p:sp>
      <p:sp>
        <p:nvSpPr>
          <p:cNvPr id="141357" name="Text Box 45"/>
          <p:cNvSpPr txBox="1">
            <a:spLocks noChangeArrowheads="1"/>
          </p:cNvSpPr>
          <p:nvPr/>
        </p:nvSpPr>
        <p:spPr bwMode="auto">
          <a:xfrm>
            <a:off x="3581400" y="2889250"/>
            <a:ext cx="1035050" cy="2430463"/>
          </a:xfrm>
          <a:prstGeom prst="rect">
            <a:avLst/>
          </a:prstGeom>
          <a:noFill/>
          <a:ln w="9525">
            <a:noFill/>
            <a:miter lim="800000"/>
            <a:headEnd/>
            <a:tailEnd/>
          </a:ln>
        </p:spPr>
        <p:txBody>
          <a:bodyPr>
            <a:spAutoFit/>
          </a:bodyPr>
          <a:lstStyle/>
          <a:p>
            <a:pPr>
              <a:spcBef>
                <a:spcPct val="50000"/>
              </a:spcBef>
            </a:pPr>
            <a:r>
              <a:rPr lang="en-US" sz="1800" b="1">
                <a:solidFill>
                  <a:srgbClr val="00CC00"/>
                </a:solidFill>
              </a:rPr>
              <a:t>√</a:t>
            </a:r>
          </a:p>
          <a:p>
            <a:pPr>
              <a:spcBef>
                <a:spcPct val="50000"/>
              </a:spcBef>
            </a:pPr>
            <a:r>
              <a:rPr lang="en-US" sz="1800" b="1">
                <a:solidFill>
                  <a:srgbClr val="00CC00"/>
                </a:solidFill>
              </a:rPr>
              <a:t>√</a:t>
            </a:r>
          </a:p>
          <a:p>
            <a:pPr>
              <a:spcBef>
                <a:spcPct val="50000"/>
              </a:spcBef>
            </a:pPr>
            <a:r>
              <a:rPr lang="en-US" sz="1800" b="1">
                <a:solidFill>
                  <a:srgbClr val="00CC00"/>
                </a:solidFill>
              </a:rPr>
              <a:t>√</a:t>
            </a:r>
          </a:p>
          <a:p>
            <a:pPr>
              <a:spcBef>
                <a:spcPct val="50000"/>
              </a:spcBef>
            </a:pPr>
            <a:r>
              <a:rPr lang="en-US" sz="1800" b="1">
                <a:solidFill>
                  <a:srgbClr val="00CC00"/>
                </a:solidFill>
              </a:rPr>
              <a:t>√</a:t>
            </a:r>
          </a:p>
          <a:p>
            <a:pPr>
              <a:spcBef>
                <a:spcPct val="50000"/>
              </a:spcBef>
            </a:pPr>
            <a:r>
              <a:rPr lang="en-US" sz="1800" b="1">
                <a:solidFill>
                  <a:srgbClr val="00CC00"/>
                </a:solidFill>
              </a:rPr>
              <a:t>√</a:t>
            </a:r>
          </a:p>
          <a:p>
            <a:pPr>
              <a:spcBef>
                <a:spcPct val="50000"/>
              </a:spcBef>
            </a:pPr>
            <a:r>
              <a:rPr lang="en-US" sz="1800" b="1">
                <a:solidFill>
                  <a:srgbClr val="FF3300"/>
                </a:solidFill>
              </a:rPr>
              <a:t>X</a:t>
            </a:r>
          </a:p>
        </p:txBody>
      </p:sp>
      <p:sp>
        <p:nvSpPr>
          <p:cNvPr id="141358" name="Text Box 46"/>
          <p:cNvSpPr txBox="1">
            <a:spLocks noChangeArrowheads="1"/>
          </p:cNvSpPr>
          <p:nvPr/>
        </p:nvSpPr>
        <p:spPr bwMode="auto">
          <a:xfrm>
            <a:off x="341313" y="5364163"/>
            <a:ext cx="3376612" cy="1552575"/>
          </a:xfrm>
          <a:prstGeom prst="rect">
            <a:avLst/>
          </a:prstGeom>
          <a:noFill/>
          <a:ln w="9525">
            <a:noFill/>
            <a:miter lim="800000"/>
            <a:headEnd/>
            <a:tailEnd/>
          </a:ln>
        </p:spPr>
        <p:txBody>
          <a:bodyPr>
            <a:spAutoFit/>
          </a:bodyPr>
          <a:lstStyle/>
          <a:p>
            <a:pPr algn="ctr"/>
            <a:r>
              <a:rPr lang="en-US">
                <a:solidFill>
                  <a:srgbClr val="FF3300"/>
                </a:solidFill>
              </a:rPr>
              <a:t>First observation of an EC in a Penning trap</a:t>
            </a:r>
          </a:p>
          <a:p>
            <a:pPr algn="ctr"/>
            <a:r>
              <a:rPr lang="en-US">
                <a:solidFill>
                  <a:srgbClr val="FF3300"/>
                </a:solidFill>
              </a:rPr>
              <a:t>BR(EC) = 55 (20) %</a:t>
            </a:r>
          </a:p>
          <a:p>
            <a:pPr algn="ctr" fontAlgn="ctr"/>
            <a:r>
              <a:rPr lang="en-US" sz="1000"/>
              <a:t>S. Ettenauer et al., AIP Conf. Proc. 1182(2009)100</a:t>
            </a:r>
            <a:r>
              <a:rPr lang="en-US"/>
              <a:t> </a:t>
            </a:r>
          </a:p>
        </p:txBody>
      </p:sp>
      <p:pic>
        <p:nvPicPr>
          <p:cNvPr id="141362" name="Picture 50" descr="BGND205keV"/>
          <p:cNvPicPr>
            <a:picLocks noChangeAspect="1" noChangeArrowheads="1"/>
          </p:cNvPicPr>
          <p:nvPr/>
        </p:nvPicPr>
        <p:blipFill>
          <a:blip r:embed="rId2" cstate="print"/>
          <a:srcRect/>
          <a:stretch>
            <a:fillRect/>
          </a:stretch>
        </p:blipFill>
        <p:spPr bwMode="auto">
          <a:xfrm>
            <a:off x="4076700" y="1798638"/>
            <a:ext cx="5067300" cy="3879850"/>
          </a:xfrm>
          <a:prstGeom prst="rect">
            <a:avLst/>
          </a:prstGeom>
          <a:noFill/>
          <a:ln w="9525">
            <a:noFill/>
            <a:miter lim="800000"/>
            <a:headEnd/>
            <a:tailEnd/>
          </a:ln>
        </p:spPr>
      </p:pic>
      <p:pic>
        <p:nvPicPr>
          <p:cNvPr id="141360" name="Picture 48" descr="In207+BGND205keV"/>
          <p:cNvPicPr>
            <a:picLocks noChangeAspect="1" noChangeArrowheads="1"/>
          </p:cNvPicPr>
          <p:nvPr/>
        </p:nvPicPr>
        <p:blipFill>
          <a:blip r:embed="rId3" cstate="print"/>
          <a:srcRect/>
          <a:stretch>
            <a:fillRect/>
          </a:stretch>
        </p:blipFill>
        <p:spPr bwMode="auto">
          <a:xfrm>
            <a:off x="4079875" y="1798638"/>
            <a:ext cx="5064125" cy="3878262"/>
          </a:xfrm>
          <a:prstGeom prst="rect">
            <a:avLst/>
          </a:prstGeom>
          <a:noFill/>
          <a:ln w="9525">
            <a:noFill/>
            <a:miter lim="800000"/>
            <a:headEnd/>
            <a:tailEnd/>
          </a:ln>
        </p:spPr>
      </p:pic>
      <p:sp>
        <p:nvSpPr>
          <p:cNvPr id="141363" name="Oval 51"/>
          <p:cNvSpPr>
            <a:spLocks noChangeArrowheads="1"/>
          </p:cNvSpPr>
          <p:nvPr/>
        </p:nvSpPr>
        <p:spPr bwMode="auto">
          <a:xfrm>
            <a:off x="7118350" y="2519363"/>
            <a:ext cx="811213" cy="2249487"/>
          </a:xfrm>
          <a:prstGeom prst="ellipse">
            <a:avLst/>
          </a:prstGeom>
          <a:noFill/>
          <a:ln w="38100">
            <a:solidFill>
              <a:schemeClr val="tx1"/>
            </a:solidFill>
            <a:round/>
            <a:headEnd/>
            <a:tailEnd/>
          </a:ln>
        </p:spPr>
        <p:txBody>
          <a:bodyPr wrap="none" anchor="ctr"/>
          <a:lstStyle/>
          <a:p>
            <a:endParaRPr lang="en-US"/>
          </a:p>
        </p:txBody>
      </p:sp>
      <p:sp>
        <p:nvSpPr>
          <p:cNvPr id="141365" name="Text Box 53"/>
          <p:cNvSpPr txBox="1">
            <a:spLocks noChangeArrowheads="1"/>
          </p:cNvSpPr>
          <p:nvPr/>
        </p:nvSpPr>
        <p:spPr bwMode="auto">
          <a:xfrm>
            <a:off x="7118350" y="2024063"/>
            <a:ext cx="1800225" cy="274637"/>
          </a:xfrm>
          <a:prstGeom prst="rect">
            <a:avLst/>
          </a:prstGeom>
          <a:noFill/>
          <a:ln w="9525">
            <a:noFill/>
            <a:miter lim="800000"/>
            <a:headEnd/>
            <a:tailEnd/>
          </a:ln>
        </p:spPr>
        <p:txBody>
          <a:bodyPr>
            <a:spAutoFit/>
          </a:bodyPr>
          <a:lstStyle/>
          <a:p>
            <a:pPr>
              <a:spcBef>
                <a:spcPct val="50000"/>
              </a:spcBef>
            </a:pPr>
            <a:r>
              <a:rPr lang="en-US" sz="1200" b="1">
                <a:latin typeface="Arial" charset="0"/>
              </a:rPr>
              <a:t>Signature </a:t>
            </a:r>
            <a:r>
              <a:rPr lang="en-US" sz="1200" b="1" baseline="30000">
                <a:latin typeface="Arial" charset="0"/>
              </a:rPr>
              <a:t>107</a:t>
            </a:r>
            <a:r>
              <a:rPr lang="en-US" sz="1200" b="1">
                <a:latin typeface="Arial" charset="0"/>
              </a:rPr>
              <a:t>In decay</a:t>
            </a:r>
            <a:endParaRPr lang="en-US" sz="1200">
              <a:latin typeface="Arial" charset="0"/>
            </a:endParaRPr>
          </a:p>
        </p:txBody>
      </p:sp>
      <p:pic>
        <p:nvPicPr>
          <p:cNvPr id="141361" name="Picture 49" descr="BGND23keV"/>
          <p:cNvPicPr>
            <a:picLocks noChangeAspect="1" noChangeArrowheads="1"/>
          </p:cNvPicPr>
          <p:nvPr/>
        </p:nvPicPr>
        <p:blipFill>
          <a:blip r:embed="rId4" cstate="print"/>
          <a:srcRect/>
          <a:stretch>
            <a:fillRect/>
          </a:stretch>
        </p:blipFill>
        <p:spPr bwMode="auto">
          <a:xfrm>
            <a:off x="4079875" y="1790700"/>
            <a:ext cx="5064125" cy="3878263"/>
          </a:xfrm>
          <a:prstGeom prst="rect">
            <a:avLst/>
          </a:prstGeom>
          <a:noFill/>
          <a:ln w="9525">
            <a:noFill/>
            <a:miter lim="800000"/>
            <a:headEnd/>
            <a:tailEnd/>
          </a:ln>
        </p:spPr>
      </p:pic>
      <p:pic>
        <p:nvPicPr>
          <p:cNvPr id="141359" name="Picture 47" descr="In107+BGND23keV"/>
          <p:cNvPicPr>
            <a:picLocks noChangeAspect="1" noChangeArrowheads="1"/>
          </p:cNvPicPr>
          <p:nvPr/>
        </p:nvPicPr>
        <p:blipFill>
          <a:blip r:embed="rId5" cstate="print"/>
          <a:srcRect/>
          <a:stretch>
            <a:fillRect/>
          </a:stretch>
        </p:blipFill>
        <p:spPr bwMode="auto">
          <a:xfrm>
            <a:off x="4103688" y="1798638"/>
            <a:ext cx="5064125" cy="3878262"/>
          </a:xfrm>
          <a:prstGeom prst="rect">
            <a:avLst/>
          </a:prstGeom>
          <a:noFill/>
          <a:ln w="9525">
            <a:noFill/>
            <a:miter lim="800000"/>
            <a:headEnd/>
            <a:tailEnd/>
          </a:ln>
        </p:spPr>
      </p:pic>
      <p:sp>
        <p:nvSpPr>
          <p:cNvPr id="141367" name="Oval 55"/>
          <p:cNvSpPr>
            <a:spLocks noChangeArrowheads="1"/>
          </p:cNvSpPr>
          <p:nvPr/>
        </p:nvSpPr>
        <p:spPr bwMode="auto">
          <a:xfrm>
            <a:off x="5903913" y="2654300"/>
            <a:ext cx="811212" cy="2249488"/>
          </a:xfrm>
          <a:prstGeom prst="ellipse">
            <a:avLst/>
          </a:prstGeom>
          <a:noFill/>
          <a:ln w="38100">
            <a:solidFill>
              <a:schemeClr val="tx1"/>
            </a:solidFill>
            <a:round/>
            <a:headEnd/>
            <a:tailEnd/>
          </a:ln>
        </p:spPr>
        <p:txBody>
          <a:bodyPr wrap="none" anchor="ctr"/>
          <a:lstStyle/>
          <a:p>
            <a:endParaRPr lang="en-US"/>
          </a:p>
        </p:txBody>
      </p:sp>
      <p:sp>
        <p:nvSpPr>
          <p:cNvPr id="141368" name="Text Box 56"/>
          <p:cNvSpPr txBox="1">
            <a:spLocks noChangeArrowheads="1"/>
          </p:cNvSpPr>
          <p:nvPr/>
        </p:nvSpPr>
        <p:spPr bwMode="auto">
          <a:xfrm>
            <a:off x="6804025" y="2744788"/>
            <a:ext cx="1800225" cy="274637"/>
          </a:xfrm>
          <a:prstGeom prst="rect">
            <a:avLst/>
          </a:prstGeom>
          <a:noFill/>
          <a:ln w="9525">
            <a:noFill/>
            <a:miter lim="800000"/>
            <a:headEnd/>
            <a:tailEnd/>
          </a:ln>
        </p:spPr>
        <p:txBody>
          <a:bodyPr>
            <a:spAutoFit/>
          </a:bodyPr>
          <a:lstStyle/>
          <a:p>
            <a:pPr>
              <a:spcBef>
                <a:spcPct val="50000"/>
              </a:spcBef>
            </a:pPr>
            <a:r>
              <a:rPr lang="en-US" sz="1200" b="1">
                <a:latin typeface="Arial" charset="0"/>
              </a:rPr>
              <a:t>Signature </a:t>
            </a:r>
            <a:r>
              <a:rPr lang="en-US" sz="1200" b="1" baseline="30000">
                <a:latin typeface="Arial" charset="0"/>
              </a:rPr>
              <a:t>107</a:t>
            </a:r>
            <a:r>
              <a:rPr lang="en-US" sz="1200" b="1">
                <a:latin typeface="Arial" charset="0"/>
              </a:rPr>
              <a:t>In decay</a:t>
            </a:r>
            <a:endParaRPr lang="en-US" sz="1200">
              <a:latin typeface="Arial" charset="0"/>
            </a:endParaRPr>
          </a:p>
        </p:txBody>
      </p:sp>
      <p:sp>
        <p:nvSpPr>
          <p:cNvPr id="141370" name="Oval 58"/>
          <p:cNvSpPr>
            <a:spLocks noChangeArrowheads="1"/>
          </p:cNvSpPr>
          <p:nvPr/>
        </p:nvSpPr>
        <p:spPr bwMode="auto">
          <a:xfrm>
            <a:off x="7677150" y="3292475"/>
            <a:ext cx="539750" cy="1576388"/>
          </a:xfrm>
          <a:prstGeom prst="ellipse">
            <a:avLst/>
          </a:prstGeom>
          <a:noFill/>
          <a:ln w="38100">
            <a:solidFill>
              <a:schemeClr val="tx1"/>
            </a:solidFill>
            <a:round/>
            <a:headEnd/>
            <a:tailEnd/>
          </a:ln>
        </p:spPr>
        <p:txBody>
          <a:bodyPr wrap="none" anchor="ctr"/>
          <a:lstStyle/>
          <a:p>
            <a:endParaRPr lang="en-US"/>
          </a:p>
        </p:txBody>
      </p:sp>
      <p:sp>
        <p:nvSpPr>
          <p:cNvPr id="141371" name="Oval 59"/>
          <p:cNvSpPr>
            <a:spLocks noChangeArrowheads="1"/>
          </p:cNvSpPr>
          <p:nvPr/>
        </p:nvSpPr>
        <p:spPr bwMode="auto">
          <a:xfrm>
            <a:off x="5229225" y="2114550"/>
            <a:ext cx="811213" cy="2744788"/>
          </a:xfrm>
          <a:prstGeom prst="ellipse">
            <a:avLst/>
          </a:prstGeom>
          <a:noFill/>
          <a:ln w="38100">
            <a:solidFill>
              <a:srgbClr val="3366FF"/>
            </a:solidFill>
            <a:round/>
            <a:headEnd/>
            <a:tailEnd/>
          </a:ln>
        </p:spPr>
        <p:txBody>
          <a:bodyPr wrap="none" anchor="ctr"/>
          <a:lstStyle/>
          <a:p>
            <a:endParaRPr lang="en-US"/>
          </a:p>
        </p:txBody>
      </p:sp>
      <p:sp>
        <p:nvSpPr>
          <p:cNvPr id="141326" name="Text Box 14"/>
          <p:cNvSpPr txBox="1">
            <a:spLocks noChangeArrowheads="1"/>
          </p:cNvSpPr>
          <p:nvPr/>
        </p:nvSpPr>
        <p:spPr bwMode="auto">
          <a:xfrm>
            <a:off x="5948363" y="1709738"/>
            <a:ext cx="2024062" cy="274637"/>
          </a:xfrm>
          <a:prstGeom prst="rect">
            <a:avLst/>
          </a:prstGeom>
          <a:noFill/>
          <a:ln w="9525">
            <a:noFill/>
            <a:miter lim="800000"/>
            <a:headEnd/>
            <a:tailEnd/>
          </a:ln>
        </p:spPr>
        <p:txBody>
          <a:bodyPr>
            <a:spAutoFit/>
          </a:bodyPr>
          <a:lstStyle/>
          <a:p>
            <a:pPr>
              <a:spcBef>
                <a:spcPct val="50000"/>
              </a:spcBef>
            </a:pPr>
            <a:r>
              <a:rPr lang="en-US" sz="1200" b="1">
                <a:solidFill>
                  <a:schemeClr val="hlink"/>
                </a:solidFill>
                <a:latin typeface="Arial" charset="0"/>
              </a:rPr>
              <a:t>Signature </a:t>
            </a:r>
            <a:r>
              <a:rPr lang="en-US" sz="1200" b="1" baseline="30000">
                <a:solidFill>
                  <a:schemeClr val="hlink"/>
                </a:solidFill>
                <a:latin typeface="Arial" charset="0"/>
              </a:rPr>
              <a:t>107</a:t>
            </a:r>
            <a:r>
              <a:rPr lang="en-US" sz="1200" b="1">
                <a:solidFill>
                  <a:schemeClr val="hlink"/>
                </a:solidFill>
                <a:latin typeface="Arial" charset="0"/>
              </a:rPr>
              <a:t>Cd decay</a:t>
            </a:r>
          </a:p>
        </p:txBody>
      </p:sp>
      <p:sp>
        <p:nvSpPr>
          <p:cNvPr id="150545" name="Rectangle 3"/>
          <p:cNvSpPr>
            <a:spLocks noGrp="1"/>
          </p:cNvSpPr>
          <p:nvPr>
            <p:ph type="body" sz="half" idx="1"/>
          </p:nvPr>
        </p:nvSpPr>
        <p:spPr>
          <a:xfrm>
            <a:off x="2873375" y="908050"/>
            <a:ext cx="4038600" cy="703263"/>
          </a:xfrm>
        </p:spPr>
        <p:txBody>
          <a:bodyPr/>
          <a:lstStyle/>
          <a:p>
            <a:pPr>
              <a:lnSpc>
                <a:spcPct val="80000"/>
              </a:lnSpc>
              <a:buFont typeface="Arial" charset="0"/>
              <a:buNone/>
            </a:pPr>
            <a:r>
              <a:rPr lang="en-US" sz="1600" baseline="30000" smtClean="0"/>
              <a:t>107</a:t>
            </a:r>
            <a:r>
              <a:rPr lang="en-US" sz="1600" smtClean="0"/>
              <a:t>In has a strong EC branch and comparable</a:t>
            </a:r>
          </a:p>
          <a:p>
            <a:pPr>
              <a:lnSpc>
                <a:spcPct val="80000"/>
              </a:lnSpc>
              <a:buFont typeface="Arial" charset="0"/>
              <a:buNone/>
            </a:pPr>
            <a:r>
              <a:rPr lang="en-US" sz="1600" smtClean="0"/>
              <a:t>half live of 32.4 min</a:t>
            </a:r>
          </a:p>
          <a:p>
            <a:pPr>
              <a:lnSpc>
                <a:spcPct val="80000"/>
              </a:lnSpc>
              <a:buFont typeface="Arial" charset="0"/>
              <a:buNone/>
            </a:pPr>
            <a:endParaRPr lang="en-US" sz="1600" smtClean="0"/>
          </a:p>
        </p:txBody>
      </p:sp>
      <p:sp>
        <p:nvSpPr>
          <p:cNvPr id="141373" name="Text Box 61"/>
          <p:cNvSpPr txBox="1">
            <a:spLocks noChangeArrowheads="1"/>
          </p:cNvSpPr>
          <p:nvPr/>
        </p:nvSpPr>
        <p:spPr bwMode="auto">
          <a:xfrm>
            <a:off x="5381625" y="5678488"/>
            <a:ext cx="3286125" cy="1004887"/>
          </a:xfrm>
          <a:prstGeom prst="rect">
            <a:avLst/>
          </a:prstGeom>
          <a:noFill/>
          <a:ln w="9525">
            <a:noFill/>
            <a:miter lim="800000"/>
            <a:headEnd/>
            <a:tailEnd/>
          </a:ln>
        </p:spPr>
        <p:txBody>
          <a:bodyPr>
            <a:spAutoFit/>
          </a:bodyPr>
          <a:lstStyle/>
          <a:p>
            <a:pPr>
              <a:spcBef>
                <a:spcPct val="50000"/>
              </a:spcBef>
            </a:pPr>
            <a:r>
              <a:rPr lang="en-US" b="1">
                <a:solidFill>
                  <a:srgbClr val="FF3300"/>
                </a:solidFill>
                <a:latin typeface="Arial" charset="0"/>
              </a:rPr>
              <a:t>Only one detector</a:t>
            </a:r>
          </a:p>
          <a:p>
            <a:pPr>
              <a:spcBef>
                <a:spcPct val="50000"/>
              </a:spcBef>
            </a:pPr>
            <a:r>
              <a:rPr lang="en-US" b="1">
                <a:solidFill>
                  <a:srgbClr val="FF3300"/>
                </a:solidFill>
                <a:latin typeface="Arial" charset="0"/>
              </a:rPr>
              <a:t>0.02% solid angle!</a:t>
            </a:r>
          </a:p>
        </p:txBody>
      </p:sp>
      <p:sp>
        <p:nvSpPr>
          <p:cNvPr id="150547" name="Line 62"/>
          <p:cNvSpPr>
            <a:spLocks noChangeShapeType="1"/>
          </p:cNvSpPr>
          <p:nvPr/>
        </p:nvSpPr>
        <p:spPr bwMode="auto">
          <a:xfrm>
            <a:off x="611188" y="1223963"/>
            <a:ext cx="914400" cy="0"/>
          </a:xfrm>
          <a:prstGeom prst="line">
            <a:avLst/>
          </a:prstGeom>
          <a:noFill/>
          <a:ln w="19050">
            <a:solidFill>
              <a:schemeClr val="tx1"/>
            </a:solidFill>
            <a:round/>
            <a:headEnd/>
            <a:tailEnd/>
          </a:ln>
        </p:spPr>
        <p:txBody>
          <a:bodyPr/>
          <a:lstStyle/>
          <a:p>
            <a:endParaRPr lang="en-US"/>
          </a:p>
        </p:txBody>
      </p:sp>
      <p:sp>
        <p:nvSpPr>
          <p:cNvPr id="150548" name="Line 63"/>
          <p:cNvSpPr>
            <a:spLocks noChangeShapeType="1"/>
          </p:cNvSpPr>
          <p:nvPr/>
        </p:nvSpPr>
        <p:spPr bwMode="auto">
          <a:xfrm>
            <a:off x="1376363" y="1808163"/>
            <a:ext cx="914400" cy="0"/>
          </a:xfrm>
          <a:prstGeom prst="line">
            <a:avLst/>
          </a:prstGeom>
          <a:noFill/>
          <a:ln w="19050">
            <a:solidFill>
              <a:schemeClr val="tx1"/>
            </a:solidFill>
            <a:round/>
            <a:headEnd/>
            <a:tailEnd/>
          </a:ln>
        </p:spPr>
        <p:txBody>
          <a:bodyPr/>
          <a:lstStyle/>
          <a:p>
            <a:endParaRPr lang="en-US"/>
          </a:p>
        </p:txBody>
      </p:sp>
      <p:sp>
        <p:nvSpPr>
          <p:cNvPr id="150549" name="Line 64"/>
          <p:cNvSpPr>
            <a:spLocks noChangeShapeType="1"/>
          </p:cNvSpPr>
          <p:nvPr/>
        </p:nvSpPr>
        <p:spPr bwMode="auto">
          <a:xfrm>
            <a:off x="2366963" y="2393950"/>
            <a:ext cx="914400" cy="0"/>
          </a:xfrm>
          <a:prstGeom prst="line">
            <a:avLst/>
          </a:prstGeom>
          <a:noFill/>
          <a:ln w="19050">
            <a:solidFill>
              <a:schemeClr val="tx1"/>
            </a:solidFill>
            <a:round/>
            <a:headEnd/>
            <a:tailEnd/>
          </a:ln>
        </p:spPr>
        <p:txBody>
          <a:bodyPr/>
          <a:lstStyle/>
          <a:p>
            <a:endParaRPr lang="en-US"/>
          </a:p>
        </p:txBody>
      </p:sp>
      <p:sp>
        <p:nvSpPr>
          <p:cNvPr id="150550" name="Text Box 65"/>
          <p:cNvSpPr txBox="1">
            <a:spLocks noChangeArrowheads="1"/>
          </p:cNvSpPr>
          <p:nvPr/>
        </p:nvSpPr>
        <p:spPr bwMode="auto">
          <a:xfrm>
            <a:off x="296863" y="954088"/>
            <a:ext cx="539750" cy="274637"/>
          </a:xfrm>
          <a:prstGeom prst="rect">
            <a:avLst/>
          </a:prstGeom>
          <a:noFill/>
          <a:ln w="9525">
            <a:noFill/>
            <a:miter lim="800000"/>
            <a:headEnd/>
            <a:tailEnd/>
          </a:ln>
        </p:spPr>
        <p:txBody>
          <a:bodyPr>
            <a:spAutoFit/>
          </a:bodyPr>
          <a:lstStyle/>
          <a:p>
            <a:pPr algn="r">
              <a:spcBef>
                <a:spcPct val="50000"/>
              </a:spcBef>
            </a:pPr>
            <a:r>
              <a:rPr lang="en-US" sz="1200" baseline="30000"/>
              <a:t>107</a:t>
            </a:r>
            <a:r>
              <a:rPr lang="en-US" sz="1200"/>
              <a:t>In</a:t>
            </a:r>
          </a:p>
        </p:txBody>
      </p:sp>
      <p:sp>
        <p:nvSpPr>
          <p:cNvPr id="150551" name="Text Box 66"/>
          <p:cNvSpPr txBox="1">
            <a:spLocks noChangeArrowheads="1"/>
          </p:cNvSpPr>
          <p:nvPr/>
        </p:nvSpPr>
        <p:spPr bwMode="auto">
          <a:xfrm>
            <a:off x="1106488" y="1579563"/>
            <a:ext cx="539750" cy="274637"/>
          </a:xfrm>
          <a:prstGeom prst="rect">
            <a:avLst/>
          </a:prstGeom>
          <a:noFill/>
          <a:ln w="9525">
            <a:noFill/>
            <a:miter lim="800000"/>
            <a:headEnd/>
            <a:tailEnd/>
          </a:ln>
        </p:spPr>
        <p:txBody>
          <a:bodyPr>
            <a:spAutoFit/>
          </a:bodyPr>
          <a:lstStyle/>
          <a:p>
            <a:pPr algn="r">
              <a:spcBef>
                <a:spcPct val="50000"/>
              </a:spcBef>
            </a:pPr>
            <a:r>
              <a:rPr lang="en-US" sz="1200" baseline="30000"/>
              <a:t>107</a:t>
            </a:r>
            <a:r>
              <a:rPr lang="en-US" sz="1200"/>
              <a:t>Cd</a:t>
            </a:r>
          </a:p>
        </p:txBody>
      </p:sp>
      <p:sp>
        <p:nvSpPr>
          <p:cNvPr id="150552" name="Text Box 67"/>
          <p:cNvSpPr txBox="1">
            <a:spLocks noChangeArrowheads="1"/>
          </p:cNvSpPr>
          <p:nvPr/>
        </p:nvSpPr>
        <p:spPr bwMode="auto">
          <a:xfrm>
            <a:off x="2097088" y="2163763"/>
            <a:ext cx="539750" cy="274637"/>
          </a:xfrm>
          <a:prstGeom prst="rect">
            <a:avLst/>
          </a:prstGeom>
          <a:noFill/>
          <a:ln w="9525">
            <a:noFill/>
            <a:miter lim="800000"/>
            <a:headEnd/>
            <a:tailEnd/>
          </a:ln>
        </p:spPr>
        <p:txBody>
          <a:bodyPr>
            <a:spAutoFit/>
          </a:bodyPr>
          <a:lstStyle/>
          <a:p>
            <a:pPr algn="r">
              <a:spcBef>
                <a:spcPct val="50000"/>
              </a:spcBef>
            </a:pPr>
            <a:r>
              <a:rPr lang="en-US" sz="1200" baseline="30000"/>
              <a:t>107</a:t>
            </a:r>
            <a:r>
              <a:rPr lang="en-US" sz="1200"/>
              <a:t>Ag</a:t>
            </a:r>
          </a:p>
        </p:txBody>
      </p:sp>
      <p:sp>
        <p:nvSpPr>
          <p:cNvPr id="150553" name="Line 68"/>
          <p:cNvSpPr>
            <a:spLocks noChangeShapeType="1"/>
          </p:cNvSpPr>
          <p:nvPr/>
        </p:nvSpPr>
        <p:spPr bwMode="auto">
          <a:xfrm>
            <a:off x="1466850" y="1268413"/>
            <a:ext cx="630238" cy="495300"/>
          </a:xfrm>
          <a:prstGeom prst="line">
            <a:avLst/>
          </a:prstGeom>
          <a:noFill/>
          <a:ln w="9525">
            <a:solidFill>
              <a:schemeClr val="tx1"/>
            </a:solidFill>
            <a:round/>
            <a:headEnd/>
            <a:tailEnd type="triangle" w="med" len="med"/>
          </a:ln>
        </p:spPr>
        <p:txBody>
          <a:bodyPr/>
          <a:lstStyle/>
          <a:p>
            <a:endParaRPr lang="en-US"/>
          </a:p>
        </p:txBody>
      </p:sp>
      <p:sp>
        <p:nvSpPr>
          <p:cNvPr id="150554" name="Line 69"/>
          <p:cNvSpPr>
            <a:spLocks noChangeShapeType="1"/>
          </p:cNvSpPr>
          <p:nvPr/>
        </p:nvSpPr>
        <p:spPr bwMode="auto">
          <a:xfrm>
            <a:off x="2232025" y="1854200"/>
            <a:ext cx="630238" cy="495300"/>
          </a:xfrm>
          <a:prstGeom prst="line">
            <a:avLst/>
          </a:prstGeom>
          <a:noFill/>
          <a:ln w="9525">
            <a:solidFill>
              <a:schemeClr val="tx1"/>
            </a:solidFill>
            <a:round/>
            <a:headEnd/>
            <a:tailEnd type="triangle" w="med" len="med"/>
          </a:ln>
        </p:spPr>
        <p:txBody>
          <a:bodyPr/>
          <a:lstStyle/>
          <a:p>
            <a:endParaRPr lang="en-US"/>
          </a:p>
        </p:txBody>
      </p:sp>
      <p:sp>
        <p:nvSpPr>
          <p:cNvPr id="150555" name="Text Box 70"/>
          <p:cNvSpPr txBox="1">
            <a:spLocks noChangeArrowheads="1"/>
          </p:cNvSpPr>
          <p:nvPr/>
        </p:nvSpPr>
        <p:spPr bwMode="auto">
          <a:xfrm>
            <a:off x="881063" y="949325"/>
            <a:ext cx="1169987" cy="274638"/>
          </a:xfrm>
          <a:prstGeom prst="rect">
            <a:avLst/>
          </a:prstGeom>
          <a:noFill/>
          <a:ln w="9525">
            <a:noFill/>
            <a:miter lim="800000"/>
            <a:headEnd/>
            <a:tailEnd/>
          </a:ln>
        </p:spPr>
        <p:txBody>
          <a:bodyPr>
            <a:spAutoFit/>
          </a:bodyPr>
          <a:lstStyle/>
          <a:p>
            <a:pPr>
              <a:spcBef>
                <a:spcPct val="50000"/>
              </a:spcBef>
            </a:pPr>
            <a:r>
              <a:rPr lang="en-US" sz="1200"/>
              <a:t>t</a:t>
            </a:r>
            <a:r>
              <a:rPr lang="en-US" sz="1200" baseline="-25000"/>
              <a:t>1/2</a:t>
            </a:r>
            <a:r>
              <a:rPr lang="en-US" sz="1200"/>
              <a:t>= 32.4 min</a:t>
            </a:r>
          </a:p>
        </p:txBody>
      </p:sp>
      <p:sp>
        <p:nvSpPr>
          <p:cNvPr id="150556" name="Text Box 71"/>
          <p:cNvSpPr txBox="1">
            <a:spLocks noChangeArrowheads="1"/>
          </p:cNvSpPr>
          <p:nvPr/>
        </p:nvSpPr>
        <p:spPr bwMode="auto">
          <a:xfrm>
            <a:off x="2097088" y="1538288"/>
            <a:ext cx="1169987" cy="274637"/>
          </a:xfrm>
          <a:prstGeom prst="rect">
            <a:avLst/>
          </a:prstGeom>
          <a:noFill/>
          <a:ln w="9525">
            <a:noFill/>
            <a:miter lim="800000"/>
            <a:headEnd/>
            <a:tailEnd/>
          </a:ln>
        </p:spPr>
        <p:txBody>
          <a:bodyPr>
            <a:spAutoFit/>
          </a:bodyPr>
          <a:lstStyle/>
          <a:p>
            <a:pPr>
              <a:spcBef>
                <a:spcPct val="50000"/>
              </a:spcBef>
            </a:pPr>
            <a:r>
              <a:rPr lang="en-US" sz="1200"/>
              <a:t>t</a:t>
            </a:r>
            <a:r>
              <a:rPr lang="en-US" sz="1200" baseline="-25000"/>
              <a:t>1/2</a:t>
            </a:r>
            <a:r>
              <a:rPr lang="en-US" sz="1200"/>
              <a:t>= 6.5 h</a:t>
            </a:r>
          </a:p>
        </p:txBody>
      </p:sp>
      <p:sp>
        <p:nvSpPr>
          <p:cNvPr id="150557" name="Text Box 72"/>
          <p:cNvSpPr txBox="1">
            <a:spLocks noChangeArrowheads="1"/>
          </p:cNvSpPr>
          <p:nvPr/>
        </p:nvSpPr>
        <p:spPr bwMode="auto">
          <a:xfrm>
            <a:off x="1736725" y="1268413"/>
            <a:ext cx="1169988" cy="274637"/>
          </a:xfrm>
          <a:prstGeom prst="rect">
            <a:avLst/>
          </a:prstGeom>
          <a:noFill/>
          <a:ln w="9525">
            <a:noFill/>
            <a:miter lim="800000"/>
            <a:headEnd/>
            <a:tailEnd/>
          </a:ln>
        </p:spPr>
        <p:txBody>
          <a:bodyPr>
            <a:spAutoFit/>
          </a:bodyPr>
          <a:lstStyle/>
          <a:p>
            <a:pPr>
              <a:spcBef>
                <a:spcPct val="50000"/>
              </a:spcBef>
            </a:pPr>
            <a:r>
              <a:rPr lang="en-US" sz="1200"/>
              <a:t>EC ~ 63.9%</a:t>
            </a:r>
          </a:p>
        </p:txBody>
      </p:sp>
      <p:sp>
        <p:nvSpPr>
          <p:cNvPr id="150558" name="Text Box 73"/>
          <p:cNvSpPr txBox="1">
            <a:spLocks noChangeArrowheads="1"/>
          </p:cNvSpPr>
          <p:nvPr/>
        </p:nvSpPr>
        <p:spPr bwMode="auto">
          <a:xfrm>
            <a:off x="2636838" y="1893888"/>
            <a:ext cx="1169987" cy="274637"/>
          </a:xfrm>
          <a:prstGeom prst="rect">
            <a:avLst/>
          </a:prstGeom>
          <a:noFill/>
          <a:ln w="9525">
            <a:noFill/>
            <a:miter lim="800000"/>
            <a:headEnd/>
            <a:tailEnd/>
          </a:ln>
        </p:spPr>
        <p:txBody>
          <a:bodyPr>
            <a:spAutoFit/>
          </a:bodyPr>
          <a:lstStyle/>
          <a:p>
            <a:pPr>
              <a:spcBef>
                <a:spcPct val="50000"/>
              </a:spcBef>
            </a:pPr>
            <a:r>
              <a:rPr lang="en-US" sz="1200"/>
              <a:t>EC ~ 99.8%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1362"/>
                                        </p:tgtEl>
                                        <p:attrNameLst>
                                          <p:attrName>style.visibility</p:attrName>
                                        </p:attrNameLst>
                                      </p:cBhvr>
                                      <p:to>
                                        <p:strVal val="visible"/>
                                      </p:to>
                                    </p:set>
                                    <p:animEffect transition="in" filter="blinds(horizontal)">
                                      <p:cBhvr>
                                        <p:cTn id="7" dur="500"/>
                                        <p:tgtEl>
                                          <p:spTgt spid="141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1360"/>
                                        </p:tgtEl>
                                        <p:attrNameLst>
                                          <p:attrName>style.visibility</p:attrName>
                                        </p:attrNameLst>
                                      </p:cBhvr>
                                      <p:to>
                                        <p:strVal val="visible"/>
                                      </p:to>
                                    </p:set>
                                    <p:animEffect transition="in" filter="blinds(horizontal)">
                                      <p:cBhvr>
                                        <p:cTn id="12" dur="500"/>
                                        <p:tgtEl>
                                          <p:spTgt spid="1413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63"/>
                                        </p:tgtEl>
                                        <p:attrNameLst>
                                          <p:attrName>style.visibility</p:attrName>
                                        </p:attrNameLst>
                                      </p:cBhvr>
                                      <p:to>
                                        <p:strVal val="visible"/>
                                      </p:to>
                                    </p:set>
                                    <p:animEffect transition="in" filter="blinds(horizontal)">
                                      <p:cBhvr>
                                        <p:cTn id="17" dur="500"/>
                                        <p:tgtEl>
                                          <p:spTgt spid="14136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1365"/>
                                        </p:tgtEl>
                                        <p:attrNameLst>
                                          <p:attrName>style.visibility</p:attrName>
                                        </p:attrNameLst>
                                      </p:cBhvr>
                                      <p:to>
                                        <p:strVal val="visible"/>
                                      </p:to>
                                    </p:set>
                                    <p:animEffect transition="in" filter="blinds(horizontal)">
                                      <p:cBhvr>
                                        <p:cTn id="20" dur="500"/>
                                        <p:tgtEl>
                                          <p:spTgt spid="14136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1361"/>
                                        </p:tgtEl>
                                        <p:attrNameLst>
                                          <p:attrName>style.visibility</p:attrName>
                                        </p:attrNameLst>
                                      </p:cBhvr>
                                      <p:to>
                                        <p:strVal val="visible"/>
                                      </p:to>
                                    </p:set>
                                    <p:animEffect transition="in" filter="blinds(horizontal)">
                                      <p:cBhvr>
                                        <p:cTn id="25" dur="500"/>
                                        <p:tgtEl>
                                          <p:spTgt spid="14136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41359"/>
                                        </p:tgtEl>
                                        <p:attrNameLst>
                                          <p:attrName>style.visibility</p:attrName>
                                        </p:attrNameLst>
                                      </p:cBhvr>
                                      <p:to>
                                        <p:strVal val="visible"/>
                                      </p:to>
                                    </p:set>
                                    <p:animEffect transition="in" filter="blinds(horizontal)">
                                      <p:cBhvr>
                                        <p:cTn id="30" dur="500"/>
                                        <p:tgtEl>
                                          <p:spTgt spid="14135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1368"/>
                                        </p:tgtEl>
                                        <p:attrNameLst>
                                          <p:attrName>style.visibility</p:attrName>
                                        </p:attrNameLst>
                                      </p:cBhvr>
                                      <p:to>
                                        <p:strVal val="visible"/>
                                      </p:to>
                                    </p:set>
                                    <p:animEffect transition="in" filter="blinds(horizontal)">
                                      <p:cBhvr>
                                        <p:cTn id="35" dur="500"/>
                                        <p:tgtEl>
                                          <p:spTgt spid="14136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41367"/>
                                        </p:tgtEl>
                                        <p:attrNameLst>
                                          <p:attrName>style.visibility</p:attrName>
                                        </p:attrNameLst>
                                      </p:cBhvr>
                                      <p:to>
                                        <p:strVal val="visible"/>
                                      </p:to>
                                    </p:set>
                                    <p:animEffect transition="in" filter="blinds(horizontal)">
                                      <p:cBhvr>
                                        <p:cTn id="38" dur="500"/>
                                        <p:tgtEl>
                                          <p:spTgt spid="14136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41370"/>
                                        </p:tgtEl>
                                        <p:attrNameLst>
                                          <p:attrName>style.visibility</p:attrName>
                                        </p:attrNameLst>
                                      </p:cBhvr>
                                      <p:to>
                                        <p:strVal val="visible"/>
                                      </p:to>
                                    </p:set>
                                    <p:animEffect transition="in" filter="blinds(horizontal)">
                                      <p:cBhvr>
                                        <p:cTn id="41" dur="500"/>
                                        <p:tgtEl>
                                          <p:spTgt spid="14137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1326"/>
                                        </p:tgtEl>
                                        <p:attrNameLst>
                                          <p:attrName>style.visibility</p:attrName>
                                        </p:attrNameLst>
                                      </p:cBhvr>
                                      <p:to>
                                        <p:strVal val="visible"/>
                                      </p:to>
                                    </p:set>
                                    <p:animEffect transition="in" filter="blinds(horizontal)">
                                      <p:cBhvr>
                                        <p:cTn id="46" dur="500"/>
                                        <p:tgtEl>
                                          <p:spTgt spid="14132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41371"/>
                                        </p:tgtEl>
                                        <p:attrNameLst>
                                          <p:attrName>style.visibility</p:attrName>
                                        </p:attrNameLst>
                                      </p:cBhvr>
                                      <p:to>
                                        <p:strVal val="visible"/>
                                      </p:to>
                                    </p:set>
                                    <p:animEffect transition="in" filter="blinds(horizontal)">
                                      <p:cBhvr>
                                        <p:cTn id="49" dur="500"/>
                                        <p:tgtEl>
                                          <p:spTgt spid="14137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41373"/>
                                        </p:tgtEl>
                                        <p:attrNameLst>
                                          <p:attrName>style.visibility</p:attrName>
                                        </p:attrNameLst>
                                      </p:cBhvr>
                                      <p:to>
                                        <p:strVal val="visible"/>
                                      </p:to>
                                    </p:set>
                                    <p:animEffect transition="in" filter="blinds(horizontal)">
                                      <p:cBhvr>
                                        <p:cTn id="54" dur="500"/>
                                        <p:tgtEl>
                                          <p:spTgt spid="141373"/>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41357">
                                            <p:txEl>
                                              <p:pRg st="0" end="0"/>
                                            </p:txEl>
                                          </p:spTgt>
                                        </p:tgtEl>
                                        <p:attrNameLst>
                                          <p:attrName>style.visibility</p:attrName>
                                        </p:attrNameLst>
                                      </p:cBhvr>
                                      <p:to>
                                        <p:strVal val="visible"/>
                                      </p:to>
                                    </p:set>
                                    <p:animEffect transition="in" filter="blinds(horizontal)">
                                      <p:cBhvr>
                                        <p:cTn id="59" dur="500"/>
                                        <p:tgtEl>
                                          <p:spTgt spid="141357">
                                            <p:txEl>
                                              <p:pRg st="0" end="0"/>
                                            </p:txEl>
                                          </p:spTgt>
                                        </p:tgtEl>
                                      </p:cBhvr>
                                    </p:animEffect>
                                  </p:childTnLst>
                                </p:cTn>
                              </p:par>
                              <p:par>
                                <p:cTn id="60" presetID="4" presetClass="entr" presetSubtype="16" fill="hold" nodeType="withEffect">
                                  <p:stCondLst>
                                    <p:cond delay="0"/>
                                  </p:stCondLst>
                                  <p:childTnLst>
                                    <p:set>
                                      <p:cBhvr>
                                        <p:cTn id="61" dur="1" fill="hold">
                                          <p:stCondLst>
                                            <p:cond delay="0"/>
                                          </p:stCondLst>
                                        </p:cTn>
                                        <p:tgtEl>
                                          <p:spTgt spid="141357">
                                            <p:txEl>
                                              <p:pRg st="1" end="1"/>
                                            </p:txEl>
                                          </p:spTgt>
                                        </p:tgtEl>
                                        <p:attrNameLst>
                                          <p:attrName>style.visibility</p:attrName>
                                        </p:attrNameLst>
                                      </p:cBhvr>
                                      <p:to>
                                        <p:strVal val="visible"/>
                                      </p:to>
                                    </p:set>
                                    <p:animEffect transition="in" filter="box(in)">
                                      <p:cBhvr>
                                        <p:cTn id="62" dur="500"/>
                                        <p:tgtEl>
                                          <p:spTgt spid="141357">
                                            <p:txEl>
                                              <p:pRg st="1" end="1"/>
                                            </p:txEl>
                                          </p:spTgt>
                                        </p:tgtEl>
                                      </p:cBhvr>
                                    </p:animEffect>
                                  </p:childTnLst>
                                </p:cTn>
                              </p:par>
                              <p:par>
                                <p:cTn id="63" presetID="4" presetClass="entr" presetSubtype="16" fill="hold" nodeType="withEffect">
                                  <p:stCondLst>
                                    <p:cond delay="0"/>
                                  </p:stCondLst>
                                  <p:childTnLst>
                                    <p:set>
                                      <p:cBhvr>
                                        <p:cTn id="64" dur="1" fill="hold">
                                          <p:stCondLst>
                                            <p:cond delay="0"/>
                                          </p:stCondLst>
                                        </p:cTn>
                                        <p:tgtEl>
                                          <p:spTgt spid="141357">
                                            <p:txEl>
                                              <p:pRg st="2" end="2"/>
                                            </p:txEl>
                                          </p:spTgt>
                                        </p:tgtEl>
                                        <p:attrNameLst>
                                          <p:attrName>style.visibility</p:attrName>
                                        </p:attrNameLst>
                                      </p:cBhvr>
                                      <p:to>
                                        <p:strVal val="visible"/>
                                      </p:to>
                                    </p:set>
                                    <p:animEffect transition="in" filter="box(in)">
                                      <p:cBhvr>
                                        <p:cTn id="65" dur="500"/>
                                        <p:tgtEl>
                                          <p:spTgt spid="141357">
                                            <p:txEl>
                                              <p:pRg st="2" end="2"/>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141357">
                                            <p:txEl>
                                              <p:pRg st="3" end="3"/>
                                            </p:txEl>
                                          </p:spTgt>
                                        </p:tgtEl>
                                        <p:attrNameLst>
                                          <p:attrName>style.visibility</p:attrName>
                                        </p:attrNameLst>
                                      </p:cBhvr>
                                      <p:to>
                                        <p:strVal val="visible"/>
                                      </p:to>
                                    </p:set>
                                    <p:animEffect transition="in" filter="blinds(horizontal)">
                                      <p:cBhvr>
                                        <p:cTn id="68" dur="500"/>
                                        <p:tgtEl>
                                          <p:spTgt spid="141357">
                                            <p:txEl>
                                              <p:pRg st="3" end="3"/>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141357">
                                            <p:txEl>
                                              <p:pRg st="4" end="4"/>
                                            </p:txEl>
                                          </p:spTgt>
                                        </p:tgtEl>
                                        <p:attrNameLst>
                                          <p:attrName>style.visibility</p:attrName>
                                        </p:attrNameLst>
                                      </p:cBhvr>
                                      <p:to>
                                        <p:strVal val="visible"/>
                                      </p:to>
                                    </p:set>
                                    <p:animEffect transition="in" filter="blinds(horizontal)">
                                      <p:cBhvr>
                                        <p:cTn id="71" dur="500"/>
                                        <p:tgtEl>
                                          <p:spTgt spid="141357">
                                            <p:txEl>
                                              <p:pRg st="4" end="4"/>
                                            </p:txEl>
                                          </p:spTgt>
                                        </p:tgtEl>
                                      </p:cBhvr>
                                    </p:animEffect>
                                  </p:childTnLst>
                                </p:cTn>
                              </p:par>
                              <p:par>
                                <p:cTn id="72" presetID="3" presetClass="entr" presetSubtype="10" fill="hold" nodeType="withEffect">
                                  <p:stCondLst>
                                    <p:cond delay="0"/>
                                  </p:stCondLst>
                                  <p:childTnLst>
                                    <p:set>
                                      <p:cBhvr>
                                        <p:cTn id="73" dur="1" fill="hold">
                                          <p:stCondLst>
                                            <p:cond delay="0"/>
                                          </p:stCondLst>
                                        </p:cTn>
                                        <p:tgtEl>
                                          <p:spTgt spid="141357">
                                            <p:txEl>
                                              <p:pRg st="5" end="5"/>
                                            </p:txEl>
                                          </p:spTgt>
                                        </p:tgtEl>
                                        <p:attrNameLst>
                                          <p:attrName>style.visibility</p:attrName>
                                        </p:attrNameLst>
                                      </p:cBhvr>
                                      <p:to>
                                        <p:strVal val="visible"/>
                                      </p:to>
                                    </p:set>
                                    <p:animEffect transition="in" filter="blinds(horizontal)">
                                      <p:cBhvr>
                                        <p:cTn id="74" dur="500"/>
                                        <p:tgtEl>
                                          <p:spTgt spid="14135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41358"/>
                                        </p:tgtEl>
                                        <p:attrNameLst>
                                          <p:attrName>style.visibility</p:attrName>
                                        </p:attrNameLst>
                                      </p:cBhvr>
                                      <p:to>
                                        <p:strVal val="visible"/>
                                      </p:to>
                                    </p:set>
                                    <p:animEffect transition="in" filter="blinds(horizontal)">
                                      <p:cBhvr>
                                        <p:cTn id="79" dur="500"/>
                                        <p:tgtEl>
                                          <p:spTgt spid="141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58" grpId="0"/>
      <p:bldP spid="141363" grpId="0" animBg="1"/>
      <p:bldP spid="141365" grpId="0"/>
      <p:bldP spid="141367" grpId="0" animBg="1"/>
      <p:bldP spid="141368" grpId="0"/>
      <p:bldP spid="141370" grpId="0" animBg="1"/>
      <p:bldP spid="141371" grpId="0" animBg="1"/>
      <p:bldP spid="141326" grpId="0"/>
      <p:bldP spid="1413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8"/>
          <p:cNvGrpSpPr>
            <a:grpSpLocks/>
          </p:cNvGrpSpPr>
          <p:nvPr/>
        </p:nvGrpSpPr>
        <p:grpSpPr bwMode="auto">
          <a:xfrm>
            <a:off x="0" y="1179513"/>
            <a:ext cx="4302125" cy="5678487"/>
            <a:chOff x="0" y="743"/>
            <a:chExt cx="2710" cy="3577"/>
          </a:xfrm>
        </p:grpSpPr>
        <p:pic>
          <p:nvPicPr>
            <p:cNvPr id="181252" name="Picture 4"/>
            <p:cNvPicPr>
              <a:picLocks noChangeAspect="1" noChangeArrowheads="1"/>
            </p:cNvPicPr>
            <p:nvPr/>
          </p:nvPicPr>
          <p:blipFill>
            <a:blip r:embed="rId2" cstate="print"/>
            <a:srcRect/>
            <a:stretch>
              <a:fillRect/>
            </a:stretch>
          </p:blipFill>
          <p:spPr bwMode="auto">
            <a:xfrm rot="5400000">
              <a:off x="-608" y="1351"/>
              <a:ext cx="3577" cy="2361"/>
            </a:xfrm>
            <a:prstGeom prst="rect">
              <a:avLst/>
            </a:prstGeom>
            <a:noFill/>
            <a:ln w="9525">
              <a:noFill/>
              <a:miter lim="800000"/>
              <a:headEnd/>
              <a:tailEnd/>
            </a:ln>
            <a:effectLst/>
          </p:spPr>
        </p:pic>
        <p:sp>
          <p:nvSpPr>
            <p:cNvPr id="181254" name="Text Box 6"/>
            <p:cNvSpPr txBox="1">
              <a:spLocks noChangeArrowheads="1"/>
            </p:cNvSpPr>
            <p:nvPr/>
          </p:nvSpPr>
          <p:spPr bwMode="auto">
            <a:xfrm>
              <a:off x="584" y="1203"/>
              <a:ext cx="1008" cy="192"/>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Monitoring PIPS</a:t>
              </a:r>
            </a:p>
          </p:txBody>
        </p:sp>
        <p:sp>
          <p:nvSpPr>
            <p:cNvPr id="181255" name="Text Box 7"/>
            <p:cNvSpPr txBox="1">
              <a:spLocks noChangeArrowheads="1"/>
            </p:cNvSpPr>
            <p:nvPr/>
          </p:nvSpPr>
          <p:spPr bwMode="auto">
            <a:xfrm>
              <a:off x="624" y="3648"/>
              <a:ext cx="432" cy="192"/>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RFQ</a:t>
              </a:r>
            </a:p>
          </p:txBody>
        </p:sp>
        <p:sp>
          <p:nvSpPr>
            <p:cNvPr id="181256" name="Line 8"/>
            <p:cNvSpPr>
              <a:spLocks noChangeShapeType="1"/>
            </p:cNvSpPr>
            <p:nvPr/>
          </p:nvSpPr>
          <p:spPr bwMode="auto">
            <a:xfrm flipH="1">
              <a:off x="300" y="1451"/>
              <a:ext cx="432" cy="480"/>
            </a:xfrm>
            <a:prstGeom prst="line">
              <a:avLst/>
            </a:prstGeom>
            <a:noFill/>
            <a:ln w="25400">
              <a:solidFill>
                <a:schemeClr val="accent2"/>
              </a:solidFill>
              <a:round/>
              <a:headEnd/>
              <a:tailEnd type="triangle" w="med" len="med"/>
            </a:ln>
            <a:effectLst/>
          </p:spPr>
          <p:txBody>
            <a:bodyPr/>
            <a:lstStyle/>
            <a:p>
              <a:endParaRPr lang="en-US"/>
            </a:p>
          </p:txBody>
        </p:sp>
        <p:sp>
          <p:nvSpPr>
            <p:cNvPr id="181258" name="Line 10"/>
            <p:cNvSpPr>
              <a:spLocks noChangeShapeType="1"/>
            </p:cNvSpPr>
            <p:nvPr/>
          </p:nvSpPr>
          <p:spPr bwMode="auto">
            <a:xfrm flipV="1">
              <a:off x="329" y="3124"/>
              <a:ext cx="170" cy="198"/>
            </a:xfrm>
            <a:prstGeom prst="line">
              <a:avLst/>
            </a:prstGeom>
            <a:noFill/>
            <a:ln w="50800">
              <a:solidFill>
                <a:srgbClr val="FF0000"/>
              </a:solidFill>
              <a:round/>
              <a:headEnd/>
              <a:tailEnd type="triangle" w="med" len="med"/>
            </a:ln>
            <a:effectLst/>
          </p:spPr>
          <p:txBody>
            <a:bodyPr/>
            <a:lstStyle/>
            <a:p>
              <a:endParaRPr lang="en-US"/>
            </a:p>
          </p:txBody>
        </p:sp>
        <p:sp>
          <p:nvSpPr>
            <p:cNvPr id="181259" name="Line 11"/>
            <p:cNvSpPr>
              <a:spLocks noChangeShapeType="1"/>
            </p:cNvSpPr>
            <p:nvPr/>
          </p:nvSpPr>
          <p:spPr bwMode="auto">
            <a:xfrm flipV="1">
              <a:off x="584" y="3124"/>
              <a:ext cx="1077" cy="0"/>
            </a:xfrm>
            <a:prstGeom prst="line">
              <a:avLst/>
            </a:prstGeom>
            <a:noFill/>
            <a:ln w="50800">
              <a:solidFill>
                <a:srgbClr val="FF0000"/>
              </a:solidFill>
              <a:round/>
              <a:headEnd/>
              <a:tailEnd type="triangle" w="med" len="med"/>
            </a:ln>
            <a:effectLst/>
          </p:spPr>
          <p:txBody>
            <a:bodyPr/>
            <a:lstStyle/>
            <a:p>
              <a:endParaRPr lang="en-US"/>
            </a:p>
          </p:txBody>
        </p:sp>
        <p:sp>
          <p:nvSpPr>
            <p:cNvPr id="181260" name="Line 12"/>
            <p:cNvSpPr>
              <a:spLocks noChangeShapeType="1"/>
            </p:cNvSpPr>
            <p:nvPr/>
          </p:nvSpPr>
          <p:spPr bwMode="auto">
            <a:xfrm flipH="1" flipV="1">
              <a:off x="570" y="3067"/>
              <a:ext cx="1091" cy="0"/>
            </a:xfrm>
            <a:prstGeom prst="line">
              <a:avLst/>
            </a:prstGeom>
            <a:noFill/>
            <a:ln w="50800">
              <a:solidFill>
                <a:srgbClr val="00FF00"/>
              </a:solidFill>
              <a:round/>
              <a:headEnd/>
              <a:tailEnd type="triangle" w="med" len="med"/>
            </a:ln>
            <a:effectLst/>
          </p:spPr>
          <p:txBody>
            <a:bodyPr/>
            <a:lstStyle/>
            <a:p>
              <a:endParaRPr lang="en-US"/>
            </a:p>
          </p:txBody>
        </p:sp>
        <p:sp>
          <p:nvSpPr>
            <p:cNvPr id="181261" name="Line 13"/>
            <p:cNvSpPr>
              <a:spLocks noChangeShapeType="1"/>
            </p:cNvSpPr>
            <p:nvPr/>
          </p:nvSpPr>
          <p:spPr bwMode="auto">
            <a:xfrm flipH="1" flipV="1">
              <a:off x="336" y="2865"/>
              <a:ext cx="191" cy="174"/>
            </a:xfrm>
            <a:prstGeom prst="line">
              <a:avLst/>
            </a:prstGeom>
            <a:noFill/>
            <a:ln w="50800">
              <a:solidFill>
                <a:srgbClr val="00FF00"/>
              </a:solidFill>
              <a:round/>
              <a:headEnd/>
              <a:tailEnd type="triangle" w="med" len="med"/>
            </a:ln>
            <a:effectLst/>
          </p:spPr>
          <p:txBody>
            <a:bodyPr/>
            <a:lstStyle/>
            <a:p>
              <a:endParaRPr lang="en-US"/>
            </a:p>
          </p:txBody>
        </p:sp>
        <p:sp>
          <p:nvSpPr>
            <p:cNvPr id="181262" name="Line 14"/>
            <p:cNvSpPr>
              <a:spLocks noChangeShapeType="1"/>
            </p:cNvSpPr>
            <p:nvPr/>
          </p:nvSpPr>
          <p:spPr bwMode="auto">
            <a:xfrm flipH="1" flipV="1">
              <a:off x="272" y="1990"/>
              <a:ext cx="0" cy="765"/>
            </a:xfrm>
            <a:prstGeom prst="line">
              <a:avLst/>
            </a:prstGeom>
            <a:noFill/>
            <a:ln w="50800">
              <a:solidFill>
                <a:srgbClr val="00FF00"/>
              </a:solidFill>
              <a:round/>
              <a:headEnd/>
              <a:tailEnd type="triangle" w="med" len="med"/>
            </a:ln>
            <a:effectLst/>
          </p:spPr>
          <p:txBody>
            <a:bodyPr/>
            <a:lstStyle/>
            <a:p>
              <a:endParaRPr lang="en-US"/>
            </a:p>
          </p:txBody>
        </p:sp>
        <p:sp>
          <p:nvSpPr>
            <p:cNvPr id="181421" name="Rectangle 173"/>
            <p:cNvSpPr>
              <a:spLocks noChangeArrowheads="1"/>
            </p:cNvSpPr>
            <p:nvPr/>
          </p:nvSpPr>
          <p:spPr bwMode="auto">
            <a:xfrm>
              <a:off x="1973" y="3008"/>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1422" name="Rectangle 174"/>
            <p:cNvSpPr>
              <a:spLocks noChangeArrowheads="1"/>
            </p:cNvSpPr>
            <p:nvPr/>
          </p:nvSpPr>
          <p:spPr bwMode="auto">
            <a:xfrm rot="5400000">
              <a:off x="1792" y="3198"/>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1423" name="Text Box 175"/>
            <p:cNvSpPr txBox="1">
              <a:spLocks noChangeArrowheads="1"/>
            </p:cNvSpPr>
            <p:nvPr/>
          </p:nvSpPr>
          <p:spPr bwMode="auto">
            <a:xfrm>
              <a:off x="2126" y="3379"/>
              <a:ext cx="584" cy="288"/>
            </a:xfrm>
            <a:prstGeom prst="rect">
              <a:avLst/>
            </a:prstGeom>
            <a:noFill/>
            <a:ln w="9525">
              <a:noFill/>
              <a:miter lim="800000"/>
              <a:headEnd/>
              <a:tailEnd/>
            </a:ln>
            <a:effectLst/>
          </p:spPr>
          <p:txBody>
            <a:bodyPr wrap="none">
              <a:spAutoFit/>
            </a:bodyPr>
            <a:lstStyle/>
            <a:p>
              <a:r>
                <a:rPr lang="en-US" sz="1200" b="1">
                  <a:latin typeface="Arial" charset="0"/>
                </a:rPr>
                <a:t>PIPS </a:t>
              </a:r>
            </a:p>
            <a:p>
              <a:r>
                <a:rPr lang="en-US" sz="1200">
                  <a:latin typeface="Symbol" pitchFamily="18" charset="2"/>
                </a:rPr>
                <a:t>b</a:t>
              </a:r>
              <a:r>
                <a:rPr lang="en-US" sz="1200">
                  <a:latin typeface="Arial" charset="0"/>
                </a:rPr>
                <a:t> detection</a:t>
              </a:r>
            </a:p>
          </p:txBody>
        </p:sp>
        <p:sp>
          <p:nvSpPr>
            <p:cNvPr id="181424" name="Text Box 176"/>
            <p:cNvSpPr txBox="1">
              <a:spLocks noChangeArrowheads="1"/>
            </p:cNvSpPr>
            <p:nvPr/>
          </p:nvSpPr>
          <p:spPr bwMode="auto">
            <a:xfrm>
              <a:off x="1463" y="3634"/>
              <a:ext cx="826" cy="288"/>
            </a:xfrm>
            <a:prstGeom prst="rect">
              <a:avLst/>
            </a:prstGeom>
            <a:noFill/>
            <a:ln w="9525">
              <a:noFill/>
              <a:miter lim="800000"/>
              <a:headEnd/>
              <a:tailEnd/>
            </a:ln>
            <a:effectLst/>
          </p:spPr>
          <p:txBody>
            <a:bodyPr wrap="none">
              <a:spAutoFit/>
            </a:bodyPr>
            <a:lstStyle/>
            <a:p>
              <a:r>
                <a:rPr lang="en-US" sz="1200" b="1">
                  <a:latin typeface="Arial" charset="0"/>
                </a:rPr>
                <a:t>Ge detector</a:t>
              </a:r>
            </a:p>
            <a:p>
              <a:r>
                <a:rPr lang="en-US" sz="1200">
                  <a:latin typeface="Arial" charset="0"/>
                </a:rPr>
                <a:t>X/</a:t>
              </a:r>
              <a:r>
                <a:rPr lang="en-US" sz="1200">
                  <a:latin typeface="Symbol" pitchFamily="18" charset="2"/>
                </a:rPr>
                <a:t>g</a:t>
              </a:r>
              <a:r>
                <a:rPr lang="en-US" sz="1200">
                  <a:latin typeface="Arial" charset="0"/>
                </a:rPr>
                <a:t>-ray detection</a:t>
              </a:r>
            </a:p>
          </p:txBody>
        </p:sp>
        <p:sp>
          <p:nvSpPr>
            <p:cNvPr id="181425" name="Line 177"/>
            <p:cNvSpPr>
              <a:spLocks noChangeShapeType="1"/>
            </p:cNvSpPr>
            <p:nvPr/>
          </p:nvSpPr>
          <p:spPr bwMode="auto">
            <a:xfrm flipV="1">
              <a:off x="1831" y="3351"/>
              <a:ext cx="0" cy="240"/>
            </a:xfrm>
            <a:prstGeom prst="line">
              <a:avLst/>
            </a:prstGeom>
            <a:noFill/>
            <a:ln w="9525">
              <a:solidFill>
                <a:schemeClr val="tx1"/>
              </a:solidFill>
              <a:round/>
              <a:headEnd/>
              <a:tailEnd type="triangle" w="med" len="med"/>
            </a:ln>
            <a:effectLst/>
          </p:spPr>
          <p:txBody>
            <a:bodyPr/>
            <a:lstStyle/>
            <a:p>
              <a:endParaRPr lang="en-US"/>
            </a:p>
          </p:txBody>
        </p:sp>
        <p:sp>
          <p:nvSpPr>
            <p:cNvPr id="181426" name="Line 178"/>
            <p:cNvSpPr>
              <a:spLocks noChangeShapeType="1"/>
            </p:cNvSpPr>
            <p:nvPr/>
          </p:nvSpPr>
          <p:spPr bwMode="auto">
            <a:xfrm flipH="1" flipV="1">
              <a:off x="2058" y="3244"/>
              <a:ext cx="96" cy="192"/>
            </a:xfrm>
            <a:prstGeom prst="line">
              <a:avLst/>
            </a:prstGeom>
            <a:noFill/>
            <a:ln w="9525">
              <a:solidFill>
                <a:schemeClr val="tx1"/>
              </a:solidFill>
              <a:round/>
              <a:headEnd/>
              <a:tailEnd type="triangle" w="med" len="med"/>
            </a:ln>
            <a:effectLst/>
          </p:spPr>
          <p:txBody>
            <a:bodyPr/>
            <a:lstStyle/>
            <a:p>
              <a:endParaRPr lang="en-US"/>
            </a:p>
          </p:txBody>
        </p:sp>
        <p:sp>
          <p:nvSpPr>
            <p:cNvPr id="181427" name="Rectangle 179"/>
            <p:cNvSpPr>
              <a:spLocks noChangeArrowheads="1"/>
            </p:cNvSpPr>
            <p:nvPr/>
          </p:nvSpPr>
          <p:spPr bwMode="auto">
            <a:xfrm rot="5400000">
              <a:off x="1792" y="2829"/>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1428" name="Text Box 180"/>
            <p:cNvSpPr txBox="1">
              <a:spLocks noChangeArrowheads="1"/>
            </p:cNvSpPr>
            <p:nvPr/>
          </p:nvSpPr>
          <p:spPr bwMode="auto">
            <a:xfrm>
              <a:off x="1264" y="2245"/>
              <a:ext cx="760" cy="288"/>
            </a:xfrm>
            <a:prstGeom prst="rect">
              <a:avLst/>
            </a:prstGeom>
            <a:noFill/>
            <a:ln w="9525">
              <a:noFill/>
              <a:miter lim="800000"/>
              <a:headEnd/>
              <a:tailEnd/>
            </a:ln>
            <a:effectLst/>
          </p:spPr>
          <p:txBody>
            <a:bodyPr wrap="none">
              <a:spAutoFit/>
            </a:bodyPr>
            <a:lstStyle/>
            <a:p>
              <a:r>
                <a:rPr lang="en-US" sz="1200" b="1">
                  <a:latin typeface="Arial" charset="0"/>
                </a:rPr>
                <a:t>LeGe detector</a:t>
              </a:r>
            </a:p>
            <a:p>
              <a:r>
                <a:rPr lang="en-US" sz="1200">
                  <a:latin typeface="Arial" charset="0"/>
                </a:rPr>
                <a:t>X-ray detection</a:t>
              </a:r>
            </a:p>
          </p:txBody>
        </p:sp>
        <p:sp>
          <p:nvSpPr>
            <p:cNvPr id="181429" name="Line 181"/>
            <p:cNvSpPr>
              <a:spLocks noChangeShapeType="1"/>
            </p:cNvSpPr>
            <p:nvPr/>
          </p:nvSpPr>
          <p:spPr bwMode="auto">
            <a:xfrm>
              <a:off x="1548" y="2557"/>
              <a:ext cx="240" cy="240"/>
            </a:xfrm>
            <a:prstGeom prst="line">
              <a:avLst/>
            </a:prstGeom>
            <a:noFill/>
            <a:ln w="9525">
              <a:solidFill>
                <a:schemeClr val="tx1"/>
              </a:solidFill>
              <a:round/>
              <a:headEnd/>
              <a:tailEnd type="triangle" w="med" len="med"/>
            </a:ln>
            <a:effectLst/>
          </p:spPr>
          <p:txBody>
            <a:bodyPr/>
            <a:lstStyle/>
            <a:p>
              <a:endParaRPr lang="en-US"/>
            </a:p>
          </p:txBody>
        </p:sp>
        <p:sp>
          <p:nvSpPr>
            <p:cNvPr id="181435" name="Line 187"/>
            <p:cNvSpPr>
              <a:spLocks noChangeShapeType="1"/>
            </p:cNvSpPr>
            <p:nvPr/>
          </p:nvSpPr>
          <p:spPr bwMode="auto">
            <a:xfrm flipV="1">
              <a:off x="272" y="3436"/>
              <a:ext cx="0" cy="654"/>
            </a:xfrm>
            <a:prstGeom prst="line">
              <a:avLst/>
            </a:prstGeom>
            <a:noFill/>
            <a:ln w="50800">
              <a:solidFill>
                <a:srgbClr val="FF0000"/>
              </a:solidFill>
              <a:round/>
              <a:headEnd/>
              <a:tailEnd type="triangle" w="med" len="med"/>
            </a:ln>
            <a:effectLst/>
          </p:spPr>
          <p:txBody>
            <a:bodyPr/>
            <a:lstStyle/>
            <a:p>
              <a:endParaRPr lang="en-US"/>
            </a:p>
          </p:txBody>
        </p:sp>
      </p:grpSp>
      <p:sp>
        <p:nvSpPr>
          <p:cNvPr id="181253" name="Rectangle 5"/>
          <p:cNvSpPr>
            <a:spLocks noGrp="1" noChangeArrowheads="1"/>
          </p:cNvSpPr>
          <p:nvPr>
            <p:ph type="title"/>
          </p:nvPr>
        </p:nvSpPr>
        <p:spPr>
          <a:xfrm>
            <a:off x="0" y="-53975"/>
            <a:ext cx="9144000" cy="962025"/>
          </a:xfrm>
          <a:noFill/>
          <a:ln/>
        </p:spPr>
        <p:txBody>
          <a:bodyPr/>
          <a:lstStyle/>
          <a:p>
            <a:r>
              <a:rPr lang="en-US" sz="3400" smtClean="0"/>
              <a:t>Systematic studies with </a:t>
            </a:r>
            <a:r>
              <a:rPr lang="en-US" sz="3400" baseline="30000" smtClean="0"/>
              <a:t>124, 126</a:t>
            </a:r>
            <a:r>
              <a:rPr lang="en-US" sz="3400" smtClean="0"/>
              <a:t>Cs</a:t>
            </a:r>
          </a:p>
        </p:txBody>
      </p:sp>
      <p:sp>
        <p:nvSpPr>
          <p:cNvPr id="181263" name="Line 15"/>
          <p:cNvSpPr>
            <a:spLocks noChangeShapeType="1"/>
          </p:cNvSpPr>
          <p:nvPr/>
        </p:nvSpPr>
        <p:spPr bwMode="auto">
          <a:xfrm>
            <a:off x="4724400" y="2290763"/>
            <a:ext cx="533400" cy="0"/>
          </a:xfrm>
          <a:prstGeom prst="line">
            <a:avLst/>
          </a:prstGeom>
          <a:noFill/>
          <a:ln w="25400">
            <a:solidFill>
              <a:schemeClr val="tx1"/>
            </a:solidFill>
            <a:round/>
            <a:headEnd/>
            <a:tailEnd/>
          </a:ln>
          <a:effectLst/>
        </p:spPr>
        <p:txBody>
          <a:bodyPr/>
          <a:lstStyle/>
          <a:p>
            <a:endParaRPr lang="en-US"/>
          </a:p>
        </p:txBody>
      </p:sp>
      <p:sp>
        <p:nvSpPr>
          <p:cNvPr id="181264" name="Line 16"/>
          <p:cNvSpPr>
            <a:spLocks noChangeShapeType="1"/>
          </p:cNvSpPr>
          <p:nvPr/>
        </p:nvSpPr>
        <p:spPr bwMode="auto">
          <a:xfrm flipV="1">
            <a:off x="5257800" y="1985963"/>
            <a:ext cx="0" cy="304800"/>
          </a:xfrm>
          <a:prstGeom prst="line">
            <a:avLst/>
          </a:prstGeom>
          <a:noFill/>
          <a:ln w="25400">
            <a:solidFill>
              <a:schemeClr val="tx1"/>
            </a:solidFill>
            <a:round/>
            <a:headEnd/>
            <a:tailEnd/>
          </a:ln>
          <a:effectLst/>
        </p:spPr>
        <p:txBody>
          <a:bodyPr/>
          <a:lstStyle/>
          <a:p>
            <a:endParaRPr lang="en-US"/>
          </a:p>
        </p:txBody>
      </p:sp>
      <p:sp>
        <p:nvSpPr>
          <p:cNvPr id="181265" name="Line 17"/>
          <p:cNvSpPr>
            <a:spLocks noChangeShapeType="1"/>
          </p:cNvSpPr>
          <p:nvPr/>
        </p:nvSpPr>
        <p:spPr bwMode="auto">
          <a:xfrm>
            <a:off x="5257800" y="1985963"/>
            <a:ext cx="304800" cy="0"/>
          </a:xfrm>
          <a:prstGeom prst="line">
            <a:avLst/>
          </a:prstGeom>
          <a:noFill/>
          <a:ln w="25400">
            <a:solidFill>
              <a:schemeClr val="tx1"/>
            </a:solidFill>
            <a:round/>
            <a:headEnd/>
            <a:tailEnd/>
          </a:ln>
          <a:effectLst/>
        </p:spPr>
        <p:txBody>
          <a:bodyPr/>
          <a:lstStyle/>
          <a:p>
            <a:endParaRPr lang="en-US"/>
          </a:p>
        </p:txBody>
      </p:sp>
      <p:sp>
        <p:nvSpPr>
          <p:cNvPr id="181266" name="Line 18"/>
          <p:cNvSpPr>
            <a:spLocks noChangeShapeType="1"/>
          </p:cNvSpPr>
          <p:nvPr/>
        </p:nvSpPr>
        <p:spPr bwMode="auto">
          <a:xfrm>
            <a:off x="5562600" y="1985963"/>
            <a:ext cx="0" cy="76200"/>
          </a:xfrm>
          <a:prstGeom prst="line">
            <a:avLst/>
          </a:prstGeom>
          <a:noFill/>
          <a:ln w="25400">
            <a:solidFill>
              <a:schemeClr val="tx1"/>
            </a:solidFill>
            <a:round/>
            <a:headEnd/>
            <a:tailEnd/>
          </a:ln>
          <a:effectLst/>
        </p:spPr>
        <p:txBody>
          <a:bodyPr/>
          <a:lstStyle/>
          <a:p>
            <a:endParaRPr lang="en-US"/>
          </a:p>
        </p:txBody>
      </p:sp>
      <p:sp>
        <p:nvSpPr>
          <p:cNvPr id="181267" name="Line 19"/>
          <p:cNvSpPr>
            <a:spLocks noChangeShapeType="1"/>
          </p:cNvSpPr>
          <p:nvPr/>
        </p:nvSpPr>
        <p:spPr bwMode="auto">
          <a:xfrm>
            <a:off x="5562600" y="2062163"/>
            <a:ext cx="304800" cy="0"/>
          </a:xfrm>
          <a:prstGeom prst="line">
            <a:avLst/>
          </a:prstGeom>
          <a:noFill/>
          <a:ln w="25400">
            <a:solidFill>
              <a:schemeClr val="tx1"/>
            </a:solidFill>
            <a:round/>
            <a:headEnd/>
            <a:tailEnd/>
          </a:ln>
          <a:effectLst/>
        </p:spPr>
        <p:txBody>
          <a:bodyPr/>
          <a:lstStyle/>
          <a:p>
            <a:endParaRPr lang="en-US"/>
          </a:p>
        </p:txBody>
      </p:sp>
      <p:sp>
        <p:nvSpPr>
          <p:cNvPr id="181268" name="Line 20"/>
          <p:cNvSpPr>
            <a:spLocks noChangeShapeType="1"/>
          </p:cNvSpPr>
          <p:nvPr/>
        </p:nvSpPr>
        <p:spPr bwMode="auto">
          <a:xfrm flipV="1">
            <a:off x="6172200" y="1757363"/>
            <a:ext cx="0" cy="533400"/>
          </a:xfrm>
          <a:prstGeom prst="line">
            <a:avLst/>
          </a:prstGeom>
          <a:noFill/>
          <a:ln w="25400">
            <a:solidFill>
              <a:schemeClr val="tx1"/>
            </a:solidFill>
            <a:round/>
            <a:headEnd/>
            <a:tailEnd/>
          </a:ln>
          <a:effectLst/>
        </p:spPr>
        <p:txBody>
          <a:bodyPr/>
          <a:lstStyle/>
          <a:p>
            <a:endParaRPr lang="en-US"/>
          </a:p>
        </p:txBody>
      </p:sp>
      <p:sp>
        <p:nvSpPr>
          <p:cNvPr id="181269" name="Line 21"/>
          <p:cNvSpPr>
            <a:spLocks noChangeShapeType="1"/>
          </p:cNvSpPr>
          <p:nvPr/>
        </p:nvSpPr>
        <p:spPr bwMode="auto">
          <a:xfrm>
            <a:off x="6172200" y="2290763"/>
            <a:ext cx="533400" cy="0"/>
          </a:xfrm>
          <a:prstGeom prst="line">
            <a:avLst/>
          </a:prstGeom>
          <a:noFill/>
          <a:ln w="25400">
            <a:solidFill>
              <a:schemeClr val="tx1"/>
            </a:solidFill>
            <a:round/>
            <a:headEnd/>
            <a:tailEnd/>
          </a:ln>
          <a:effectLst/>
        </p:spPr>
        <p:txBody>
          <a:bodyPr/>
          <a:lstStyle/>
          <a:p>
            <a:endParaRPr lang="en-US"/>
          </a:p>
        </p:txBody>
      </p:sp>
      <p:sp>
        <p:nvSpPr>
          <p:cNvPr id="181270" name="Line 22"/>
          <p:cNvSpPr>
            <a:spLocks noChangeShapeType="1"/>
          </p:cNvSpPr>
          <p:nvPr/>
        </p:nvSpPr>
        <p:spPr bwMode="auto">
          <a:xfrm>
            <a:off x="5867400" y="1757363"/>
            <a:ext cx="304800" cy="0"/>
          </a:xfrm>
          <a:prstGeom prst="line">
            <a:avLst/>
          </a:prstGeom>
          <a:noFill/>
          <a:ln w="25400">
            <a:solidFill>
              <a:schemeClr val="tx1"/>
            </a:solidFill>
            <a:round/>
            <a:headEnd/>
            <a:tailEnd/>
          </a:ln>
          <a:effectLst/>
        </p:spPr>
        <p:txBody>
          <a:bodyPr/>
          <a:lstStyle/>
          <a:p>
            <a:endParaRPr lang="en-US"/>
          </a:p>
        </p:txBody>
      </p:sp>
      <p:sp>
        <p:nvSpPr>
          <p:cNvPr id="181271" name="Line 23"/>
          <p:cNvSpPr>
            <a:spLocks noChangeShapeType="1"/>
          </p:cNvSpPr>
          <p:nvPr/>
        </p:nvSpPr>
        <p:spPr bwMode="auto">
          <a:xfrm>
            <a:off x="5867400" y="1757363"/>
            <a:ext cx="0" cy="304800"/>
          </a:xfrm>
          <a:prstGeom prst="line">
            <a:avLst/>
          </a:prstGeom>
          <a:noFill/>
          <a:ln w="25400">
            <a:solidFill>
              <a:schemeClr val="tx1"/>
            </a:solidFill>
            <a:round/>
            <a:headEnd/>
            <a:tailEnd/>
          </a:ln>
          <a:effectLst/>
        </p:spPr>
        <p:txBody>
          <a:bodyPr/>
          <a:lstStyle/>
          <a:p>
            <a:endParaRPr lang="en-US"/>
          </a:p>
        </p:txBody>
      </p:sp>
      <p:sp>
        <p:nvSpPr>
          <p:cNvPr id="181272" name="Line 24"/>
          <p:cNvSpPr>
            <a:spLocks noChangeShapeType="1"/>
          </p:cNvSpPr>
          <p:nvPr/>
        </p:nvSpPr>
        <p:spPr bwMode="auto">
          <a:xfrm>
            <a:off x="4724400" y="3352800"/>
            <a:ext cx="533400" cy="0"/>
          </a:xfrm>
          <a:prstGeom prst="line">
            <a:avLst/>
          </a:prstGeom>
          <a:noFill/>
          <a:ln w="25400">
            <a:solidFill>
              <a:schemeClr val="tx1"/>
            </a:solidFill>
            <a:round/>
            <a:headEnd/>
            <a:tailEnd/>
          </a:ln>
          <a:effectLst/>
        </p:spPr>
        <p:txBody>
          <a:bodyPr/>
          <a:lstStyle/>
          <a:p>
            <a:endParaRPr lang="en-US"/>
          </a:p>
        </p:txBody>
      </p:sp>
      <p:sp>
        <p:nvSpPr>
          <p:cNvPr id="181273" name="Line 25"/>
          <p:cNvSpPr>
            <a:spLocks noChangeShapeType="1"/>
          </p:cNvSpPr>
          <p:nvPr/>
        </p:nvSpPr>
        <p:spPr bwMode="auto">
          <a:xfrm flipV="1">
            <a:off x="5257800" y="2819400"/>
            <a:ext cx="0" cy="533400"/>
          </a:xfrm>
          <a:prstGeom prst="line">
            <a:avLst/>
          </a:prstGeom>
          <a:noFill/>
          <a:ln w="25400">
            <a:solidFill>
              <a:schemeClr val="tx1"/>
            </a:solidFill>
            <a:round/>
            <a:headEnd/>
            <a:tailEnd/>
          </a:ln>
          <a:effectLst/>
        </p:spPr>
        <p:txBody>
          <a:bodyPr/>
          <a:lstStyle/>
          <a:p>
            <a:endParaRPr lang="en-US"/>
          </a:p>
        </p:txBody>
      </p:sp>
      <p:sp>
        <p:nvSpPr>
          <p:cNvPr id="181274" name="Line 26"/>
          <p:cNvSpPr>
            <a:spLocks noChangeShapeType="1"/>
          </p:cNvSpPr>
          <p:nvPr/>
        </p:nvSpPr>
        <p:spPr bwMode="auto">
          <a:xfrm>
            <a:off x="5257800" y="2819400"/>
            <a:ext cx="304800" cy="0"/>
          </a:xfrm>
          <a:prstGeom prst="line">
            <a:avLst/>
          </a:prstGeom>
          <a:noFill/>
          <a:ln w="25400">
            <a:solidFill>
              <a:schemeClr val="tx1"/>
            </a:solidFill>
            <a:round/>
            <a:headEnd/>
            <a:tailEnd/>
          </a:ln>
          <a:effectLst/>
        </p:spPr>
        <p:txBody>
          <a:bodyPr/>
          <a:lstStyle/>
          <a:p>
            <a:endParaRPr lang="en-US"/>
          </a:p>
        </p:txBody>
      </p:sp>
      <p:sp>
        <p:nvSpPr>
          <p:cNvPr id="181275" name="Line 27"/>
          <p:cNvSpPr>
            <a:spLocks noChangeShapeType="1"/>
          </p:cNvSpPr>
          <p:nvPr/>
        </p:nvSpPr>
        <p:spPr bwMode="auto">
          <a:xfrm>
            <a:off x="5562600" y="2819400"/>
            <a:ext cx="0" cy="304800"/>
          </a:xfrm>
          <a:prstGeom prst="line">
            <a:avLst/>
          </a:prstGeom>
          <a:noFill/>
          <a:ln w="25400">
            <a:solidFill>
              <a:schemeClr val="tx1"/>
            </a:solidFill>
            <a:round/>
            <a:headEnd/>
            <a:tailEnd/>
          </a:ln>
          <a:effectLst/>
        </p:spPr>
        <p:txBody>
          <a:bodyPr/>
          <a:lstStyle/>
          <a:p>
            <a:endParaRPr lang="en-US"/>
          </a:p>
        </p:txBody>
      </p:sp>
      <p:sp>
        <p:nvSpPr>
          <p:cNvPr id="181276" name="Line 28"/>
          <p:cNvSpPr>
            <a:spLocks noChangeShapeType="1"/>
          </p:cNvSpPr>
          <p:nvPr/>
        </p:nvSpPr>
        <p:spPr bwMode="auto">
          <a:xfrm>
            <a:off x="5562600" y="3124200"/>
            <a:ext cx="304800" cy="0"/>
          </a:xfrm>
          <a:prstGeom prst="line">
            <a:avLst/>
          </a:prstGeom>
          <a:noFill/>
          <a:ln w="25400">
            <a:solidFill>
              <a:schemeClr val="tx1"/>
            </a:solidFill>
            <a:round/>
            <a:headEnd/>
            <a:tailEnd/>
          </a:ln>
          <a:effectLst/>
        </p:spPr>
        <p:txBody>
          <a:bodyPr/>
          <a:lstStyle/>
          <a:p>
            <a:endParaRPr lang="en-US"/>
          </a:p>
        </p:txBody>
      </p:sp>
      <p:sp>
        <p:nvSpPr>
          <p:cNvPr id="181277" name="Line 29"/>
          <p:cNvSpPr>
            <a:spLocks noChangeShapeType="1"/>
          </p:cNvSpPr>
          <p:nvPr/>
        </p:nvSpPr>
        <p:spPr bwMode="auto">
          <a:xfrm flipV="1">
            <a:off x="6172200" y="2819400"/>
            <a:ext cx="0" cy="533400"/>
          </a:xfrm>
          <a:prstGeom prst="line">
            <a:avLst/>
          </a:prstGeom>
          <a:noFill/>
          <a:ln w="25400">
            <a:solidFill>
              <a:schemeClr val="tx1"/>
            </a:solidFill>
            <a:round/>
            <a:headEnd/>
            <a:tailEnd/>
          </a:ln>
          <a:effectLst/>
        </p:spPr>
        <p:txBody>
          <a:bodyPr/>
          <a:lstStyle/>
          <a:p>
            <a:endParaRPr lang="en-US"/>
          </a:p>
        </p:txBody>
      </p:sp>
      <p:sp>
        <p:nvSpPr>
          <p:cNvPr id="181278" name="Line 30"/>
          <p:cNvSpPr>
            <a:spLocks noChangeShapeType="1"/>
          </p:cNvSpPr>
          <p:nvPr/>
        </p:nvSpPr>
        <p:spPr bwMode="auto">
          <a:xfrm>
            <a:off x="6172200" y="3352800"/>
            <a:ext cx="533400" cy="0"/>
          </a:xfrm>
          <a:prstGeom prst="line">
            <a:avLst/>
          </a:prstGeom>
          <a:noFill/>
          <a:ln w="25400">
            <a:solidFill>
              <a:schemeClr val="tx1"/>
            </a:solidFill>
            <a:round/>
            <a:headEnd/>
            <a:tailEnd/>
          </a:ln>
          <a:effectLst/>
        </p:spPr>
        <p:txBody>
          <a:bodyPr/>
          <a:lstStyle/>
          <a:p>
            <a:endParaRPr lang="en-US"/>
          </a:p>
        </p:txBody>
      </p:sp>
      <p:sp>
        <p:nvSpPr>
          <p:cNvPr id="181279" name="Line 31"/>
          <p:cNvSpPr>
            <a:spLocks noChangeShapeType="1"/>
          </p:cNvSpPr>
          <p:nvPr/>
        </p:nvSpPr>
        <p:spPr bwMode="auto">
          <a:xfrm>
            <a:off x="5867400" y="2819400"/>
            <a:ext cx="304800" cy="0"/>
          </a:xfrm>
          <a:prstGeom prst="line">
            <a:avLst/>
          </a:prstGeom>
          <a:noFill/>
          <a:ln w="25400">
            <a:solidFill>
              <a:schemeClr val="tx1"/>
            </a:solidFill>
            <a:round/>
            <a:headEnd/>
            <a:tailEnd/>
          </a:ln>
          <a:effectLst/>
        </p:spPr>
        <p:txBody>
          <a:bodyPr/>
          <a:lstStyle/>
          <a:p>
            <a:endParaRPr lang="en-US"/>
          </a:p>
        </p:txBody>
      </p:sp>
      <p:sp>
        <p:nvSpPr>
          <p:cNvPr id="181280" name="Line 32"/>
          <p:cNvSpPr>
            <a:spLocks noChangeShapeType="1"/>
          </p:cNvSpPr>
          <p:nvPr/>
        </p:nvSpPr>
        <p:spPr bwMode="auto">
          <a:xfrm>
            <a:off x="5867400" y="2819400"/>
            <a:ext cx="0" cy="304800"/>
          </a:xfrm>
          <a:prstGeom prst="line">
            <a:avLst/>
          </a:prstGeom>
          <a:noFill/>
          <a:ln w="25400">
            <a:solidFill>
              <a:schemeClr val="tx1"/>
            </a:solidFill>
            <a:round/>
            <a:headEnd/>
            <a:tailEnd/>
          </a:ln>
          <a:effectLst/>
        </p:spPr>
        <p:txBody>
          <a:bodyPr/>
          <a:lstStyle/>
          <a:p>
            <a:endParaRPr lang="en-US"/>
          </a:p>
        </p:txBody>
      </p:sp>
      <p:sp>
        <p:nvSpPr>
          <p:cNvPr id="181281" name="Line 33"/>
          <p:cNvSpPr>
            <a:spLocks noChangeShapeType="1"/>
          </p:cNvSpPr>
          <p:nvPr/>
        </p:nvSpPr>
        <p:spPr bwMode="auto">
          <a:xfrm>
            <a:off x="4724400" y="4614863"/>
            <a:ext cx="533400" cy="0"/>
          </a:xfrm>
          <a:prstGeom prst="line">
            <a:avLst/>
          </a:prstGeom>
          <a:noFill/>
          <a:ln w="25400">
            <a:solidFill>
              <a:schemeClr val="tx1"/>
            </a:solidFill>
            <a:round/>
            <a:headEnd/>
            <a:tailEnd/>
          </a:ln>
          <a:effectLst/>
        </p:spPr>
        <p:txBody>
          <a:bodyPr/>
          <a:lstStyle/>
          <a:p>
            <a:endParaRPr lang="en-US"/>
          </a:p>
        </p:txBody>
      </p:sp>
      <p:sp>
        <p:nvSpPr>
          <p:cNvPr id="181282" name="Line 34"/>
          <p:cNvSpPr>
            <a:spLocks noChangeShapeType="1"/>
          </p:cNvSpPr>
          <p:nvPr/>
        </p:nvSpPr>
        <p:spPr bwMode="auto">
          <a:xfrm flipV="1">
            <a:off x="5257800" y="4310063"/>
            <a:ext cx="0" cy="304800"/>
          </a:xfrm>
          <a:prstGeom prst="line">
            <a:avLst/>
          </a:prstGeom>
          <a:noFill/>
          <a:ln w="25400">
            <a:solidFill>
              <a:schemeClr val="tx1"/>
            </a:solidFill>
            <a:round/>
            <a:headEnd/>
            <a:tailEnd/>
          </a:ln>
          <a:effectLst/>
        </p:spPr>
        <p:txBody>
          <a:bodyPr/>
          <a:lstStyle/>
          <a:p>
            <a:endParaRPr lang="en-US"/>
          </a:p>
        </p:txBody>
      </p:sp>
      <p:sp>
        <p:nvSpPr>
          <p:cNvPr id="181283" name="Line 35"/>
          <p:cNvSpPr>
            <a:spLocks noChangeShapeType="1"/>
          </p:cNvSpPr>
          <p:nvPr/>
        </p:nvSpPr>
        <p:spPr bwMode="auto">
          <a:xfrm>
            <a:off x="5257800" y="4310063"/>
            <a:ext cx="304800" cy="0"/>
          </a:xfrm>
          <a:prstGeom prst="line">
            <a:avLst/>
          </a:prstGeom>
          <a:noFill/>
          <a:ln w="25400">
            <a:solidFill>
              <a:schemeClr val="tx1"/>
            </a:solidFill>
            <a:round/>
            <a:headEnd/>
            <a:tailEnd/>
          </a:ln>
          <a:effectLst/>
        </p:spPr>
        <p:txBody>
          <a:bodyPr/>
          <a:lstStyle/>
          <a:p>
            <a:endParaRPr lang="en-US"/>
          </a:p>
        </p:txBody>
      </p:sp>
      <p:sp>
        <p:nvSpPr>
          <p:cNvPr id="181284" name="Line 36"/>
          <p:cNvSpPr>
            <a:spLocks noChangeShapeType="1"/>
          </p:cNvSpPr>
          <p:nvPr/>
        </p:nvSpPr>
        <p:spPr bwMode="auto">
          <a:xfrm>
            <a:off x="5562600" y="4310063"/>
            <a:ext cx="0" cy="76200"/>
          </a:xfrm>
          <a:prstGeom prst="line">
            <a:avLst/>
          </a:prstGeom>
          <a:noFill/>
          <a:ln w="25400">
            <a:solidFill>
              <a:schemeClr val="tx1"/>
            </a:solidFill>
            <a:round/>
            <a:headEnd/>
            <a:tailEnd/>
          </a:ln>
          <a:effectLst/>
        </p:spPr>
        <p:txBody>
          <a:bodyPr/>
          <a:lstStyle/>
          <a:p>
            <a:endParaRPr lang="en-US"/>
          </a:p>
        </p:txBody>
      </p:sp>
      <p:sp>
        <p:nvSpPr>
          <p:cNvPr id="181285" name="Line 37"/>
          <p:cNvSpPr>
            <a:spLocks noChangeShapeType="1"/>
          </p:cNvSpPr>
          <p:nvPr/>
        </p:nvSpPr>
        <p:spPr bwMode="auto">
          <a:xfrm>
            <a:off x="5562600" y="4386263"/>
            <a:ext cx="304800" cy="0"/>
          </a:xfrm>
          <a:prstGeom prst="line">
            <a:avLst/>
          </a:prstGeom>
          <a:noFill/>
          <a:ln w="25400">
            <a:solidFill>
              <a:schemeClr val="tx1"/>
            </a:solidFill>
            <a:round/>
            <a:headEnd/>
            <a:tailEnd/>
          </a:ln>
          <a:effectLst/>
        </p:spPr>
        <p:txBody>
          <a:bodyPr/>
          <a:lstStyle/>
          <a:p>
            <a:endParaRPr lang="en-US"/>
          </a:p>
        </p:txBody>
      </p:sp>
      <p:sp>
        <p:nvSpPr>
          <p:cNvPr id="181286" name="Line 38"/>
          <p:cNvSpPr>
            <a:spLocks noChangeShapeType="1"/>
          </p:cNvSpPr>
          <p:nvPr/>
        </p:nvSpPr>
        <p:spPr bwMode="auto">
          <a:xfrm flipV="1">
            <a:off x="6172200" y="4081463"/>
            <a:ext cx="0" cy="533400"/>
          </a:xfrm>
          <a:prstGeom prst="line">
            <a:avLst/>
          </a:prstGeom>
          <a:noFill/>
          <a:ln w="25400">
            <a:solidFill>
              <a:schemeClr val="tx1"/>
            </a:solidFill>
            <a:round/>
            <a:headEnd/>
            <a:tailEnd/>
          </a:ln>
          <a:effectLst/>
        </p:spPr>
        <p:txBody>
          <a:bodyPr/>
          <a:lstStyle/>
          <a:p>
            <a:endParaRPr lang="en-US"/>
          </a:p>
        </p:txBody>
      </p:sp>
      <p:sp>
        <p:nvSpPr>
          <p:cNvPr id="181287" name="Line 39"/>
          <p:cNvSpPr>
            <a:spLocks noChangeShapeType="1"/>
          </p:cNvSpPr>
          <p:nvPr/>
        </p:nvSpPr>
        <p:spPr bwMode="auto">
          <a:xfrm>
            <a:off x="6172200" y="4614863"/>
            <a:ext cx="533400" cy="0"/>
          </a:xfrm>
          <a:prstGeom prst="line">
            <a:avLst/>
          </a:prstGeom>
          <a:noFill/>
          <a:ln w="25400">
            <a:solidFill>
              <a:schemeClr val="tx1"/>
            </a:solidFill>
            <a:round/>
            <a:headEnd/>
            <a:tailEnd/>
          </a:ln>
          <a:effectLst/>
        </p:spPr>
        <p:txBody>
          <a:bodyPr/>
          <a:lstStyle/>
          <a:p>
            <a:endParaRPr lang="en-US"/>
          </a:p>
        </p:txBody>
      </p:sp>
      <p:sp>
        <p:nvSpPr>
          <p:cNvPr id="181288" name="Line 40"/>
          <p:cNvSpPr>
            <a:spLocks noChangeShapeType="1"/>
          </p:cNvSpPr>
          <p:nvPr/>
        </p:nvSpPr>
        <p:spPr bwMode="auto">
          <a:xfrm>
            <a:off x="5867400" y="4081463"/>
            <a:ext cx="304800" cy="0"/>
          </a:xfrm>
          <a:prstGeom prst="line">
            <a:avLst/>
          </a:prstGeom>
          <a:noFill/>
          <a:ln w="25400">
            <a:solidFill>
              <a:schemeClr val="tx1"/>
            </a:solidFill>
            <a:round/>
            <a:headEnd/>
            <a:tailEnd/>
          </a:ln>
          <a:effectLst/>
        </p:spPr>
        <p:txBody>
          <a:bodyPr/>
          <a:lstStyle/>
          <a:p>
            <a:endParaRPr lang="en-US"/>
          </a:p>
        </p:txBody>
      </p:sp>
      <p:sp>
        <p:nvSpPr>
          <p:cNvPr id="181289" name="Line 41"/>
          <p:cNvSpPr>
            <a:spLocks noChangeShapeType="1"/>
          </p:cNvSpPr>
          <p:nvPr/>
        </p:nvSpPr>
        <p:spPr bwMode="auto">
          <a:xfrm>
            <a:off x="5867400" y="4081463"/>
            <a:ext cx="0" cy="304800"/>
          </a:xfrm>
          <a:prstGeom prst="line">
            <a:avLst/>
          </a:prstGeom>
          <a:noFill/>
          <a:ln w="25400">
            <a:solidFill>
              <a:schemeClr val="tx1"/>
            </a:solidFill>
            <a:round/>
            <a:headEnd/>
            <a:tailEnd/>
          </a:ln>
          <a:effectLst/>
        </p:spPr>
        <p:txBody>
          <a:bodyPr/>
          <a:lstStyle/>
          <a:p>
            <a:endParaRPr lang="en-US"/>
          </a:p>
        </p:txBody>
      </p:sp>
      <p:sp>
        <p:nvSpPr>
          <p:cNvPr id="181290" name="Line 42"/>
          <p:cNvSpPr>
            <a:spLocks noChangeShapeType="1"/>
          </p:cNvSpPr>
          <p:nvPr/>
        </p:nvSpPr>
        <p:spPr bwMode="auto">
          <a:xfrm>
            <a:off x="4724400" y="6019800"/>
            <a:ext cx="533400" cy="0"/>
          </a:xfrm>
          <a:prstGeom prst="line">
            <a:avLst/>
          </a:prstGeom>
          <a:noFill/>
          <a:ln w="25400">
            <a:solidFill>
              <a:schemeClr val="tx1"/>
            </a:solidFill>
            <a:round/>
            <a:headEnd/>
            <a:tailEnd/>
          </a:ln>
          <a:effectLst/>
        </p:spPr>
        <p:txBody>
          <a:bodyPr/>
          <a:lstStyle/>
          <a:p>
            <a:endParaRPr lang="en-US"/>
          </a:p>
        </p:txBody>
      </p:sp>
      <p:sp>
        <p:nvSpPr>
          <p:cNvPr id="181291" name="Line 43"/>
          <p:cNvSpPr>
            <a:spLocks noChangeShapeType="1"/>
          </p:cNvSpPr>
          <p:nvPr/>
        </p:nvSpPr>
        <p:spPr bwMode="auto">
          <a:xfrm flipV="1">
            <a:off x="5257800" y="5715000"/>
            <a:ext cx="0" cy="304800"/>
          </a:xfrm>
          <a:prstGeom prst="line">
            <a:avLst/>
          </a:prstGeom>
          <a:noFill/>
          <a:ln w="25400">
            <a:solidFill>
              <a:schemeClr val="tx1"/>
            </a:solidFill>
            <a:round/>
            <a:headEnd/>
            <a:tailEnd/>
          </a:ln>
          <a:effectLst/>
        </p:spPr>
        <p:txBody>
          <a:bodyPr/>
          <a:lstStyle/>
          <a:p>
            <a:endParaRPr lang="en-US"/>
          </a:p>
        </p:txBody>
      </p:sp>
      <p:sp>
        <p:nvSpPr>
          <p:cNvPr id="181292" name="Line 44"/>
          <p:cNvSpPr>
            <a:spLocks noChangeShapeType="1"/>
          </p:cNvSpPr>
          <p:nvPr/>
        </p:nvSpPr>
        <p:spPr bwMode="auto">
          <a:xfrm>
            <a:off x="5257800" y="5715000"/>
            <a:ext cx="304800" cy="0"/>
          </a:xfrm>
          <a:prstGeom prst="line">
            <a:avLst/>
          </a:prstGeom>
          <a:noFill/>
          <a:ln w="25400">
            <a:solidFill>
              <a:schemeClr val="tx1"/>
            </a:solidFill>
            <a:round/>
            <a:headEnd/>
            <a:tailEnd/>
          </a:ln>
          <a:effectLst/>
        </p:spPr>
        <p:txBody>
          <a:bodyPr/>
          <a:lstStyle/>
          <a:p>
            <a:endParaRPr lang="en-US"/>
          </a:p>
        </p:txBody>
      </p:sp>
      <p:sp>
        <p:nvSpPr>
          <p:cNvPr id="181293" name="Line 45"/>
          <p:cNvSpPr>
            <a:spLocks noChangeShapeType="1"/>
          </p:cNvSpPr>
          <p:nvPr/>
        </p:nvSpPr>
        <p:spPr bwMode="auto">
          <a:xfrm>
            <a:off x="5562600" y="5715000"/>
            <a:ext cx="0" cy="76200"/>
          </a:xfrm>
          <a:prstGeom prst="line">
            <a:avLst/>
          </a:prstGeom>
          <a:noFill/>
          <a:ln w="25400">
            <a:solidFill>
              <a:schemeClr val="tx1"/>
            </a:solidFill>
            <a:round/>
            <a:headEnd/>
            <a:tailEnd/>
          </a:ln>
          <a:effectLst/>
        </p:spPr>
        <p:txBody>
          <a:bodyPr/>
          <a:lstStyle/>
          <a:p>
            <a:endParaRPr lang="en-US"/>
          </a:p>
        </p:txBody>
      </p:sp>
      <p:sp>
        <p:nvSpPr>
          <p:cNvPr id="181294" name="Line 46"/>
          <p:cNvSpPr>
            <a:spLocks noChangeShapeType="1"/>
          </p:cNvSpPr>
          <p:nvPr/>
        </p:nvSpPr>
        <p:spPr bwMode="auto">
          <a:xfrm>
            <a:off x="5562600" y="5791200"/>
            <a:ext cx="304800" cy="0"/>
          </a:xfrm>
          <a:prstGeom prst="line">
            <a:avLst/>
          </a:prstGeom>
          <a:noFill/>
          <a:ln w="25400">
            <a:solidFill>
              <a:schemeClr val="tx1"/>
            </a:solidFill>
            <a:round/>
            <a:headEnd/>
            <a:tailEnd/>
          </a:ln>
          <a:effectLst/>
        </p:spPr>
        <p:txBody>
          <a:bodyPr/>
          <a:lstStyle/>
          <a:p>
            <a:endParaRPr lang="en-US"/>
          </a:p>
        </p:txBody>
      </p:sp>
      <p:sp>
        <p:nvSpPr>
          <p:cNvPr id="181295" name="Line 47"/>
          <p:cNvSpPr>
            <a:spLocks noChangeShapeType="1"/>
          </p:cNvSpPr>
          <p:nvPr/>
        </p:nvSpPr>
        <p:spPr bwMode="auto">
          <a:xfrm flipV="1">
            <a:off x="6172200" y="5486400"/>
            <a:ext cx="0" cy="533400"/>
          </a:xfrm>
          <a:prstGeom prst="line">
            <a:avLst/>
          </a:prstGeom>
          <a:noFill/>
          <a:ln w="25400">
            <a:solidFill>
              <a:schemeClr val="tx1"/>
            </a:solidFill>
            <a:round/>
            <a:headEnd/>
            <a:tailEnd/>
          </a:ln>
          <a:effectLst/>
        </p:spPr>
        <p:txBody>
          <a:bodyPr/>
          <a:lstStyle/>
          <a:p>
            <a:endParaRPr lang="en-US"/>
          </a:p>
        </p:txBody>
      </p:sp>
      <p:sp>
        <p:nvSpPr>
          <p:cNvPr id="181296" name="Line 48"/>
          <p:cNvSpPr>
            <a:spLocks noChangeShapeType="1"/>
          </p:cNvSpPr>
          <p:nvPr/>
        </p:nvSpPr>
        <p:spPr bwMode="auto">
          <a:xfrm>
            <a:off x="6172200" y="6019800"/>
            <a:ext cx="533400" cy="0"/>
          </a:xfrm>
          <a:prstGeom prst="line">
            <a:avLst/>
          </a:prstGeom>
          <a:noFill/>
          <a:ln w="25400">
            <a:solidFill>
              <a:schemeClr val="tx1"/>
            </a:solidFill>
            <a:round/>
            <a:headEnd/>
            <a:tailEnd/>
          </a:ln>
          <a:effectLst/>
        </p:spPr>
        <p:txBody>
          <a:bodyPr/>
          <a:lstStyle/>
          <a:p>
            <a:endParaRPr lang="en-US"/>
          </a:p>
        </p:txBody>
      </p:sp>
      <p:sp>
        <p:nvSpPr>
          <p:cNvPr id="181297" name="Line 49"/>
          <p:cNvSpPr>
            <a:spLocks noChangeShapeType="1"/>
          </p:cNvSpPr>
          <p:nvPr/>
        </p:nvSpPr>
        <p:spPr bwMode="auto">
          <a:xfrm>
            <a:off x="5867400" y="5486400"/>
            <a:ext cx="304800" cy="0"/>
          </a:xfrm>
          <a:prstGeom prst="line">
            <a:avLst/>
          </a:prstGeom>
          <a:noFill/>
          <a:ln w="25400">
            <a:solidFill>
              <a:schemeClr val="tx1"/>
            </a:solidFill>
            <a:round/>
            <a:headEnd/>
            <a:tailEnd/>
          </a:ln>
          <a:effectLst/>
        </p:spPr>
        <p:txBody>
          <a:bodyPr/>
          <a:lstStyle/>
          <a:p>
            <a:endParaRPr lang="en-US"/>
          </a:p>
        </p:txBody>
      </p:sp>
      <p:sp>
        <p:nvSpPr>
          <p:cNvPr id="181298" name="Line 50"/>
          <p:cNvSpPr>
            <a:spLocks noChangeShapeType="1"/>
          </p:cNvSpPr>
          <p:nvPr/>
        </p:nvSpPr>
        <p:spPr bwMode="auto">
          <a:xfrm>
            <a:off x="5867400" y="5486400"/>
            <a:ext cx="0" cy="304800"/>
          </a:xfrm>
          <a:prstGeom prst="line">
            <a:avLst/>
          </a:prstGeom>
          <a:noFill/>
          <a:ln w="25400">
            <a:solidFill>
              <a:schemeClr val="tx1"/>
            </a:solidFill>
            <a:round/>
            <a:headEnd/>
            <a:tailEnd/>
          </a:ln>
          <a:effectLst/>
        </p:spPr>
        <p:txBody>
          <a:bodyPr/>
          <a:lstStyle/>
          <a:p>
            <a:endParaRPr lang="en-US"/>
          </a:p>
        </p:txBody>
      </p:sp>
      <p:grpSp>
        <p:nvGrpSpPr>
          <p:cNvPr id="3" name="Group 51"/>
          <p:cNvGrpSpPr>
            <a:grpSpLocks/>
          </p:cNvGrpSpPr>
          <p:nvPr/>
        </p:nvGrpSpPr>
        <p:grpSpPr bwMode="auto">
          <a:xfrm>
            <a:off x="5267325" y="1752600"/>
            <a:ext cx="150813" cy="157163"/>
            <a:chOff x="3967" y="1190"/>
            <a:chExt cx="95" cy="99"/>
          </a:xfrm>
        </p:grpSpPr>
        <p:sp>
          <p:nvSpPr>
            <p:cNvPr id="181300" name="Oval 52"/>
            <p:cNvSpPr>
              <a:spLocks noChangeAspect="1" noChangeArrowheads="1"/>
            </p:cNvSpPr>
            <p:nvPr/>
          </p:nvSpPr>
          <p:spPr bwMode="auto">
            <a:xfrm>
              <a:off x="3984"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01" name="Oval 53"/>
            <p:cNvSpPr>
              <a:spLocks noChangeAspect="1" noChangeArrowheads="1"/>
            </p:cNvSpPr>
            <p:nvPr/>
          </p:nvSpPr>
          <p:spPr bwMode="auto">
            <a:xfrm>
              <a:off x="4014" y="1226"/>
              <a:ext cx="12" cy="12"/>
            </a:xfrm>
            <a:prstGeom prst="ellipse">
              <a:avLst/>
            </a:prstGeom>
            <a:solidFill>
              <a:srgbClr val="FF0000"/>
            </a:solidFill>
            <a:ln w="9525">
              <a:noFill/>
              <a:round/>
              <a:headEnd/>
              <a:tailEnd/>
            </a:ln>
            <a:effectLst/>
          </p:spPr>
          <p:txBody>
            <a:bodyPr wrap="none" anchor="ctr"/>
            <a:lstStyle/>
            <a:p>
              <a:endParaRPr lang="en-US"/>
            </a:p>
          </p:txBody>
        </p:sp>
        <p:sp>
          <p:nvSpPr>
            <p:cNvPr id="181302" name="Oval 54"/>
            <p:cNvSpPr>
              <a:spLocks noChangeAspect="1" noChangeArrowheads="1"/>
            </p:cNvSpPr>
            <p:nvPr/>
          </p:nvSpPr>
          <p:spPr bwMode="auto">
            <a:xfrm>
              <a:off x="4005" y="1208"/>
              <a:ext cx="12" cy="12"/>
            </a:xfrm>
            <a:prstGeom prst="ellipse">
              <a:avLst/>
            </a:prstGeom>
            <a:solidFill>
              <a:srgbClr val="FF0000"/>
            </a:solidFill>
            <a:ln w="9525">
              <a:noFill/>
              <a:round/>
              <a:headEnd/>
              <a:tailEnd/>
            </a:ln>
            <a:effectLst/>
          </p:spPr>
          <p:txBody>
            <a:bodyPr wrap="none" anchor="ctr"/>
            <a:lstStyle/>
            <a:p>
              <a:endParaRPr lang="en-US"/>
            </a:p>
          </p:txBody>
        </p:sp>
        <p:sp>
          <p:nvSpPr>
            <p:cNvPr id="181303" name="Oval 55"/>
            <p:cNvSpPr>
              <a:spLocks noChangeAspect="1" noChangeArrowheads="1"/>
            </p:cNvSpPr>
            <p:nvPr/>
          </p:nvSpPr>
          <p:spPr bwMode="auto">
            <a:xfrm>
              <a:off x="3988" y="1229"/>
              <a:ext cx="12" cy="12"/>
            </a:xfrm>
            <a:prstGeom prst="ellipse">
              <a:avLst/>
            </a:prstGeom>
            <a:solidFill>
              <a:srgbClr val="FF0000"/>
            </a:solidFill>
            <a:ln w="9525">
              <a:noFill/>
              <a:round/>
              <a:headEnd/>
              <a:tailEnd/>
            </a:ln>
            <a:effectLst/>
          </p:spPr>
          <p:txBody>
            <a:bodyPr wrap="none" anchor="ctr"/>
            <a:lstStyle/>
            <a:p>
              <a:endParaRPr lang="en-US"/>
            </a:p>
          </p:txBody>
        </p:sp>
        <p:sp>
          <p:nvSpPr>
            <p:cNvPr id="181304" name="Oval 56"/>
            <p:cNvSpPr>
              <a:spLocks noChangeAspect="1" noChangeArrowheads="1"/>
            </p:cNvSpPr>
            <p:nvPr/>
          </p:nvSpPr>
          <p:spPr bwMode="auto">
            <a:xfrm>
              <a:off x="4032"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05" name="Oval 57"/>
            <p:cNvSpPr>
              <a:spLocks noChangeAspect="1" noChangeArrowheads="1"/>
            </p:cNvSpPr>
            <p:nvPr/>
          </p:nvSpPr>
          <p:spPr bwMode="auto">
            <a:xfrm>
              <a:off x="4014" y="1246"/>
              <a:ext cx="12" cy="12"/>
            </a:xfrm>
            <a:prstGeom prst="ellipse">
              <a:avLst/>
            </a:prstGeom>
            <a:solidFill>
              <a:srgbClr val="FF0000"/>
            </a:solidFill>
            <a:ln w="9525">
              <a:noFill/>
              <a:round/>
              <a:headEnd/>
              <a:tailEnd/>
            </a:ln>
            <a:effectLst/>
          </p:spPr>
          <p:txBody>
            <a:bodyPr wrap="none" anchor="ctr"/>
            <a:lstStyle/>
            <a:p>
              <a:endParaRPr lang="en-US"/>
            </a:p>
          </p:txBody>
        </p:sp>
        <p:sp>
          <p:nvSpPr>
            <p:cNvPr id="181306" name="Oval 58"/>
            <p:cNvSpPr>
              <a:spLocks noChangeAspect="1" noChangeArrowheads="1"/>
            </p:cNvSpPr>
            <p:nvPr/>
          </p:nvSpPr>
          <p:spPr bwMode="auto">
            <a:xfrm>
              <a:off x="4031" y="1223"/>
              <a:ext cx="12" cy="12"/>
            </a:xfrm>
            <a:prstGeom prst="ellipse">
              <a:avLst/>
            </a:prstGeom>
            <a:solidFill>
              <a:srgbClr val="FF0000"/>
            </a:solidFill>
            <a:ln w="9525">
              <a:noFill/>
              <a:round/>
              <a:headEnd/>
              <a:tailEnd/>
            </a:ln>
            <a:effectLst/>
          </p:spPr>
          <p:txBody>
            <a:bodyPr wrap="none" anchor="ctr"/>
            <a:lstStyle/>
            <a:p>
              <a:endParaRPr lang="en-US"/>
            </a:p>
          </p:txBody>
        </p:sp>
        <p:sp>
          <p:nvSpPr>
            <p:cNvPr id="181307" name="Oval 59"/>
            <p:cNvSpPr>
              <a:spLocks noChangeAspect="1" noChangeArrowheads="1"/>
            </p:cNvSpPr>
            <p:nvPr/>
          </p:nvSpPr>
          <p:spPr bwMode="auto">
            <a:xfrm>
              <a:off x="4050" y="1209"/>
              <a:ext cx="12" cy="12"/>
            </a:xfrm>
            <a:prstGeom prst="ellipse">
              <a:avLst/>
            </a:prstGeom>
            <a:solidFill>
              <a:srgbClr val="FF0000"/>
            </a:solidFill>
            <a:ln w="9525">
              <a:noFill/>
              <a:round/>
              <a:headEnd/>
              <a:tailEnd/>
            </a:ln>
            <a:effectLst/>
          </p:spPr>
          <p:txBody>
            <a:bodyPr wrap="none" anchor="ctr"/>
            <a:lstStyle/>
            <a:p>
              <a:endParaRPr lang="en-US"/>
            </a:p>
          </p:txBody>
        </p:sp>
        <p:sp>
          <p:nvSpPr>
            <p:cNvPr id="181308" name="Oval 60"/>
            <p:cNvSpPr>
              <a:spLocks noChangeAspect="1" noChangeArrowheads="1"/>
            </p:cNvSpPr>
            <p:nvPr/>
          </p:nvSpPr>
          <p:spPr bwMode="auto">
            <a:xfrm>
              <a:off x="4032"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09" name="Oval 61"/>
            <p:cNvSpPr>
              <a:spLocks noChangeAspect="1" noChangeArrowheads="1"/>
            </p:cNvSpPr>
            <p:nvPr/>
          </p:nvSpPr>
          <p:spPr bwMode="auto">
            <a:xfrm>
              <a:off x="4013" y="1190"/>
              <a:ext cx="12" cy="12"/>
            </a:xfrm>
            <a:prstGeom prst="ellipse">
              <a:avLst/>
            </a:prstGeom>
            <a:solidFill>
              <a:srgbClr val="FF0000"/>
            </a:solidFill>
            <a:ln w="9525">
              <a:noFill/>
              <a:round/>
              <a:headEnd/>
              <a:tailEnd/>
            </a:ln>
            <a:effectLst/>
          </p:spPr>
          <p:txBody>
            <a:bodyPr wrap="none" anchor="ctr"/>
            <a:lstStyle/>
            <a:p>
              <a:endParaRPr lang="en-US"/>
            </a:p>
          </p:txBody>
        </p:sp>
        <p:sp>
          <p:nvSpPr>
            <p:cNvPr id="181310" name="Oval 62"/>
            <p:cNvSpPr>
              <a:spLocks noChangeAspect="1" noChangeArrowheads="1"/>
            </p:cNvSpPr>
            <p:nvPr/>
          </p:nvSpPr>
          <p:spPr bwMode="auto">
            <a:xfrm>
              <a:off x="4022" y="1235"/>
              <a:ext cx="12" cy="12"/>
            </a:xfrm>
            <a:prstGeom prst="ellipse">
              <a:avLst/>
            </a:prstGeom>
            <a:solidFill>
              <a:srgbClr val="FF0000"/>
            </a:solidFill>
            <a:ln w="9525">
              <a:noFill/>
              <a:round/>
              <a:headEnd/>
              <a:tailEnd/>
            </a:ln>
            <a:effectLst/>
          </p:spPr>
          <p:txBody>
            <a:bodyPr wrap="none" anchor="ctr"/>
            <a:lstStyle/>
            <a:p>
              <a:endParaRPr lang="en-US"/>
            </a:p>
          </p:txBody>
        </p:sp>
        <p:sp>
          <p:nvSpPr>
            <p:cNvPr id="181311" name="Oval 63"/>
            <p:cNvSpPr>
              <a:spLocks noChangeAspect="1" noChangeArrowheads="1"/>
            </p:cNvSpPr>
            <p:nvPr/>
          </p:nvSpPr>
          <p:spPr bwMode="auto">
            <a:xfrm>
              <a:off x="4049" y="1241"/>
              <a:ext cx="12" cy="12"/>
            </a:xfrm>
            <a:prstGeom prst="ellipse">
              <a:avLst/>
            </a:prstGeom>
            <a:solidFill>
              <a:srgbClr val="FF0000"/>
            </a:solidFill>
            <a:ln w="9525">
              <a:noFill/>
              <a:round/>
              <a:headEnd/>
              <a:tailEnd/>
            </a:ln>
            <a:effectLst/>
          </p:spPr>
          <p:txBody>
            <a:bodyPr wrap="none" anchor="ctr"/>
            <a:lstStyle/>
            <a:p>
              <a:endParaRPr lang="en-US"/>
            </a:p>
          </p:txBody>
        </p:sp>
        <p:sp>
          <p:nvSpPr>
            <p:cNvPr id="181312" name="Oval 64"/>
            <p:cNvSpPr>
              <a:spLocks noChangeAspect="1" noChangeArrowheads="1"/>
            </p:cNvSpPr>
            <p:nvPr/>
          </p:nvSpPr>
          <p:spPr bwMode="auto">
            <a:xfrm>
              <a:off x="3972"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13" name="Oval 65"/>
            <p:cNvSpPr>
              <a:spLocks noChangeAspect="1" noChangeArrowheads="1"/>
            </p:cNvSpPr>
            <p:nvPr/>
          </p:nvSpPr>
          <p:spPr bwMode="auto">
            <a:xfrm>
              <a:off x="4002" y="1250"/>
              <a:ext cx="12" cy="12"/>
            </a:xfrm>
            <a:prstGeom prst="ellipse">
              <a:avLst/>
            </a:prstGeom>
            <a:solidFill>
              <a:srgbClr val="FF0000"/>
            </a:solidFill>
            <a:ln w="9525">
              <a:noFill/>
              <a:round/>
              <a:headEnd/>
              <a:tailEnd/>
            </a:ln>
            <a:effectLst/>
          </p:spPr>
          <p:txBody>
            <a:bodyPr wrap="none" anchor="ctr"/>
            <a:lstStyle/>
            <a:p>
              <a:endParaRPr lang="en-US"/>
            </a:p>
          </p:txBody>
        </p:sp>
        <p:sp>
          <p:nvSpPr>
            <p:cNvPr id="181314" name="Oval 66"/>
            <p:cNvSpPr>
              <a:spLocks noChangeAspect="1" noChangeArrowheads="1"/>
            </p:cNvSpPr>
            <p:nvPr/>
          </p:nvSpPr>
          <p:spPr bwMode="auto">
            <a:xfrm>
              <a:off x="3993" y="1232"/>
              <a:ext cx="12" cy="12"/>
            </a:xfrm>
            <a:prstGeom prst="ellipse">
              <a:avLst/>
            </a:prstGeom>
            <a:solidFill>
              <a:srgbClr val="FF0000"/>
            </a:solidFill>
            <a:ln w="9525">
              <a:noFill/>
              <a:round/>
              <a:headEnd/>
              <a:tailEnd/>
            </a:ln>
            <a:effectLst/>
          </p:spPr>
          <p:txBody>
            <a:bodyPr wrap="none" anchor="ctr"/>
            <a:lstStyle/>
            <a:p>
              <a:endParaRPr lang="en-US"/>
            </a:p>
          </p:txBody>
        </p:sp>
        <p:sp>
          <p:nvSpPr>
            <p:cNvPr id="181315" name="Oval 67"/>
            <p:cNvSpPr>
              <a:spLocks noChangeAspect="1" noChangeArrowheads="1"/>
            </p:cNvSpPr>
            <p:nvPr/>
          </p:nvSpPr>
          <p:spPr bwMode="auto">
            <a:xfrm>
              <a:off x="3976"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16" name="Oval 68"/>
            <p:cNvSpPr>
              <a:spLocks noChangeAspect="1" noChangeArrowheads="1"/>
            </p:cNvSpPr>
            <p:nvPr/>
          </p:nvSpPr>
          <p:spPr bwMode="auto">
            <a:xfrm>
              <a:off x="4020"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17" name="Oval 69"/>
            <p:cNvSpPr>
              <a:spLocks noChangeAspect="1" noChangeArrowheads="1"/>
            </p:cNvSpPr>
            <p:nvPr/>
          </p:nvSpPr>
          <p:spPr bwMode="auto">
            <a:xfrm>
              <a:off x="4002" y="1270"/>
              <a:ext cx="12" cy="12"/>
            </a:xfrm>
            <a:prstGeom prst="ellipse">
              <a:avLst/>
            </a:prstGeom>
            <a:solidFill>
              <a:srgbClr val="FF0000"/>
            </a:solidFill>
            <a:ln w="9525">
              <a:noFill/>
              <a:round/>
              <a:headEnd/>
              <a:tailEnd/>
            </a:ln>
            <a:effectLst/>
          </p:spPr>
          <p:txBody>
            <a:bodyPr wrap="none" anchor="ctr"/>
            <a:lstStyle/>
            <a:p>
              <a:endParaRPr lang="en-US"/>
            </a:p>
          </p:txBody>
        </p:sp>
        <p:sp>
          <p:nvSpPr>
            <p:cNvPr id="181318" name="Oval 70"/>
            <p:cNvSpPr>
              <a:spLocks noChangeAspect="1" noChangeArrowheads="1"/>
            </p:cNvSpPr>
            <p:nvPr/>
          </p:nvSpPr>
          <p:spPr bwMode="auto">
            <a:xfrm>
              <a:off x="4019" y="1247"/>
              <a:ext cx="12" cy="12"/>
            </a:xfrm>
            <a:prstGeom prst="ellipse">
              <a:avLst/>
            </a:prstGeom>
            <a:solidFill>
              <a:srgbClr val="FF0000"/>
            </a:solidFill>
            <a:ln w="9525">
              <a:noFill/>
              <a:round/>
              <a:headEnd/>
              <a:tailEnd/>
            </a:ln>
            <a:effectLst/>
          </p:spPr>
          <p:txBody>
            <a:bodyPr wrap="none" anchor="ctr"/>
            <a:lstStyle/>
            <a:p>
              <a:endParaRPr lang="en-US"/>
            </a:p>
          </p:txBody>
        </p:sp>
        <p:sp>
          <p:nvSpPr>
            <p:cNvPr id="181319" name="Oval 71"/>
            <p:cNvSpPr>
              <a:spLocks noChangeAspect="1" noChangeArrowheads="1"/>
            </p:cNvSpPr>
            <p:nvPr/>
          </p:nvSpPr>
          <p:spPr bwMode="auto">
            <a:xfrm>
              <a:off x="4038" y="1233"/>
              <a:ext cx="12" cy="12"/>
            </a:xfrm>
            <a:prstGeom prst="ellipse">
              <a:avLst/>
            </a:prstGeom>
            <a:solidFill>
              <a:srgbClr val="FF0000"/>
            </a:solidFill>
            <a:ln w="9525">
              <a:noFill/>
              <a:round/>
              <a:headEnd/>
              <a:tailEnd/>
            </a:ln>
            <a:effectLst/>
          </p:spPr>
          <p:txBody>
            <a:bodyPr wrap="none" anchor="ctr"/>
            <a:lstStyle/>
            <a:p>
              <a:endParaRPr lang="en-US"/>
            </a:p>
          </p:txBody>
        </p:sp>
        <p:sp>
          <p:nvSpPr>
            <p:cNvPr id="181320" name="Oval 72"/>
            <p:cNvSpPr>
              <a:spLocks noChangeAspect="1" noChangeArrowheads="1"/>
            </p:cNvSpPr>
            <p:nvPr/>
          </p:nvSpPr>
          <p:spPr bwMode="auto">
            <a:xfrm>
              <a:off x="4020" y="1277"/>
              <a:ext cx="12" cy="12"/>
            </a:xfrm>
            <a:prstGeom prst="ellipse">
              <a:avLst/>
            </a:prstGeom>
            <a:solidFill>
              <a:srgbClr val="FF0000"/>
            </a:solidFill>
            <a:ln w="9525">
              <a:noFill/>
              <a:round/>
              <a:headEnd/>
              <a:tailEnd/>
            </a:ln>
            <a:effectLst/>
          </p:spPr>
          <p:txBody>
            <a:bodyPr wrap="none" anchor="ctr"/>
            <a:lstStyle/>
            <a:p>
              <a:endParaRPr lang="en-US"/>
            </a:p>
          </p:txBody>
        </p:sp>
        <p:sp>
          <p:nvSpPr>
            <p:cNvPr id="181321" name="Oval 73"/>
            <p:cNvSpPr>
              <a:spLocks noChangeAspect="1" noChangeArrowheads="1"/>
            </p:cNvSpPr>
            <p:nvPr/>
          </p:nvSpPr>
          <p:spPr bwMode="auto">
            <a:xfrm>
              <a:off x="4001" y="1214"/>
              <a:ext cx="12" cy="12"/>
            </a:xfrm>
            <a:prstGeom prst="ellipse">
              <a:avLst/>
            </a:prstGeom>
            <a:solidFill>
              <a:srgbClr val="FF0000"/>
            </a:solidFill>
            <a:ln w="9525">
              <a:noFill/>
              <a:round/>
              <a:headEnd/>
              <a:tailEnd/>
            </a:ln>
            <a:effectLst/>
          </p:spPr>
          <p:txBody>
            <a:bodyPr wrap="none" anchor="ctr"/>
            <a:lstStyle/>
            <a:p>
              <a:endParaRPr lang="en-US"/>
            </a:p>
          </p:txBody>
        </p:sp>
        <p:sp>
          <p:nvSpPr>
            <p:cNvPr id="181322" name="Oval 74"/>
            <p:cNvSpPr>
              <a:spLocks noChangeAspect="1" noChangeArrowheads="1"/>
            </p:cNvSpPr>
            <p:nvPr/>
          </p:nvSpPr>
          <p:spPr bwMode="auto">
            <a:xfrm>
              <a:off x="4010" y="1259"/>
              <a:ext cx="12" cy="12"/>
            </a:xfrm>
            <a:prstGeom prst="ellipse">
              <a:avLst/>
            </a:prstGeom>
            <a:solidFill>
              <a:srgbClr val="FF0000"/>
            </a:solidFill>
            <a:ln w="9525">
              <a:noFill/>
              <a:round/>
              <a:headEnd/>
              <a:tailEnd/>
            </a:ln>
            <a:effectLst/>
          </p:spPr>
          <p:txBody>
            <a:bodyPr wrap="none" anchor="ctr"/>
            <a:lstStyle/>
            <a:p>
              <a:endParaRPr lang="en-US"/>
            </a:p>
          </p:txBody>
        </p:sp>
        <p:sp>
          <p:nvSpPr>
            <p:cNvPr id="181323" name="Oval 75"/>
            <p:cNvSpPr>
              <a:spLocks noChangeAspect="1" noChangeArrowheads="1"/>
            </p:cNvSpPr>
            <p:nvPr/>
          </p:nvSpPr>
          <p:spPr bwMode="auto">
            <a:xfrm>
              <a:off x="4037" y="1265"/>
              <a:ext cx="12" cy="12"/>
            </a:xfrm>
            <a:prstGeom prst="ellipse">
              <a:avLst/>
            </a:prstGeom>
            <a:solidFill>
              <a:srgbClr val="FF0000"/>
            </a:solidFill>
            <a:ln w="9525">
              <a:noFill/>
              <a:round/>
              <a:headEnd/>
              <a:tailEnd/>
            </a:ln>
            <a:effectLst/>
          </p:spPr>
          <p:txBody>
            <a:bodyPr wrap="none" anchor="ctr"/>
            <a:lstStyle/>
            <a:p>
              <a:endParaRPr lang="en-US"/>
            </a:p>
          </p:txBody>
        </p:sp>
        <p:sp>
          <p:nvSpPr>
            <p:cNvPr id="181324" name="Oval 76"/>
            <p:cNvSpPr>
              <a:spLocks noChangeAspect="1" noChangeArrowheads="1"/>
            </p:cNvSpPr>
            <p:nvPr/>
          </p:nvSpPr>
          <p:spPr bwMode="auto">
            <a:xfrm>
              <a:off x="3967"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325" name="Oval 77"/>
            <p:cNvSpPr>
              <a:spLocks noChangeAspect="1" noChangeArrowheads="1"/>
            </p:cNvSpPr>
            <p:nvPr/>
          </p:nvSpPr>
          <p:spPr bwMode="auto">
            <a:xfrm>
              <a:off x="3997" y="1228"/>
              <a:ext cx="12" cy="12"/>
            </a:xfrm>
            <a:prstGeom prst="ellipse">
              <a:avLst/>
            </a:prstGeom>
            <a:solidFill>
              <a:srgbClr val="FF0000"/>
            </a:solidFill>
            <a:ln w="9525">
              <a:noFill/>
              <a:round/>
              <a:headEnd/>
              <a:tailEnd/>
            </a:ln>
            <a:effectLst/>
          </p:spPr>
          <p:txBody>
            <a:bodyPr wrap="none" anchor="ctr"/>
            <a:lstStyle/>
            <a:p>
              <a:endParaRPr lang="en-US"/>
            </a:p>
          </p:txBody>
        </p:sp>
        <p:sp>
          <p:nvSpPr>
            <p:cNvPr id="181326" name="Oval 78"/>
            <p:cNvSpPr>
              <a:spLocks noChangeAspect="1" noChangeArrowheads="1"/>
            </p:cNvSpPr>
            <p:nvPr/>
          </p:nvSpPr>
          <p:spPr bwMode="auto">
            <a:xfrm>
              <a:off x="3988" y="1210"/>
              <a:ext cx="12" cy="12"/>
            </a:xfrm>
            <a:prstGeom prst="ellipse">
              <a:avLst/>
            </a:prstGeom>
            <a:solidFill>
              <a:srgbClr val="FF0000"/>
            </a:solidFill>
            <a:ln w="9525">
              <a:noFill/>
              <a:round/>
              <a:headEnd/>
              <a:tailEnd/>
            </a:ln>
            <a:effectLst/>
          </p:spPr>
          <p:txBody>
            <a:bodyPr wrap="none" anchor="ctr"/>
            <a:lstStyle/>
            <a:p>
              <a:endParaRPr lang="en-US"/>
            </a:p>
          </p:txBody>
        </p:sp>
        <p:sp>
          <p:nvSpPr>
            <p:cNvPr id="181327" name="Oval 79"/>
            <p:cNvSpPr>
              <a:spLocks noChangeAspect="1" noChangeArrowheads="1"/>
            </p:cNvSpPr>
            <p:nvPr/>
          </p:nvSpPr>
          <p:spPr bwMode="auto">
            <a:xfrm>
              <a:off x="3971" y="1231"/>
              <a:ext cx="12" cy="12"/>
            </a:xfrm>
            <a:prstGeom prst="ellipse">
              <a:avLst/>
            </a:prstGeom>
            <a:solidFill>
              <a:srgbClr val="FF0000"/>
            </a:solidFill>
            <a:ln w="9525">
              <a:noFill/>
              <a:round/>
              <a:headEnd/>
              <a:tailEnd/>
            </a:ln>
            <a:effectLst/>
          </p:spPr>
          <p:txBody>
            <a:bodyPr wrap="none" anchor="ctr"/>
            <a:lstStyle/>
            <a:p>
              <a:endParaRPr lang="en-US"/>
            </a:p>
          </p:txBody>
        </p:sp>
        <p:sp>
          <p:nvSpPr>
            <p:cNvPr id="181328" name="Oval 80"/>
            <p:cNvSpPr>
              <a:spLocks noChangeAspect="1" noChangeArrowheads="1"/>
            </p:cNvSpPr>
            <p:nvPr/>
          </p:nvSpPr>
          <p:spPr bwMode="auto">
            <a:xfrm>
              <a:off x="4015"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329" name="Oval 81"/>
            <p:cNvSpPr>
              <a:spLocks noChangeAspect="1" noChangeArrowheads="1"/>
            </p:cNvSpPr>
            <p:nvPr/>
          </p:nvSpPr>
          <p:spPr bwMode="auto">
            <a:xfrm>
              <a:off x="3997" y="1248"/>
              <a:ext cx="12" cy="12"/>
            </a:xfrm>
            <a:prstGeom prst="ellipse">
              <a:avLst/>
            </a:prstGeom>
            <a:solidFill>
              <a:srgbClr val="FF0000"/>
            </a:solidFill>
            <a:ln w="9525">
              <a:noFill/>
              <a:round/>
              <a:headEnd/>
              <a:tailEnd/>
            </a:ln>
            <a:effectLst/>
          </p:spPr>
          <p:txBody>
            <a:bodyPr wrap="none" anchor="ctr"/>
            <a:lstStyle/>
            <a:p>
              <a:endParaRPr lang="en-US"/>
            </a:p>
          </p:txBody>
        </p:sp>
        <p:sp>
          <p:nvSpPr>
            <p:cNvPr id="181330" name="Oval 82"/>
            <p:cNvSpPr>
              <a:spLocks noChangeAspect="1" noChangeArrowheads="1"/>
            </p:cNvSpPr>
            <p:nvPr/>
          </p:nvSpPr>
          <p:spPr bwMode="auto">
            <a:xfrm>
              <a:off x="4014" y="1225"/>
              <a:ext cx="12" cy="12"/>
            </a:xfrm>
            <a:prstGeom prst="ellipse">
              <a:avLst/>
            </a:prstGeom>
            <a:solidFill>
              <a:srgbClr val="FF0000"/>
            </a:solidFill>
            <a:ln w="9525">
              <a:noFill/>
              <a:round/>
              <a:headEnd/>
              <a:tailEnd/>
            </a:ln>
            <a:effectLst/>
          </p:spPr>
          <p:txBody>
            <a:bodyPr wrap="none" anchor="ctr"/>
            <a:lstStyle/>
            <a:p>
              <a:endParaRPr lang="en-US"/>
            </a:p>
          </p:txBody>
        </p:sp>
        <p:sp>
          <p:nvSpPr>
            <p:cNvPr id="181331" name="Oval 83"/>
            <p:cNvSpPr>
              <a:spLocks noChangeAspect="1" noChangeArrowheads="1"/>
            </p:cNvSpPr>
            <p:nvPr/>
          </p:nvSpPr>
          <p:spPr bwMode="auto">
            <a:xfrm>
              <a:off x="4033" y="1211"/>
              <a:ext cx="12" cy="12"/>
            </a:xfrm>
            <a:prstGeom prst="ellipse">
              <a:avLst/>
            </a:prstGeom>
            <a:solidFill>
              <a:srgbClr val="FF0000"/>
            </a:solidFill>
            <a:ln w="9525">
              <a:noFill/>
              <a:round/>
              <a:headEnd/>
              <a:tailEnd/>
            </a:ln>
            <a:effectLst/>
          </p:spPr>
          <p:txBody>
            <a:bodyPr wrap="none" anchor="ctr"/>
            <a:lstStyle/>
            <a:p>
              <a:endParaRPr lang="en-US"/>
            </a:p>
          </p:txBody>
        </p:sp>
        <p:sp>
          <p:nvSpPr>
            <p:cNvPr id="181332" name="Oval 84"/>
            <p:cNvSpPr>
              <a:spLocks noChangeAspect="1" noChangeArrowheads="1"/>
            </p:cNvSpPr>
            <p:nvPr/>
          </p:nvSpPr>
          <p:spPr bwMode="auto">
            <a:xfrm>
              <a:off x="4015" y="1255"/>
              <a:ext cx="12" cy="12"/>
            </a:xfrm>
            <a:prstGeom prst="ellipse">
              <a:avLst/>
            </a:prstGeom>
            <a:solidFill>
              <a:srgbClr val="FF0000"/>
            </a:solidFill>
            <a:ln w="9525">
              <a:noFill/>
              <a:round/>
              <a:headEnd/>
              <a:tailEnd/>
            </a:ln>
            <a:effectLst/>
          </p:spPr>
          <p:txBody>
            <a:bodyPr wrap="none" anchor="ctr"/>
            <a:lstStyle/>
            <a:p>
              <a:endParaRPr lang="en-US"/>
            </a:p>
          </p:txBody>
        </p:sp>
        <p:sp>
          <p:nvSpPr>
            <p:cNvPr id="181333" name="Oval 85"/>
            <p:cNvSpPr>
              <a:spLocks noChangeAspect="1" noChangeArrowheads="1"/>
            </p:cNvSpPr>
            <p:nvPr/>
          </p:nvSpPr>
          <p:spPr bwMode="auto">
            <a:xfrm>
              <a:off x="3996" y="1192"/>
              <a:ext cx="12" cy="12"/>
            </a:xfrm>
            <a:prstGeom prst="ellipse">
              <a:avLst/>
            </a:prstGeom>
            <a:solidFill>
              <a:srgbClr val="FF0000"/>
            </a:solidFill>
            <a:ln w="9525">
              <a:noFill/>
              <a:round/>
              <a:headEnd/>
              <a:tailEnd/>
            </a:ln>
            <a:effectLst/>
          </p:spPr>
          <p:txBody>
            <a:bodyPr wrap="none" anchor="ctr"/>
            <a:lstStyle/>
            <a:p>
              <a:endParaRPr lang="en-US"/>
            </a:p>
          </p:txBody>
        </p:sp>
        <p:sp>
          <p:nvSpPr>
            <p:cNvPr id="181334" name="Oval 86"/>
            <p:cNvSpPr>
              <a:spLocks noChangeAspect="1" noChangeArrowheads="1"/>
            </p:cNvSpPr>
            <p:nvPr/>
          </p:nvSpPr>
          <p:spPr bwMode="auto">
            <a:xfrm>
              <a:off x="4005" y="1237"/>
              <a:ext cx="12" cy="12"/>
            </a:xfrm>
            <a:prstGeom prst="ellipse">
              <a:avLst/>
            </a:prstGeom>
            <a:solidFill>
              <a:srgbClr val="FF0000"/>
            </a:solidFill>
            <a:ln w="9525">
              <a:noFill/>
              <a:round/>
              <a:headEnd/>
              <a:tailEnd/>
            </a:ln>
            <a:effectLst/>
          </p:spPr>
          <p:txBody>
            <a:bodyPr wrap="none" anchor="ctr"/>
            <a:lstStyle/>
            <a:p>
              <a:endParaRPr lang="en-US"/>
            </a:p>
          </p:txBody>
        </p:sp>
        <p:sp>
          <p:nvSpPr>
            <p:cNvPr id="181335" name="Oval 87"/>
            <p:cNvSpPr>
              <a:spLocks noChangeAspect="1" noChangeArrowheads="1"/>
            </p:cNvSpPr>
            <p:nvPr/>
          </p:nvSpPr>
          <p:spPr bwMode="auto">
            <a:xfrm>
              <a:off x="4032" y="1243"/>
              <a:ext cx="12" cy="12"/>
            </a:xfrm>
            <a:prstGeom prst="ellipse">
              <a:avLst/>
            </a:prstGeom>
            <a:solidFill>
              <a:srgbClr val="FF0000"/>
            </a:solidFill>
            <a:ln w="9525">
              <a:noFill/>
              <a:round/>
              <a:headEnd/>
              <a:tailEnd/>
            </a:ln>
            <a:effectLst/>
          </p:spPr>
          <p:txBody>
            <a:bodyPr wrap="none" anchor="ctr"/>
            <a:lstStyle/>
            <a:p>
              <a:endParaRPr lang="en-US"/>
            </a:p>
          </p:txBody>
        </p:sp>
      </p:grpSp>
      <p:grpSp>
        <p:nvGrpSpPr>
          <p:cNvPr id="4" name="Group 88"/>
          <p:cNvGrpSpPr>
            <a:grpSpLocks/>
          </p:cNvGrpSpPr>
          <p:nvPr/>
        </p:nvGrpSpPr>
        <p:grpSpPr bwMode="auto">
          <a:xfrm rot="2527050">
            <a:off x="5638800" y="2895600"/>
            <a:ext cx="150813" cy="157163"/>
            <a:chOff x="3967" y="1190"/>
            <a:chExt cx="95" cy="99"/>
          </a:xfrm>
        </p:grpSpPr>
        <p:sp>
          <p:nvSpPr>
            <p:cNvPr id="181337" name="Oval 89"/>
            <p:cNvSpPr>
              <a:spLocks noChangeAspect="1" noChangeArrowheads="1"/>
            </p:cNvSpPr>
            <p:nvPr/>
          </p:nvSpPr>
          <p:spPr bwMode="auto">
            <a:xfrm>
              <a:off x="3984"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38" name="Oval 90"/>
            <p:cNvSpPr>
              <a:spLocks noChangeAspect="1" noChangeArrowheads="1"/>
            </p:cNvSpPr>
            <p:nvPr/>
          </p:nvSpPr>
          <p:spPr bwMode="auto">
            <a:xfrm>
              <a:off x="4014" y="1226"/>
              <a:ext cx="12" cy="12"/>
            </a:xfrm>
            <a:prstGeom prst="ellipse">
              <a:avLst/>
            </a:prstGeom>
            <a:solidFill>
              <a:srgbClr val="FF0000"/>
            </a:solidFill>
            <a:ln w="9525">
              <a:noFill/>
              <a:round/>
              <a:headEnd/>
              <a:tailEnd/>
            </a:ln>
            <a:effectLst/>
          </p:spPr>
          <p:txBody>
            <a:bodyPr wrap="none" anchor="ctr"/>
            <a:lstStyle/>
            <a:p>
              <a:endParaRPr lang="en-US"/>
            </a:p>
          </p:txBody>
        </p:sp>
        <p:sp>
          <p:nvSpPr>
            <p:cNvPr id="181339" name="Oval 91"/>
            <p:cNvSpPr>
              <a:spLocks noChangeAspect="1" noChangeArrowheads="1"/>
            </p:cNvSpPr>
            <p:nvPr/>
          </p:nvSpPr>
          <p:spPr bwMode="auto">
            <a:xfrm>
              <a:off x="4005" y="1208"/>
              <a:ext cx="12" cy="12"/>
            </a:xfrm>
            <a:prstGeom prst="ellipse">
              <a:avLst/>
            </a:prstGeom>
            <a:solidFill>
              <a:srgbClr val="FF0000"/>
            </a:solidFill>
            <a:ln w="9525">
              <a:noFill/>
              <a:round/>
              <a:headEnd/>
              <a:tailEnd/>
            </a:ln>
            <a:effectLst/>
          </p:spPr>
          <p:txBody>
            <a:bodyPr wrap="none" anchor="ctr"/>
            <a:lstStyle/>
            <a:p>
              <a:endParaRPr lang="en-US"/>
            </a:p>
          </p:txBody>
        </p:sp>
        <p:sp>
          <p:nvSpPr>
            <p:cNvPr id="181340" name="Oval 92"/>
            <p:cNvSpPr>
              <a:spLocks noChangeAspect="1" noChangeArrowheads="1"/>
            </p:cNvSpPr>
            <p:nvPr/>
          </p:nvSpPr>
          <p:spPr bwMode="auto">
            <a:xfrm>
              <a:off x="3988" y="1229"/>
              <a:ext cx="12" cy="12"/>
            </a:xfrm>
            <a:prstGeom prst="ellipse">
              <a:avLst/>
            </a:prstGeom>
            <a:solidFill>
              <a:srgbClr val="FF0000"/>
            </a:solidFill>
            <a:ln w="9525">
              <a:noFill/>
              <a:round/>
              <a:headEnd/>
              <a:tailEnd/>
            </a:ln>
            <a:effectLst/>
          </p:spPr>
          <p:txBody>
            <a:bodyPr wrap="none" anchor="ctr"/>
            <a:lstStyle/>
            <a:p>
              <a:endParaRPr lang="en-US"/>
            </a:p>
          </p:txBody>
        </p:sp>
        <p:sp>
          <p:nvSpPr>
            <p:cNvPr id="181341" name="Oval 93"/>
            <p:cNvSpPr>
              <a:spLocks noChangeAspect="1" noChangeArrowheads="1"/>
            </p:cNvSpPr>
            <p:nvPr/>
          </p:nvSpPr>
          <p:spPr bwMode="auto">
            <a:xfrm>
              <a:off x="4032"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42" name="Oval 94"/>
            <p:cNvSpPr>
              <a:spLocks noChangeAspect="1" noChangeArrowheads="1"/>
            </p:cNvSpPr>
            <p:nvPr/>
          </p:nvSpPr>
          <p:spPr bwMode="auto">
            <a:xfrm>
              <a:off x="4014" y="1246"/>
              <a:ext cx="12" cy="12"/>
            </a:xfrm>
            <a:prstGeom prst="ellipse">
              <a:avLst/>
            </a:prstGeom>
            <a:solidFill>
              <a:srgbClr val="FF0000"/>
            </a:solidFill>
            <a:ln w="9525">
              <a:noFill/>
              <a:round/>
              <a:headEnd/>
              <a:tailEnd/>
            </a:ln>
            <a:effectLst/>
          </p:spPr>
          <p:txBody>
            <a:bodyPr wrap="none" anchor="ctr"/>
            <a:lstStyle/>
            <a:p>
              <a:endParaRPr lang="en-US"/>
            </a:p>
          </p:txBody>
        </p:sp>
        <p:sp>
          <p:nvSpPr>
            <p:cNvPr id="181343" name="Oval 95"/>
            <p:cNvSpPr>
              <a:spLocks noChangeAspect="1" noChangeArrowheads="1"/>
            </p:cNvSpPr>
            <p:nvPr/>
          </p:nvSpPr>
          <p:spPr bwMode="auto">
            <a:xfrm>
              <a:off x="4031" y="1223"/>
              <a:ext cx="12" cy="12"/>
            </a:xfrm>
            <a:prstGeom prst="ellipse">
              <a:avLst/>
            </a:prstGeom>
            <a:solidFill>
              <a:srgbClr val="FF0000"/>
            </a:solidFill>
            <a:ln w="9525">
              <a:noFill/>
              <a:round/>
              <a:headEnd/>
              <a:tailEnd/>
            </a:ln>
            <a:effectLst/>
          </p:spPr>
          <p:txBody>
            <a:bodyPr wrap="none" anchor="ctr"/>
            <a:lstStyle/>
            <a:p>
              <a:endParaRPr lang="en-US"/>
            </a:p>
          </p:txBody>
        </p:sp>
        <p:sp>
          <p:nvSpPr>
            <p:cNvPr id="181344" name="Oval 96"/>
            <p:cNvSpPr>
              <a:spLocks noChangeAspect="1" noChangeArrowheads="1"/>
            </p:cNvSpPr>
            <p:nvPr/>
          </p:nvSpPr>
          <p:spPr bwMode="auto">
            <a:xfrm>
              <a:off x="4050" y="1209"/>
              <a:ext cx="12" cy="12"/>
            </a:xfrm>
            <a:prstGeom prst="ellipse">
              <a:avLst/>
            </a:prstGeom>
            <a:solidFill>
              <a:srgbClr val="FF0000"/>
            </a:solidFill>
            <a:ln w="9525">
              <a:noFill/>
              <a:round/>
              <a:headEnd/>
              <a:tailEnd/>
            </a:ln>
            <a:effectLst/>
          </p:spPr>
          <p:txBody>
            <a:bodyPr wrap="none" anchor="ctr"/>
            <a:lstStyle/>
            <a:p>
              <a:endParaRPr lang="en-US"/>
            </a:p>
          </p:txBody>
        </p:sp>
        <p:sp>
          <p:nvSpPr>
            <p:cNvPr id="181345" name="Oval 97"/>
            <p:cNvSpPr>
              <a:spLocks noChangeAspect="1" noChangeArrowheads="1"/>
            </p:cNvSpPr>
            <p:nvPr/>
          </p:nvSpPr>
          <p:spPr bwMode="auto">
            <a:xfrm>
              <a:off x="4032"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46" name="Oval 98"/>
            <p:cNvSpPr>
              <a:spLocks noChangeAspect="1" noChangeArrowheads="1"/>
            </p:cNvSpPr>
            <p:nvPr/>
          </p:nvSpPr>
          <p:spPr bwMode="auto">
            <a:xfrm>
              <a:off x="4013" y="1190"/>
              <a:ext cx="12" cy="12"/>
            </a:xfrm>
            <a:prstGeom prst="ellipse">
              <a:avLst/>
            </a:prstGeom>
            <a:solidFill>
              <a:srgbClr val="FF0000"/>
            </a:solidFill>
            <a:ln w="9525">
              <a:noFill/>
              <a:round/>
              <a:headEnd/>
              <a:tailEnd/>
            </a:ln>
            <a:effectLst/>
          </p:spPr>
          <p:txBody>
            <a:bodyPr wrap="none" anchor="ctr"/>
            <a:lstStyle/>
            <a:p>
              <a:endParaRPr lang="en-US"/>
            </a:p>
          </p:txBody>
        </p:sp>
        <p:sp>
          <p:nvSpPr>
            <p:cNvPr id="181347" name="Oval 99"/>
            <p:cNvSpPr>
              <a:spLocks noChangeAspect="1" noChangeArrowheads="1"/>
            </p:cNvSpPr>
            <p:nvPr/>
          </p:nvSpPr>
          <p:spPr bwMode="auto">
            <a:xfrm>
              <a:off x="4022" y="1235"/>
              <a:ext cx="12" cy="12"/>
            </a:xfrm>
            <a:prstGeom prst="ellipse">
              <a:avLst/>
            </a:prstGeom>
            <a:solidFill>
              <a:srgbClr val="FF0000"/>
            </a:solidFill>
            <a:ln w="9525">
              <a:noFill/>
              <a:round/>
              <a:headEnd/>
              <a:tailEnd/>
            </a:ln>
            <a:effectLst/>
          </p:spPr>
          <p:txBody>
            <a:bodyPr wrap="none" anchor="ctr"/>
            <a:lstStyle/>
            <a:p>
              <a:endParaRPr lang="en-US"/>
            </a:p>
          </p:txBody>
        </p:sp>
        <p:sp>
          <p:nvSpPr>
            <p:cNvPr id="181348" name="Oval 100"/>
            <p:cNvSpPr>
              <a:spLocks noChangeAspect="1" noChangeArrowheads="1"/>
            </p:cNvSpPr>
            <p:nvPr/>
          </p:nvSpPr>
          <p:spPr bwMode="auto">
            <a:xfrm>
              <a:off x="4049" y="1241"/>
              <a:ext cx="12" cy="12"/>
            </a:xfrm>
            <a:prstGeom prst="ellipse">
              <a:avLst/>
            </a:prstGeom>
            <a:solidFill>
              <a:srgbClr val="FF0000"/>
            </a:solidFill>
            <a:ln w="9525">
              <a:noFill/>
              <a:round/>
              <a:headEnd/>
              <a:tailEnd/>
            </a:ln>
            <a:effectLst/>
          </p:spPr>
          <p:txBody>
            <a:bodyPr wrap="none" anchor="ctr"/>
            <a:lstStyle/>
            <a:p>
              <a:endParaRPr lang="en-US"/>
            </a:p>
          </p:txBody>
        </p:sp>
        <p:sp>
          <p:nvSpPr>
            <p:cNvPr id="181349" name="Oval 101"/>
            <p:cNvSpPr>
              <a:spLocks noChangeAspect="1" noChangeArrowheads="1"/>
            </p:cNvSpPr>
            <p:nvPr/>
          </p:nvSpPr>
          <p:spPr bwMode="auto">
            <a:xfrm>
              <a:off x="3972"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50" name="Oval 102"/>
            <p:cNvSpPr>
              <a:spLocks noChangeAspect="1" noChangeArrowheads="1"/>
            </p:cNvSpPr>
            <p:nvPr/>
          </p:nvSpPr>
          <p:spPr bwMode="auto">
            <a:xfrm>
              <a:off x="4002" y="1250"/>
              <a:ext cx="12" cy="12"/>
            </a:xfrm>
            <a:prstGeom prst="ellipse">
              <a:avLst/>
            </a:prstGeom>
            <a:solidFill>
              <a:srgbClr val="FF0000"/>
            </a:solidFill>
            <a:ln w="9525">
              <a:noFill/>
              <a:round/>
              <a:headEnd/>
              <a:tailEnd/>
            </a:ln>
            <a:effectLst/>
          </p:spPr>
          <p:txBody>
            <a:bodyPr wrap="none" anchor="ctr"/>
            <a:lstStyle/>
            <a:p>
              <a:endParaRPr lang="en-US"/>
            </a:p>
          </p:txBody>
        </p:sp>
        <p:sp>
          <p:nvSpPr>
            <p:cNvPr id="181351" name="Oval 103"/>
            <p:cNvSpPr>
              <a:spLocks noChangeAspect="1" noChangeArrowheads="1"/>
            </p:cNvSpPr>
            <p:nvPr/>
          </p:nvSpPr>
          <p:spPr bwMode="auto">
            <a:xfrm>
              <a:off x="3993" y="1232"/>
              <a:ext cx="12" cy="12"/>
            </a:xfrm>
            <a:prstGeom prst="ellipse">
              <a:avLst/>
            </a:prstGeom>
            <a:solidFill>
              <a:srgbClr val="FF0000"/>
            </a:solidFill>
            <a:ln w="9525">
              <a:noFill/>
              <a:round/>
              <a:headEnd/>
              <a:tailEnd/>
            </a:ln>
            <a:effectLst/>
          </p:spPr>
          <p:txBody>
            <a:bodyPr wrap="none" anchor="ctr"/>
            <a:lstStyle/>
            <a:p>
              <a:endParaRPr lang="en-US"/>
            </a:p>
          </p:txBody>
        </p:sp>
        <p:sp>
          <p:nvSpPr>
            <p:cNvPr id="181352" name="Oval 104"/>
            <p:cNvSpPr>
              <a:spLocks noChangeAspect="1" noChangeArrowheads="1"/>
            </p:cNvSpPr>
            <p:nvPr/>
          </p:nvSpPr>
          <p:spPr bwMode="auto">
            <a:xfrm>
              <a:off x="3976"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53" name="Oval 105"/>
            <p:cNvSpPr>
              <a:spLocks noChangeAspect="1" noChangeArrowheads="1"/>
            </p:cNvSpPr>
            <p:nvPr/>
          </p:nvSpPr>
          <p:spPr bwMode="auto">
            <a:xfrm>
              <a:off x="4020"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54" name="Oval 106"/>
            <p:cNvSpPr>
              <a:spLocks noChangeAspect="1" noChangeArrowheads="1"/>
            </p:cNvSpPr>
            <p:nvPr/>
          </p:nvSpPr>
          <p:spPr bwMode="auto">
            <a:xfrm>
              <a:off x="4002" y="1270"/>
              <a:ext cx="12" cy="12"/>
            </a:xfrm>
            <a:prstGeom prst="ellipse">
              <a:avLst/>
            </a:prstGeom>
            <a:solidFill>
              <a:srgbClr val="FF0000"/>
            </a:solidFill>
            <a:ln w="9525">
              <a:noFill/>
              <a:round/>
              <a:headEnd/>
              <a:tailEnd/>
            </a:ln>
            <a:effectLst/>
          </p:spPr>
          <p:txBody>
            <a:bodyPr wrap="none" anchor="ctr"/>
            <a:lstStyle/>
            <a:p>
              <a:endParaRPr lang="en-US"/>
            </a:p>
          </p:txBody>
        </p:sp>
        <p:sp>
          <p:nvSpPr>
            <p:cNvPr id="181355" name="Oval 107"/>
            <p:cNvSpPr>
              <a:spLocks noChangeAspect="1" noChangeArrowheads="1"/>
            </p:cNvSpPr>
            <p:nvPr/>
          </p:nvSpPr>
          <p:spPr bwMode="auto">
            <a:xfrm>
              <a:off x="4019" y="1247"/>
              <a:ext cx="12" cy="12"/>
            </a:xfrm>
            <a:prstGeom prst="ellipse">
              <a:avLst/>
            </a:prstGeom>
            <a:solidFill>
              <a:srgbClr val="FF0000"/>
            </a:solidFill>
            <a:ln w="9525">
              <a:noFill/>
              <a:round/>
              <a:headEnd/>
              <a:tailEnd/>
            </a:ln>
            <a:effectLst/>
          </p:spPr>
          <p:txBody>
            <a:bodyPr wrap="none" anchor="ctr"/>
            <a:lstStyle/>
            <a:p>
              <a:endParaRPr lang="en-US"/>
            </a:p>
          </p:txBody>
        </p:sp>
        <p:sp>
          <p:nvSpPr>
            <p:cNvPr id="181356" name="Oval 108"/>
            <p:cNvSpPr>
              <a:spLocks noChangeAspect="1" noChangeArrowheads="1"/>
            </p:cNvSpPr>
            <p:nvPr/>
          </p:nvSpPr>
          <p:spPr bwMode="auto">
            <a:xfrm>
              <a:off x="4038" y="1233"/>
              <a:ext cx="12" cy="12"/>
            </a:xfrm>
            <a:prstGeom prst="ellipse">
              <a:avLst/>
            </a:prstGeom>
            <a:solidFill>
              <a:srgbClr val="FF0000"/>
            </a:solidFill>
            <a:ln w="9525">
              <a:noFill/>
              <a:round/>
              <a:headEnd/>
              <a:tailEnd/>
            </a:ln>
            <a:effectLst/>
          </p:spPr>
          <p:txBody>
            <a:bodyPr wrap="none" anchor="ctr"/>
            <a:lstStyle/>
            <a:p>
              <a:endParaRPr lang="en-US"/>
            </a:p>
          </p:txBody>
        </p:sp>
        <p:sp>
          <p:nvSpPr>
            <p:cNvPr id="181357" name="Oval 109"/>
            <p:cNvSpPr>
              <a:spLocks noChangeAspect="1" noChangeArrowheads="1"/>
            </p:cNvSpPr>
            <p:nvPr/>
          </p:nvSpPr>
          <p:spPr bwMode="auto">
            <a:xfrm>
              <a:off x="4020" y="1277"/>
              <a:ext cx="12" cy="12"/>
            </a:xfrm>
            <a:prstGeom prst="ellipse">
              <a:avLst/>
            </a:prstGeom>
            <a:solidFill>
              <a:srgbClr val="FF0000"/>
            </a:solidFill>
            <a:ln w="9525">
              <a:noFill/>
              <a:round/>
              <a:headEnd/>
              <a:tailEnd/>
            </a:ln>
            <a:effectLst/>
          </p:spPr>
          <p:txBody>
            <a:bodyPr wrap="none" anchor="ctr"/>
            <a:lstStyle/>
            <a:p>
              <a:endParaRPr lang="en-US"/>
            </a:p>
          </p:txBody>
        </p:sp>
        <p:sp>
          <p:nvSpPr>
            <p:cNvPr id="181358" name="Oval 110"/>
            <p:cNvSpPr>
              <a:spLocks noChangeAspect="1" noChangeArrowheads="1"/>
            </p:cNvSpPr>
            <p:nvPr/>
          </p:nvSpPr>
          <p:spPr bwMode="auto">
            <a:xfrm>
              <a:off x="4001" y="1214"/>
              <a:ext cx="12" cy="12"/>
            </a:xfrm>
            <a:prstGeom prst="ellipse">
              <a:avLst/>
            </a:prstGeom>
            <a:solidFill>
              <a:srgbClr val="FF0000"/>
            </a:solidFill>
            <a:ln w="9525">
              <a:noFill/>
              <a:round/>
              <a:headEnd/>
              <a:tailEnd/>
            </a:ln>
            <a:effectLst/>
          </p:spPr>
          <p:txBody>
            <a:bodyPr wrap="none" anchor="ctr"/>
            <a:lstStyle/>
            <a:p>
              <a:endParaRPr lang="en-US"/>
            </a:p>
          </p:txBody>
        </p:sp>
        <p:sp>
          <p:nvSpPr>
            <p:cNvPr id="181359" name="Oval 111"/>
            <p:cNvSpPr>
              <a:spLocks noChangeAspect="1" noChangeArrowheads="1"/>
            </p:cNvSpPr>
            <p:nvPr/>
          </p:nvSpPr>
          <p:spPr bwMode="auto">
            <a:xfrm>
              <a:off x="4010" y="1259"/>
              <a:ext cx="12" cy="12"/>
            </a:xfrm>
            <a:prstGeom prst="ellipse">
              <a:avLst/>
            </a:prstGeom>
            <a:solidFill>
              <a:srgbClr val="FF0000"/>
            </a:solidFill>
            <a:ln w="9525">
              <a:noFill/>
              <a:round/>
              <a:headEnd/>
              <a:tailEnd/>
            </a:ln>
            <a:effectLst/>
          </p:spPr>
          <p:txBody>
            <a:bodyPr wrap="none" anchor="ctr"/>
            <a:lstStyle/>
            <a:p>
              <a:endParaRPr lang="en-US"/>
            </a:p>
          </p:txBody>
        </p:sp>
        <p:sp>
          <p:nvSpPr>
            <p:cNvPr id="181360" name="Oval 112"/>
            <p:cNvSpPr>
              <a:spLocks noChangeAspect="1" noChangeArrowheads="1"/>
            </p:cNvSpPr>
            <p:nvPr/>
          </p:nvSpPr>
          <p:spPr bwMode="auto">
            <a:xfrm>
              <a:off x="4037" y="1265"/>
              <a:ext cx="12" cy="12"/>
            </a:xfrm>
            <a:prstGeom prst="ellipse">
              <a:avLst/>
            </a:prstGeom>
            <a:solidFill>
              <a:srgbClr val="FF0000"/>
            </a:solidFill>
            <a:ln w="9525">
              <a:noFill/>
              <a:round/>
              <a:headEnd/>
              <a:tailEnd/>
            </a:ln>
            <a:effectLst/>
          </p:spPr>
          <p:txBody>
            <a:bodyPr wrap="none" anchor="ctr"/>
            <a:lstStyle/>
            <a:p>
              <a:endParaRPr lang="en-US"/>
            </a:p>
          </p:txBody>
        </p:sp>
        <p:sp>
          <p:nvSpPr>
            <p:cNvPr id="181361" name="Oval 113"/>
            <p:cNvSpPr>
              <a:spLocks noChangeAspect="1" noChangeArrowheads="1"/>
            </p:cNvSpPr>
            <p:nvPr/>
          </p:nvSpPr>
          <p:spPr bwMode="auto">
            <a:xfrm>
              <a:off x="3967"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362" name="Oval 114"/>
            <p:cNvSpPr>
              <a:spLocks noChangeAspect="1" noChangeArrowheads="1"/>
            </p:cNvSpPr>
            <p:nvPr/>
          </p:nvSpPr>
          <p:spPr bwMode="auto">
            <a:xfrm>
              <a:off x="3997" y="1228"/>
              <a:ext cx="12" cy="12"/>
            </a:xfrm>
            <a:prstGeom prst="ellipse">
              <a:avLst/>
            </a:prstGeom>
            <a:solidFill>
              <a:srgbClr val="FF0000"/>
            </a:solidFill>
            <a:ln w="9525">
              <a:noFill/>
              <a:round/>
              <a:headEnd/>
              <a:tailEnd/>
            </a:ln>
            <a:effectLst/>
          </p:spPr>
          <p:txBody>
            <a:bodyPr wrap="none" anchor="ctr"/>
            <a:lstStyle/>
            <a:p>
              <a:endParaRPr lang="en-US"/>
            </a:p>
          </p:txBody>
        </p:sp>
        <p:sp>
          <p:nvSpPr>
            <p:cNvPr id="181363" name="Oval 115"/>
            <p:cNvSpPr>
              <a:spLocks noChangeAspect="1" noChangeArrowheads="1"/>
            </p:cNvSpPr>
            <p:nvPr/>
          </p:nvSpPr>
          <p:spPr bwMode="auto">
            <a:xfrm>
              <a:off x="3988" y="1210"/>
              <a:ext cx="12" cy="12"/>
            </a:xfrm>
            <a:prstGeom prst="ellipse">
              <a:avLst/>
            </a:prstGeom>
            <a:solidFill>
              <a:srgbClr val="FF0000"/>
            </a:solidFill>
            <a:ln w="9525">
              <a:noFill/>
              <a:round/>
              <a:headEnd/>
              <a:tailEnd/>
            </a:ln>
            <a:effectLst/>
          </p:spPr>
          <p:txBody>
            <a:bodyPr wrap="none" anchor="ctr"/>
            <a:lstStyle/>
            <a:p>
              <a:endParaRPr lang="en-US"/>
            </a:p>
          </p:txBody>
        </p:sp>
        <p:sp>
          <p:nvSpPr>
            <p:cNvPr id="181364" name="Oval 116"/>
            <p:cNvSpPr>
              <a:spLocks noChangeAspect="1" noChangeArrowheads="1"/>
            </p:cNvSpPr>
            <p:nvPr/>
          </p:nvSpPr>
          <p:spPr bwMode="auto">
            <a:xfrm>
              <a:off x="3971" y="1231"/>
              <a:ext cx="12" cy="12"/>
            </a:xfrm>
            <a:prstGeom prst="ellipse">
              <a:avLst/>
            </a:prstGeom>
            <a:solidFill>
              <a:srgbClr val="FF0000"/>
            </a:solidFill>
            <a:ln w="9525">
              <a:noFill/>
              <a:round/>
              <a:headEnd/>
              <a:tailEnd/>
            </a:ln>
            <a:effectLst/>
          </p:spPr>
          <p:txBody>
            <a:bodyPr wrap="none" anchor="ctr"/>
            <a:lstStyle/>
            <a:p>
              <a:endParaRPr lang="en-US"/>
            </a:p>
          </p:txBody>
        </p:sp>
        <p:sp>
          <p:nvSpPr>
            <p:cNvPr id="181365" name="Oval 117"/>
            <p:cNvSpPr>
              <a:spLocks noChangeAspect="1" noChangeArrowheads="1"/>
            </p:cNvSpPr>
            <p:nvPr/>
          </p:nvSpPr>
          <p:spPr bwMode="auto">
            <a:xfrm>
              <a:off x="4015"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366" name="Oval 118"/>
            <p:cNvSpPr>
              <a:spLocks noChangeAspect="1" noChangeArrowheads="1"/>
            </p:cNvSpPr>
            <p:nvPr/>
          </p:nvSpPr>
          <p:spPr bwMode="auto">
            <a:xfrm>
              <a:off x="3997" y="1248"/>
              <a:ext cx="12" cy="12"/>
            </a:xfrm>
            <a:prstGeom prst="ellipse">
              <a:avLst/>
            </a:prstGeom>
            <a:solidFill>
              <a:srgbClr val="FF0000"/>
            </a:solidFill>
            <a:ln w="9525">
              <a:noFill/>
              <a:round/>
              <a:headEnd/>
              <a:tailEnd/>
            </a:ln>
            <a:effectLst/>
          </p:spPr>
          <p:txBody>
            <a:bodyPr wrap="none" anchor="ctr"/>
            <a:lstStyle/>
            <a:p>
              <a:endParaRPr lang="en-US"/>
            </a:p>
          </p:txBody>
        </p:sp>
        <p:sp>
          <p:nvSpPr>
            <p:cNvPr id="181367" name="Oval 119"/>
            <p:cNvSpPr>
              <a:spLocks noChangeAspect="1" noChangeArrowheads="1"/>
            </p:cNvSpPr>
            <p:nvPr/>
          </p:nvSpPr>
          <p:spPr bwMode="auto">
            <a:xfrm>
              <a:off x="4014" y="1225"/>
              <a:ext cx="12" cy="12"/>
            </a:xfrm>
            <a:prstGeom prst="ellipse">
              <a:avLst/>
            </a:prstGeom>
            <a:solidFill>
              <a:srgbClr val="FF0000"/>
            </a:solidFill>
            <a:ln w="9525">
              <a:noFill/>
              <a:round/>
              <a:headEnd/>
              <a:tailEnd/>
            </a:ln>
            <a:effectLst/>
          </p:spPr>
          <p:txBody>
            <a:bodyPr wrap="none" anchor="ctr"/>
            <a:lstStyle/>
            <a:p>
              <a:endParaRPr lang="en-US"/>
            </a:p>
          </p:txBody>
        </p:sp>
        <p:sp>
          <p:nvSpPr>
            <p:cNvPr id="181368" name="Oval 120"/>
            <p:cNvSpPr>
              <a:spLocks noChangeAspect="1" noChangeArrowheads="1"/>
            </p:cNvSpPr>
            <p:nvPr/>
          </p:nvSpPr>
          <p:spPr bwMode="auto">
            <a:xfrm>
              <a:off x="4033" y="1211"/>
              <a:ext cx="12" cy="12"/>
            </a:xfrm>
            <a:prstGeom prst="ellipse">
              <a:avLst/>
            </a:prstGeom>
            <a:solidFill>
              <a:srgbClr val="FF0000"/>
            </a:solidFill>
            <a:ln w="9525">
              <a:noFill/>
              <a:round/>
              <a:headEnd/>
              <a:tailEnd/>
            </a:ln>
            <a:effectLst/>
          </p:spPr>
          <p:txBody>
            <a:bodyPr wrap="none" anchor="ctr"/>
            <a:lstStyle/>
            <a:p>
              <a:endParaRPr lang="en-US"/>
            </a:p>
          </p:txBody>
        </p:sp>
        <p:sp>
          <p:nvSpPr>
            <p:cNvPr id="181369" name="Oval 121"/>
            <p:cNvSpPr>
              <a:spLocks noChangeAspect="1" noChangeArrowheads="1"/>
            </p:cNvSpPr>
            <p:nvPr/>
          </p:nvSpPr>
          <p:spPr bwMode="auto">
            <a:xfrm>
              <a:off x="4015" y="1255"/>
              <a:ext cx="12" cy="12"/>
            </a:xfrm>
            <a:prstGeom prst="ellipse">
              <a:avLst/>
            </a:prstGeom>
            <a:solidFill>
              <a:srgbClr val="FF0000"/>
            </a:solidFill>
            <a:ln w="9525">
              <a:noFill/>
              <a:round/>
              <a:headEnd/>
              <a:tailEnd/>
            </a:ln>
            <a:effectLst/>
          </p:spPr>
          <p:txBody>
            <a:bodyPr wrap="none" anchor="ctr"/>
            <a:lstStyle/>
            <a:p>
              <a:endParaRPr lang="en-US"/>
            </a:p>
          </p:txBody>
        </p:sp>
        <p:sp>
          <p:nvSpPr>
            <p:cNvPr id="181370" name="Oval 122"/>
            <p:cNvSpPr>
              <a:spLocks noChangeAspect="1" noChangeArrowheads="1"/>
            </p:cNvSpPr>
            <p:nvPr/>
          </p:nvSpPr>
          <p:spPr bwMode="auto">
            <a:xfrm>
              <a:off x="3996" y="1192"/>
              <a:ext cx="12" cy="12"/>
            </a:xfrm>
            <a:prstGeom prst="ellipse">
              <a:avLst/>
            </a:prstGeom>
            <a:solidFill>
              <a:srgbClr val="FF0000"/>
            </a:solidFill>
            <a:ln w="9525">
              <a:noFill/>
              <a:round/>
              <a:headEnd/>
              <a:tailEnd/>
            </a:ln>
            <a:effectLst/>
          </p:spPr>
          <p:txBody>
            <a:bodyPr wrap="none" anchor="ctr"/>
            <a:lstStyle/>
            <a:p>
              <a:endParaRPr lang="en-US"/>
            </a:p>
          </p:txBody>
        </p:sp>
        <p:sp>
          <p:nvSpPr>
            <p:cNvPr id="181371" name="Oval 123"/>
            <p:cNvSpPr>
              <a:spLocks noChangeAspect="1" noChangeArrowheads="1"/>
            </p:cNvSpPr>
            <p:nvPr/>
          </p:nvSpPr>
          <p:spPr bwMode="auto">
            <a:xfrm>
              <a:off x="4005" y="1237"/>
              <a:ext cx="12" cy="12"/>
            </a:xfrm>
            <a:prstGeom prst="ellipse">
              <a:avLst/>
            </a:prstGeom>
            <a:solidFill>
              <a:srgbClr val="FF0000"/>
            </a:solidFill>
            <a:ln w="9525">
              <a:noFill/>
              <a:round/>
              <a:headEnd/>
              <a:tailEnd/>
            </a:ln>
            <a:effectLst/>
          </p:spPr>
          <p:txBody>
            <a:bodyPr wrap="none" anchor="ctr"/>
            <a:lstStyle/>
            <a:p>
              <a:endParaRPr lang="en-US"/>
            </a:p>
          </p:txBody>
        </p:sp>
        <p:sp>
          <p:nvSpPr>
            <p:cNvPr id="181372" name="Oval 124"/>
            <p:cNvSpPr>
              <a:spLocks noChangeAspect="1" noChangeArrowheads="1"/>
            </p:cNvSpPr>
            <p:nvPr/>
          </p:nvSpPr>
          <p:spPr bwMode="auto">
            <a:xfrm>
              <a:off x="4032" y="1243"/>
              <a:ext cx="12" cy="12"/>
            </a:xfrm>
            <a:prstGeom prst="ellipse">
              <a:avLst/>
            </a:prstGeom>
            <a:solidFill>
              <a:srgbClr val="FF0000"/>
            </a:solidFill>
            <a:ln w="9525">
              <a:noFill/>
              <a:round/>
              <a:headEnd/>
              <a:tailEnd/>
            </a:ln>
            <a:effectLst/>
          </p:spPr>
          <p:txBody>
            <a:bodyPr wrap="none" anchor="ctr"/>
            <a:lstStyle/>
            <a:p>
              <a:endParaRPr lang="en-US"/>
            </a:p>
          </p:txBody>
        </p:sp>
      </p:grpSp>
      <p:grpSp>
        <p:nvGrpSpPr>
          <p:cNvPr id="5" name="Group 125"/>
          <p:cNvGrpSpPr>
            <a:grpSpLocks/>
          </p:cNvGrpSpPr>
          <p:nvPr/>
        </p:nvGrpSpPr>
        <p:grpSpPr bwMode="auto">
          <a:xfrm rot="15011399">
            <a:off x="5108576" y="4078287"/>
            <a:ext cx="150812" cy="157163"/>
            <a:chOff x="3967" y="1190"/>
            <a:chExt cx="95" cy="99"/>
          </a:xfrm>
        </p:grpSpPr>
        <p:sp>
          <p:nvSpPr>
            <p:cNvPr id="181374" name="Oval 126"/>
            <p:cNvSpPr>
              <a:spLocks noChangeAspect="1" noChangeArrowheads="1"/>
            </p:cNvSpPr>
            <p:nvPr/>
          </p:nvSpPr>
          <p:spPr bwMode="auto">
            <a:xfrm>
              <a:off x="3984"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75" name="Oval 127"/>
            <p:cNvSpPr>
              <a:spLocks noChangeAspect="1" noChangeArrowheads="1"/>
            </p:cNvSpPr>
            <p:nvPr/>
          </p:nvSpPr>
          <p:spPr bwMode="auto">
            <a:xfrm>
              <a:off x="4014" y="1226"/>
              <a:ext cx="12" cy="12"/>
            </a:xfrm>
            <a:prstGeom prst="ellipse">
              <a:avLst/>
            </a:prstGeom>
            <a:solidFill>
              <a:srgbClr val="FF0000"/>
            </a:solidFill>
            <a:ln w="9525">
              <a:noFill/>
              <a:round/>
              <a:headEnd/>
              <a:tailEnd/>
            </a:ln>
            <a:effectLst/>
          </p:spPr>
          <p:txBody>
            <a:bodyPr wrap="none" anchor="ctr"/>
            <a:lstStyle/>
            <a:p>
              <a:endParaRPr lang="en-US"/>
            </a:p>
          </p:txBody>
        </p:sp>
        <p:sp>
          <p:nvSpPr>
            <p:cNvPr id="181376" name="Oval 128"/>
            <p:cNvSpPr>
              <a:spLocks noChangeAspect="1" noChangeArrowheads="1"/>
            </p:cNvSpPr>
            <p:nvPr/>
          </p:nvSpPr>
          <p:spPr bwMode="auto">
            <a:xfrm>
              <a:off x="4005" y="1208"/>
              <a:ext cx="12" cy="12"/>
            </a:xfrm>
            <a:prstGeom prst="ellipse">
              <a:avLst/>
            </a:prstGeom>
            <a:solidFill>
              <a:srgbClr val="FF0000"/>
            </a:solidFill>
            <a:ln w="9525">
              <a:noFill/>
              <a:round/>
              <a:headEnd/>
              <a:tailEnd/>
            </a:ln>
            <a:effectLst/>
          </p:spPr>
          <p:txBody>
            <a:bodyPr wrap="none" anchor="ctr"/>
            <a:lstStyle/>
            <a:p>
              <a:endParaRPr lang="en-US"/>
            </a:p>
          </p:txBody>
        </p:sp>
        <p:sp>
          <p:nvSpPr>
            <p:cNvPr id="181377" name="Oval 129"/>
            <p:cNvSpPr>
              <a:spLocks noChangeAspect="1" noChangeArrowheads="1"/>
            </p:cNvSpPr>
            <p:nvPr/>
          </p:nvSpPr>
          <p:spPr bwMode="auto">
            <a:xfrm>
              <a:off x="3988" y="1229"/>
              <a:ext cx="12" cy="12"/>
            </a:xfrm>
            <a:prstGeom prst="ellipse">
              <a:avLst/>
            </a:prstGeom>
            <a:solidFill>
              <a:srgbClr val="FF0000"/>
            </a:solidFill>
            <a:ln w="9525">
              <a:noFill/>
              <a:round/>
              <a:headEnd/>
              <a:tailEnd/>
            </a:ln>
            <a:effectLst/>
          </p:spPr>
          <p:txBody>
            <a:bodyPr wrap="none" anchor="ctr"/>
            <a:lstStyle/>
            <a:p>
              <a:endParaRPr lang="en-US"/>
            </a:p>
          </p:txBody>
        </p:sp>
        <p:sp>
          <p:nvSpPr>
            <p:cNvPr id="181378" name="Oval 130"/>
            <p:cNvSpPr>
              <a:spLocks noChangeAspect="1" noChangeArrowheads="1"/>
            </p:cNvSpPr>
            <p:nvPr/>
          </p:nvSpPr>
          <p:spPr bwMode="auto">
            <a:xfrm>
              <a:off x="4032" y="1200"/>
              <a:ext cx="12" cy="12"/>
            </a:xfrm>
            <a:prstGeom prst="ellipse">
              <a:avLst/>
            </a:prstGeom>
            <a:solidFill>
              <a:srgbClr val="FF0000"/>
            </a:solidFill>
            <a:ln w="9525">
              <a:noFill/>
              <a:round/>
              <a:headEnd/>
              <a:tailEnd/>
            </a:ln>
            <a:effectLst/>
          </p:spPr>
          <p:txBody>
            <a:bodyPr wrap="none" anchor="ctr"/>
            <a:lstStyle/>
            <a:p>
              <a:endParaRPr lang="en-US"/>
            </a:p>
          </p:txBody>
        </p:sp>
        <p:sp>
          <p:nvSpPr>
            <p:cNvPr id="181379" name="Oval 131"/>
            <p:cNvSpPr>
              <a:spLocks noChangeAspect="1" noChangeArrowheads="1"/>
            </p:cNvSpPr>
            <p:nvPr/>
          </p:nvSpPr>
          <p:spPr bwMode="auto">
            <a:xfrm>
              <a:off x="4014" y="1246"/>
              <a:ext cx="12" cy="12"/>
            </a:xfrm>
            <a:prstGeom prst="ellipse">
              <a:avLst/>
            </a:prstGeom>
            <a:solidFill>
              <a:srgbClr val="FF0000"/>
            </a:solidFill>
            <a:ln w="9525">
              <a:noFill/>
              <a:round/>
              <a:headEnd/>
              <a:tailEnd/>
            </a:ln>
            <a:effectLst/>
          </p:spPr>
          <p:txBody>
            <a:bodyPr wrap="none" anchor="ctr"/>
            <a:lstStyle/>
            <a:p>
              <a:endParaRPr lang="en-US"/>
            </a:p>
          </p:txBody>
        </p:sp>
        <p:sp>
          <p:nvSpPr>
            <p:cNvPr id="181380" name="Oval 132"/>
            <p:cNvSpPr>
              <a:spLocks noChangeAspect="1" noChangeArrowheads="1"/>
            </p:cNvSpPr>
            <p:nvPr/>
          </p:nvSpPr>
          <p:spPr bwMode="auto">
            <a:xfrm>
              <a:off x="4031" y="1223"/>
              <a:ext cx="12" cy="12"/>
            </a:xfrm>
            <a:prstGeom prst="ellipse">
              <a:avLst/>
            </a:prstGeom>
            <a:solidFill>
              <a:srgbClr val="FF0000"/>
            </a:solidFill>
            <a:ln w="9525">
              <a:noFill/>
              <a:round/>
              <a:headEnd/>
              <a:tailEnd/>
            </a:ln>
            <a:effectLst/>
          </p:spPr>
          <p:txBody>
            <a:bodyPr wrap="none" anchor="ctr"/>
            <a:lstStyle/>
            <a:p>
              <a:endParaRPr lang="en-US"/>
            </a:p>
          </p:txBody>
        </p:sp>
        <p:sp>
          <p:nvSpPr>
            <p:cNvPr id="181381" name="Oval 133"/>
            <p:cNvSpPr>
              <a:spLocks noChangeAspect="1" noChangeArrowheads="1"/>
            </p:cNvSpPr>
            <p:nvPr/>
          </p:nvSpPr>
          <p:spPr bwMode="auto">
            <a:xfrm>
              <a:off x="4050" y="1209"/>
              <a:ext cx="12" cy="12"/>
            </a:xfrm>
            <a:prstGeom prst="ellipse">
              <a:avLst/>
            </a:prstGeom>
            <a:solidFill>
              <a:srgbClr val="FF0000"/>
            </a:solidFill>
            <a:ln w="9525">
              <a:noFill/>
              <a:round/>
              <a:headEnd/>
              <a:tailEnd/>
            </a:ln>
            <a:effectLst/>
          </p:spPr>
          <p:txBody>
            <a:bodyPr wrap="none" anchor="ctr"/>
            <a:lstStyle/>
            <a:p>
              <a:endParaRPr lang="en-US"/>
            </a:p>
          </p:txBody>
        </p:sp>
        <p:sp>
          <p:nvSpPr>
            <p:cNvPr id="181382" name="Oval 134"/>
            <p:cNvSpPr>
              <a:spLocks noChangeAspect="1" noChangeArrowheads="1"/>
            </p:cNvSpPr>
            <p:nvPr/>
          </p:nvSpPr>
          <p:spPr bwMode="auto">
            <a:xfrm>
              <a:off x="4032"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83" name="Oval 135"/>
            <p:cNvSpPr>
              <a:spLocks noChangeAspect="1" noChangeArrowheads="1"/>
            </p:cNvSpPr>
            <p:nvPr/>
          </p:nvSpPr>
          <p:spPr bwMode="auto">
            <a:xfrm>
              <a:off x="4013" y="1190"/>
              <a:ext cx="12" cy="12"/>
            </a:xfrm>
            <a:prstGeom prst="ellipse">
              <a:avLst/>
            </a:prstGeom>
            <a:solidFill>
              <a:srgbClr val="FF0000"/>
            </a:solidFill>
            <a:ln w="9525">
              <a:noFill/>
              <a:round/>
              <a:headEnd/>
              <a:tailEnd/>
            </a:ln>
            <a:effectLst/>
          </p:spPr>
          <p:txBody>
            <a:bodyPr wrap="none" anchor="ctr"/>
            <a:lstStyle/>
            <a:p>
              <a:endParaRPr lang="en-US"/>
            </a:p>
          </p:txBody>
        </p:sp>
        <p:sp>
          <p:nvSpPr>
            <p:cNvPr id="181384" name="Oval 136"/>
            <p:cNvSpPr>
              <a:spLocks noChangeAspect="1" noChangeArrowheads="1"/>
            </p:cNvSpPr>
            <p:nvPr/>
          </p:nvSpPr>
          <p:spPr bwMode="auto">
            <a:xfrm>
              <a:off x="4022" y="1235"/>
              <a:ext cx="12" cy="12"/>
            </a:xfrm>
            <a:prstGeom prst="ellipse">
              <a:avLst/>
            </a:prstGeom>
            <a:solidFill>
              <a:srgbClr val="FF0000"/>
            </a:solidFill>
            <a:ln w="9525">
              <a:noFill/>
              <a:round/>
              <a:headEnd/>
              <a:tailEnd/>
            </a:ln>
            <a:effectLst/>
          </p:spPr>
          <p:txBody>
            <a:bodyPr wrap="none" anchor="ctr"/>
            <a:lstStyle/>
            <a:p>
              <a:endParaRPr lang="en-US"/>
            </a:p>
          </p:txBody>
        </p:sp>
        <p:sp>
          <p:nvSpPr>
            <p:cNvPr id="181385" name="Oval 137"/>
            <p:cNvSpPr>
              <a:spLocks noChangeAspect="1" noChangeArrowheads="1"/>
            </p:cNvSpPr>
            <p:nvPr/>
          </p:nvSpPr>
          <p:spPr bwMode="auto">
            <a:xfrm>
              <a:off x="4049" y="1241"/>
              <a:ext cx="12" cy="12"/>
            </a:xfrm>
            <a:prstGeom prst="ellipse">
              <a:avLst/>
            </a:prstGeom>
            <a:solidFill>
              <a:srgbClr val="FF0000"/>
            </a:solidFill>
            <a:ln w="9525">
              <a:noFill/>
              <a:round/>
              <a:headEnd/>
              <a:tailEnd/>
            </a:ln>
            <a:effectLst/>
          </p:spPr>
          <p:txBody>
            <a:bodyPr wrap="none" anchor="ctr"/>
            <a:lstStyle/>
            <a:p>
              <a:endParaRPr lang="en-US"/>
            </a:p>
          </p:txBody>
        </p:sp>
        <p:sp>
          <p:nvSpPr>
            <p:cNvPr id="181386" name="Oval 138"/>
            <p:cNvSpPr>
              <a:spLocks noChangeAspect="1" noChangeArrowheads="1"/>
            </p:cNvSpPr>
            <p:nvPr/>
          </p:nvSpPr>
          <p:spPr bwMode="auto">
            <a:xfrm>
              <a:off x="3972"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87" name="Oval 139"/>
            <p:cNvSpPr>
              <a:spLocks noChangeAspect="1" noChangeArrowheads="1"/>
            </p:cNvSpPr>
            <p:nvPr/>
          </p:nvSpPr>
          <p:spPr bwMode="auto">
            <a:xfrm>
              <a:off x="4002" y="1250"/>
              <a:ext cx="12" cy="12"/>
            </a:xfrm>
            <a:prstGeom prst="ellipse">
              <a:avLst/>
            </a:prstGeom>
            <a:solidFill>
              <a:srgbClr val="FF0000"/>
            </a:solidFill>
            <a:ln w="9525">
              <a:noFill/>
              <a:round/>
              <a:headEnd/>
              <a:tailEnd/>
            </a:ln>
            <a:effectLst/>
          </p:spPr>
          <p:txBody>
            <a:bodyPr wrap="none" anchor="ctr"/>
            <a:lstStyle/>
            <a:p>
              <a:endParaRPr lang="en-US"/>
            </a:p>
          </p:txBody>
        </p:sp>
        <p:sp>
          <p:nvSpPr>
            <p:cNvPr id="181388" name="Oval 140"/>
            <p:cNvSpPr>
              <a:spLocks noChangeAspect="1" noChangeArrowheads="1"/>
            </p:cNvSpPr>
            <p:nvPr/>
          </p:nvSpPr>
          <p:spPr bwMode="auto">
            <a:xfrm>
              <a:off x="3993" y="1232"/>
              <a:ext cx="12" cy="12"/>
            </a:xfrm>
            <a:prstGeom prst="ellipse">
              <a:avLst/>
            </a:prstGeom>
            <a:solidFill>
              <a:srgbClr val="FF0000"/>
            </a:solidFill>
            <a:ln w="9525">
              <a:noFill/>
              <a:round/>
              <a:headEnd/>
              <a:tailEnd/>
            </a:ln>
            <a:effectLst/>
          </p:spPr>
          <p:txBody>
            <a:bodyPr wrap="none" anchor="ctr"/>
            <a:lstStyle/>
            <a:p>
              <a:endParaRPr lang="en-US"/>
            </a:p>
          </p:txBody>
        </p:sp>
        <p:sp>
          <p:nvSpPr>
            <p:cNvPr id="181389" name="Oval 141"/>
            <p:cNvSpPr>
              <a:spLocks noChangeAspect="1" noChangeArrowheads="1"/>
            </p:cNvSpPr>
            <p:nvPr/>
          </p:nvSpPr>
          <p:spPr bwMode="auto">
            <a:xfrm>
              <a:off x="3976" y="1253"/>
              <a:ext cx="12" cy="12"/>
            </a:xfrm>
            <a:prstGeom prst="ellipse">
              <a:avLst/>
            </a:prstGeom>
            <a:solidFill>
              <a:srgbClr val="FF0000"/>
            </a:solidFill>
            <a:ln w="9525">
              <a:noFill/>
              <a:round/>
              <a:headEnd/>
              <a:tailEnd/>
            </a:ln>
            <a:effectLst/>
          </p:spPr>
          <p:txBody>
            <a:bodyPr wrap="none" anchor="ctr"/>
            <a:lstStyle/>
            <a:p>
              <a:endParaRPr lang="en-US"/>
            </a:p>
          </p:txBody>
        </p:sp>
        <p:sp>
          <p:nvSpPr>
            <p:cNvPr id="181390" name="Oval 142"/>
            <p:cNvSpPr>
              <a:spLocks noChangeAspect="1" noChangeArrowheads="1"/>
            </p:cNvSpPr>
            <p:nvPr/>
          </p:nvSpPr>
          <p:spPr bwMode="auto">
            <a:xfrm>
              <a:off x="4020" y="1224"/>
              <a:ext cx="12" cy="12"/>
            </a:xfrm>
            <a:prstGeom prst="ellipse">
              <a:avLst/>
            </a:prstGeom>
            <a:solidFill>
              <a:srgbClr val="FF0000"/>
            </a:solidFill>
            <a:ln w="9525">
              <a:noFill/>
              <a:round/>
              <a:headEnd/>
              <a:tailEnd/>
            </a:ln>
            <a:effectLst/>
          </p:spPr>
          <p:txBody>
            <a:bodyPr wrap="none" anchor="ctr"/>
            <a:lstStyle/>
            <a:p>
              <a:endParaRPr lang="en-US"/>
            </a:p>
          </p:txBody>
        </p:sp>
        <p:sp>
          <p:nvSpPr>
            <p:cNvPr id="181391" name="Oval 143"/>
            <p:cNvSpPr>
              <a:spLocks noChangeAspect="1" noChangeArrowheads="1"/>
            </p:cNvSpPr>
            <p:nvPr/>
          </p:nvSpPr>
          <p:spPr bwMode="auto">
            <a:xfrm>
              <a:off x="4002" y="1270"/>
              <a:ext cx="12" cy="12"/>
            </a:xfrm>
            <a:prstGeom prst="ellipse">
              <a:avLst/>
            </a:prstGeom>
            <a:solidFill>
              <a:srgbClr val="FF0000"/>
            </a:solidFill>
            <a:ln w="9525">
              <a:noFill/>
              <a:round/>
              <a:headEnd/>
              <a:tailEnd/>
            </a:ln>
            <a:effectLst/>
          </p:spPr>
          <p:txBody>
            <a:bodyPr wrap="none" anchor="ctr"/>
            <a:lstStyle/>
            <a:p>
              <a:endParaRPr lang="en-US"/>
            </a:p>
          </p:txBody>
        </p:sp>
        <p:sp>
          <p:nvSpPr>
            <p:cNvPr id="181392" name="Oval 144"/>
            <p:cNvSpPr>
              <a:spLocks noChangeAspect="1" noChangeArrowheads="1"/>
            </p:cNvSpPr>
            <p:nvPr/>
          </p:nvSpPr>
          <p:spPr bwMode="auto">
            <a:xfrm>
              <a:off x="4019" y="1247"/>
              <a:ext cx="12" cy="12"/>
            </a:xfrm>
            <a:prstGeom prst="ellipse">
              <a:avLst/>
            </a:prstGeom>
            <a:solidFill>
              <a:srgbClr val="FF0000"/>
            </a:solidFill>
            <a:ln w="9525">
              <a:noFill/>
              <a:round/>
              <a:headEnd/>
              <a:tailEnd/>
            </a:ln>
            <a:effectLst/>
          </p:spPr>
          <p:txBody>
            <a:bodyPr wrap="none" anchor="ctr"/>
            <a:lstStyle/>
            <a:p>
              <a:endParaRPr lang="en-US"/>
            </a:p>
          </p:txBody>
        </p:sp>
        <p:sp>
          <p:nvSpPr>
            <p:cNvPr id="181393" name="Oval 145"/>
            <p:cNvSpPr>
              <a:spLocks noChangeAspect="1" noChangeArrowheads="1"/>
            </p:cNvSpPr>
            <p:nvPr/>
          </p:nvSpPr>
          <p:spPr bwMode="auto">
            <a:xfrm>
              <a:off x="4038" y="1233"/>
              <a:ext cx="12" cy="12"/>
            </a:xfrm>
            <a:prstGeom prst="ellipse">
              <a:avLst/>
            </a:prstGeom>
            <a:solidFill>
              <a:srgbClr val="FF0000"/>
            </a:solidFill>
            <a:ln w="9525">
              <a:noFill/>
              <a:round/>
              <a:headEnd/>
              <a:tailEnd/>
            </a:ln>
            <a:effectLst/>
          </p:spPr>
          <p:txBody>
            <a:bodyPr wrap="none" anchor="ctr"/>
            <a:lstStyle/>
            <a:p>
              <a:endParaRPr lang="en-US"/>
            </a:p>
          </p:txBody>
        </p:sp>
        <p:sp>
          <p:nvSpPr>
            <p:cNvPr id="181394" name="Oval 146"/>
            <p:cNvSpPr>
              <a:spLocks noChangeAspect="1" noChangeArrowheads="1"/>
            </p:cNvSpPr>
            <p:nvPr/>
          </p:nvSpPr>
          <p:spPr bwMode="auto">
            <a:xfrm>
              <a:off x="4020" y="1277"/>
              <a:ext cx="12" cy="12"/>
            </a:xfrm>
            <a:prstGeom prst="ellipse">
              <a:avLst/>
            </a:prstGeom>
            <a:solidFill>
              <a:srgbClr val="FF0000"/>
            </a:solidFill>
            <a:ln w="9525">
              <a:noFill/>
              <a:round/>
              <a:headEnd/>
              <a:tailEnd/>
            </a:ln>
            <a:effectLst/>
          </p:spPr>
          <p:txBody>
            <a:bodyPr wrap="none" anchor="ctr"/>
            <a:lstStyle/>
            <a:p>
              <a:endParaRPr lang="en-US"/>
            </a:p>
          </p:txBody>
        </p:sp>
        <p:sp>
          <p:nvSpPr>
            <p:cNvPr id="181395" name="Oval 147"/>
            <p:cNvSpPr>
              <a:spLocks noChangeAspect="1" noChangeArrowheads="1"/>
            </p:cNvSpPr>
            <p:nvPr/>
          </p:nvSpPr>
          <p:spPr bwMode="auto">
            <a:xfrm>
              <a:off x="4001" y="1214"/>
              <a:ext cx="12" cy="12"/>
            </a:xfrm>
            <a:prstGeom prst="ellipse">
              <a:avLst/>
            </a:prstGeom>
            <a:solidFill>
              <a:srgbClr val="FF0000"/>
            </a:solidFill>
            <a:ln w="9525">
              <a:noFill/>
              <a:round/>
              <a:headEnd/>
              <a:tailEnd/>
            </a:ln>
            <a:effectLst/>
          </p:spPr>
          <p:txBody>
            <a:bodyPr wrap="none" anchor="ctr"/>
            <a:lstStyle/>
            <a:p>
              <a:endParaRPr lang="en-US"/>
            </a:p>
          </p:txBody>
        </p:sp>
        <p:sp>
          <p:nvSpPr>
            <p:cNvPr id="181396" name="Oval 148"/>
            <p:cNvSpPr>
              <a:spLocks noChangeAspect="1" noChangeArrowheads="1"/>
            </p:cNvSpPr>
            <p:nvPr/>
          </p:nvSpPr>
          <p:spPr bwMode="auto">
            <a:xfrm>
              <a:off x="4010" y="1259"/>
              <a:ext cx="12" cy="12"/>
            </a:xfrm>
            <a:prstGeom prst="ellipse">
              <a:avLst/>
            </a:prstGeom>
            <a:solidFill>
              <a:srgbClr val="FF0000"/>
            </a:solidFill>
            <a:ln w="9525">
              <a:noFill/>
              <a:round/>
              <a:headEnd/>
              <a:tailEnd/>
            </a:ln>
            <a:effectLst/>
          </p:spPr>
          <p:txBody>
            <a:bodyPr wrap="none" anchor="ctr"/>
            <a:lstStyle/>
            <a:p>
              <a:endParaRPr lang="en-US"/>
            </a:p>
          </p:txBody>
        </p:sp>
        <p:sp>
          <p:nvSpPr>
            <p:cNvPr id="181397" name="Oval 149"/>
            <p:cNvSpPr>
              <a:spLocks noChangeAspect="1" noChangeArrowheads="1"/>
            </p:cNvSpPr>
            <p:nvPr/>
          </p:nvSpPr>
          <p:spPr bwMode="auto">
            <a:xfrm>
              <a:off x="4037" y="1265"/>
              <a:ext cx="12" cy="12"/>
            </a:xfrm>
            <a:prstGeom prst="ellipse">
              <a:avLst/>
            </a:prstGeom>
            <a:solidFill>
              <a:srgbClr val="FF0000"/>
            </a:solidFill>
            <a:ln w="9525">
              <a:noFill/>
              <a:round/>
              <a:headEnd/>
              <a:tailEnd/>
            </a:ln>
            <a:effectLst/>
          </p:spPr>
          <p:txBody>
            <a:bodyPr wrap="none" anchor="ctr"/>
            <a:lstStyle/>
            <a:p>
              <a:endParaRPr lang="en-US"/>
            </a:p>
          </p:txBody>
        </p:sp>
        <p:sp>
          <p:nvSpPr>
            <p:cNvPr id="181398" name="Oval 150"/>
            <p:cNvSpPr>
              <a:spLocks noChangeAspect="1" noChangeArrowheads="1"/>
            </p:cNvSpPr>
            <p:nvPr/>
          </p:nvSpPr>
          <p:spPr bwMode="auto">
            <a:xfrm>
              <a:off x="3967"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399" name="Oval 151"/>
            <p:cNvSpPr>
              <a:spLocks noChangeAspect="1" noChangeArrowheads="1"/>
            </p:cNvSpPr>
            <p:nvPr/>
          </p:nvSpPr>
          <p:spPr bwMode="auto">
            <a:xfrm>
              <a:off x="3997" y="1228"/>
              <a:ext cx="12" cy="12"/>
            </a:xfrm>
            <a:prstGeom prst="ellipse">
              <a:avLst/>
            </a:prstGeom>
            <a:solidFill>
              <a:srgbClr val="FF0000"/>
            </a:solidFill>
            <a:ln w="9525">
              <a:noFill/>
              <a:round/>
              <a:headEnd/>
              <a:tailEnd/>
            </a:ln>
            <a:effectLst/>
          </p:spPr>
          <p:txBody>
            <a:bodyPr wrap="none" anchor="ctr"/>
            <a:lstStyle/>
            <a:p>
              <a:endParaRPr lang="en-US"/>
            </a:p>
          </p:txBody>
        </p:sp>
        <p:sp>
          <p:nvSpPr>
            <p:cNvPr id="181400" name="Oval 152"/>
            <p:cNvSpPr>
              <a:spLocks noChangeAspect="1" noChangeArrowheads="1"/>
            </p:cNvSpPr>
            <p:nvPr/>
          </p:nvSpPr>
          <p:spPr bwMode="auto">
            <a:xfrm>
              <a:off x="3988" y="1210"/>
              <a:ext cx="12" cy="12"/>
            </a:xfrm>
            <a:prstGeom prst="ellipse">
              <a:avLst/>
            </a:prstGeom>
            <a:solidFill>
              <a:srgbClr val="FF0000"/>
            </a:solidFill>
            <a:ln w="9525">
              <a:noFill/>
              <a:round/>
              <a:headEnd/>
              <a:tailEnd/>
            </a:ln>
            <a:effectLst/>
          </p:spPr>
          <p:txBody>
            <a:bodyPr wrap="none" anchor="ctr"/>
            <a:lstStyle/>
            <a:p>
              <a:endParaRPr lang="en-US"/>
            </a:p>
          </p:txBody>
        </p:sp>
        <p:sp>
          <p:nvSpPr>
            <p:cNvPr id="181401" name="Oval 153"/>
            <p:cNvSpPr>
              <a:spLocks noChangeAspect="1" noChangeArrowheads="1"/>
            </p:cNvSpPr>
            <p:nvPr/>
          </p:nvSpPr>
          <p:spPr bwMode="auto">
            <a:xfrm>
              <a:off x="3971" y="1231"/>
              <a:ext cx="12" cy="12"/>
            </a:xfrm>
            <a:prstGeom prst="ellipse">
              <a:avLst/>
            </a:prstGeom>
            <a:solidFill>
              <a:srgbClr val="FF0000"/>
            </a:solidFill>
            <a:ln w="9525">
              <a:noFill/>
              <a:round/>
              <a:headEnd/>
              <a:tailEnd/>
            </a:ln>
            <a:effectLst/>
          </p:spPr>
          <p:txBody>
            <a:bodyPr wrap="none" anchor="ctr"/>
            <a:lstStyle/>
            <a:p>
              <a:endParaRPr lang="en-US"/>
            </a:p>
          </p:txBody>
        </p:sp>
        <p:sp>
          <p:nvSpPr>
            <p:cNvPr id="181402" name="Oval 154"/>
            <p:cNvSpPr>
              <a:spLocks noChangeAspect="1" noChangeArrowheads="1"/>
            </p:cNvSpPr>
            <p:nvPr/>
          </p:nvSpPr>
          <p:spPr bwMode="auto">
            <a:xfrm>
              <a:off x="4015" y="1202"/>
              <a:ext cx="12" cy="12"/>
            </a:xfrm>
            <a:prstGeom prst="ellipse">
              <a:avLst/>
            </a:prstGeom>
            <a:solidFill>
              <a:srgbClr val="FF0000"/>
            </a:solidFill>
            <a:ln w="9525">
              <a:noFill/>
              <a:round/>
              <a:headEnd/>
              <a:tailEnd/>
            </a:ln>
            <a:effectLst/>
          </p:spPr>
          <p:txBody>
            <a:bodyPr wrap="none" anchor="ctr"/>
            <a:lstStyle/>
            <a:p>
              <a:endParaRPr lang="en-US"/>
            </a:p>
          </p:txBody>
        </p:sp>
        <p:sp>
          <p:nvSpPr>
            <p:cNvPr id="181403" name="Oval 155"/>
            <p:cNvSpPr>
              <a:spLocks noChangeAspect="1" noChangeArrowheads="1"/>
            </p:cNvSpPr>
            <p:nvPr/>
          </p:nvSpPr>
          <p:spPr bwMode="auto">
            <a:xfrm>
              <a:off x="3997" y="1248"/>
              <a:ext cx="12" cy="12"/>
            </a:xfrm>
            <a:prstGeom prst="ellipse">
              <a:avLst/>
            </a:prstGeom>
            <a:solidFill>
              <a:srgbClr val="FF0000"/>
            </a:solidFill>
            <a:ln w="9525">
              <a:noFill/>
              <a:round/>
              <a:headEnd/>
              <a:tailEnd/>
            </a:ln>
            <a:effectLst/>
          </p:spPr>
          <p:txBody>
            <a:bodyPr wrap="none" anchor="ctr"/>
            <a:lstStyle/>
            <a:p>
              <a:endParaRPr lang="en-US"/>
            </a:p>
          </p:txBody>
        </p:sp>
        <p:sp>
          <p:nvSpPr>
            <p:cNvPr id="181404" name="Oval 156"/>
            <p:cNvSpPr>
              <a:spLocks noChangeAspect="1" noChangeArrowheads="1"/>
            </p:cNvSpPr>
            <p:nvPr/>
          </p:nvSpPr>
          <p:spPr bwMode="auto">
            <a:xfrm>
              <a:off x="4014" y="1225"/>
              <a:ext cx="12" cy="12"/>
            </a:xfrm>
            <a:prstGeom prst="ellipse">
              <a:avLst/>
            </a:prstGeom>
            <a:solidFill>
              <a:srgbClr val="FF0000"/>
            </a:solidFill>
            <a:ln w="9525">
              <a:noFill/>
              <a:round/>
              <a:headEnd/>
              <a:tailEnd/>
            </a:ln>
            <a:effectLst/>
          </p:spPr>
          <p:txBody>
            <a:bodyPr wrap="none" anchor="ctr"/>
            <a:lstStyle/>
            <a:p>
              <a:endParaRPr lang="en-US"/>
            </a:p>
          </p:txBody>
        </p:sp>
        <p:sp>
          <p:nvSpPr>
            <p:cNvPr id="181405" name="Oval 157"/>
            <p:cNvSpPr>
              <a:spLocks noChangeAspect="1" noChangeArrowheads="1"/>
            </p:cNvSpPr>
            <p:nvPr/>
          </p:nvSpPr>
          <p:spPr bwMode="auto">
            <a:xfrm>
              <a:off x="4033" y="1211"/>
              <a:ext cx="12" cy="12"/>
            </a:xfrm>
            <a:prstGeom prst="ellipse">
              <a:avLst/>
            </a:prstGeom>
            <a:solidFill>
              <a:srgbClr val="FF0000"/>
            </a:solidFill>
            <a:ln w="9525">
              <a:noFill/>
              <a:round/>
              <a:headEnd/>
              <a:tailEnd/>
            </a:ln>
            <a:effectLst/>
          </p:spPr>
          <p:txBody>
            <a:bodyPr wrap="none" anchor="ctr"/>
            <a:lstStyle/>
            <a:p>
              <a:endParaRPr lang="en-US"/>
            </a:p>
          </p:txBody>
        </p:sp>
        <p:sp>
          <p:nvSpPr>
            <p:cNvPr id="181406" name="Oval 158"/>
            <p:cNvSpPr>
              <a:spLocks noChangeAspect="1" noChangeArrowheads="1"/>
            </p:cNvSpPr>
            <p:nvPr/>
          </p:nvSpPr>
          <p:spPr bwMode="auto">
            <a:xfrm>
              <a:off x="4015" y="1255"/>
              <a:ext cx="12" cy="12"/>
            </a:xfrm>
            <a:prstGeom prst="ellipse">
              <a:avLst/>
            </a:prstGeom>
            <a:solidFill>
              <a:srgbClr val="FF0000"/>
            </a:solidFill>
            <a:ln w="9525">
              <a:noFill/>
              <a:round/>
              <a:headEnd/>
              <a:tailEnd/>
            </a:ln>
            <a:effectLst/>
          </p:spPr>
          <p:txBody>
            <a:bodyPr wrap="none" anchor="ctr"/>
            <a:lstStyle/>
            <a:p>
              <a:endParaRPr lang="en-US"/>
            </a:p>
          </p:txBody>
        </p:sp>
        <p:sp>
          <p:nvSpPr>
            <p:cNvPr id="181407" name="Oval 159"/>
            <p:cNvSpPr>
              <a:spLocks noChangeAspect="1" noChangeArrowheads="1"/>
            </p:cNvSpPr>
            <p:nvPr/>
          </p:nvSpPr>
          <p:spPr bwMode="auto">
            <a:xfrm>
              <a:off x="3996" y="1192"/>
              <a:ext cx="12" cy="12"/>
            </a:xfrm>
            <a:prstGeom prst="ellipse">
              <a:avLst/>
            </a:prstGeom>
            <a:solidFill>
              <a:srgbClr val="FF0000"/>
            </a:solidFill>
            <a:ln w="9525">
              <a:noFill/>
              <a:round/>
              <a:headEnd/>
              <a:tailEnd/>
            </a:ln>
            <a:effectLst/>
          </p:spPr>
          <p:txBody>
            <a:bodyPr wrap="none" anchor="ctr"/>
            <a:lstStyle/>
            <a:p>
              <a:endParaRPr lang="en-US"/>
            </a:p>
          </p:txBody>
        </p:sp>
        <p:sp>
          <p:nvSpPr>
            <p:cNvPr id="181408" name="Oval 160"/>
            <p:cNvSpPr>
              <a:spLocks noChangeAspect="1" noChangeArrowheads="1"/>
            </p:cNvSpPr>
            <p:nvPr/>
          </p:nvSpPr>
          <p:spPr bwMode="auto">
            <a:xfrm>
              <a:off x="4005" y="1237"/>
              <a:ext cx="12" cy="12"/>
            </a:xfrm>
            <a:prstGeom prst="ellipse">
              <a:avLst/>
            </a:prstGeom>
            <a:solidFill>
              <a:srgbClr val="FF0000"/>
            </a:solidFill>
            <a:ln w="9525">
              <a:noFill/>
              <a:round/>
              <a:headEnd/>
              <a:tailEnd/>
            </a:ln>
            <a:effectLst/>
          </p:spPr>
          <p:txBody>
            <a:bodyPr wrap="none" anchor="ctr"/>
            <a:lstStyle/>
            <a:p>
              <a:endParaRPr lang="en-US"/>
            </a:p>
          </p:txBody>
        </p:sp>
        <p:sp>
          <p:nvSpPr>
            <p:cNvPr id="181409" name="Oval 161"/>
            <p:cNvSpPr>
              <a:spLocks noChangeAspect="1" noChangeArrowheads="1"/>
            </p:cNvSpPr>
            <p:nvPr/>
          </p:nvSpPr>
          <p:spPr bwMode="auto">
            <a:xfrm>
              <a:off x="4032" y="1243"/>
              <a:ext cx="12" cy="12"/>
            </a:xfrm>
            <a:prstGeom prst="ellipse">
              <a:avLst/>
            </a:prstGeom>
            <a:solidFill>
              <a:srgbClr val="FF0000"/>
            </a:solidFill>
            <a:ln w="9525">
              <a:noFill/>
              <a:round/>
              <a:headEnd/>
              <a:tailEnd/>
            </a:ln>
            <a:effectLst/>
          </p:spPr>
          <p:txBody>
            <a:bodyPr wrap="none" anchor="ctr"/>
            <a:lstStyle/>
            <a:p>
              <a:endParaRPr lang="en-US"/>
            </a:p>
          </p:txBody>
        </p:sp>
      </p:grpSp>
      <p:sp>
        <p:nvSpPr>
          <p:cNvPr id="181410" name="Freeform 76"/>
          <p:cNvSpPr>
            <a:spLocks noChangeAspect="1"/>
          </p:cNvSpPr>
          <p:nvPr/>
        </p:nvSpPr>
        <p:spPr bwMode="auto">
          <a:xfrm rot="-11597846">
            <a:off x="5181600" y="3048000"/>
            <a:ext cx="457200" cy="46038"/>
          </a:xfrm>
          <a:custGeom>
            <a:avLst/>
            <a:gdLst>
              <a:gd name="T0" fmla="*/ 0 w 1680"/>
              <a:gd name="T1" fmla="*/ 9089 h 104"/>
              <a:gd name="T2" fmla="*/ 69299 w 1680"/>
              <a:gd name="T3" fmla="*/ 118161 h 104"/>
              <a:gd name="T4" fmla="*/ 138597 w 1680"/>
              <a:gd name="T5" fmla="*/ 9089 h 104"/>
              <a:gd name="T6" fmla="*/ 207896 w 1680"/>
              <a:gd name="T7" fmla="*/ 118161 h 104"/>
              <a:gd name="T8" fmla="*/ 277195 w 1680"/>
              <a:gd name="T9" fmla="*/ 9089 h 104"/>
              <a:gd name="T10" fmla="*/ 346494 w 1680"/>
              <a:gd name="T11" fmla="*/ 118161 h 104"/>
              <a:gd name="T12" fmla="*/ 415793 w 1680"/>
              <a:gd name="T13" fmla="*/ 9089 h 104"/>
              <a:gd name="T14" fmla="*/ 485091 w 1680"/>
              <a:gd name="T15" fmla="*/ 118161 h 104"/>
              <a:gd name="T16" fmla="*/ 554390 w 1680"/>
              <a:gd name="T17" fmla="*/ 9089 h 104"/>
              <a:gd name="T18" fmla="*/ 623689 w 1680"/>
              <a:gd name="T19" fmla="*/ 118161 h 104"/>
              <a:gd name="T20" fmla="*/ 692987 w 1680"/>
              <a:gd name="T21" fmla="*/ 9089 h 104"/>
              <a:gd name="T22" fmla="*/ 762286 w 1680"/>
              <a:gd name="T23" fmla="*/ 118161 h 104"/>
              <a:gd name="T24" fmla="*/ 831585 w 1680"/>
              <a:gd name="T25" fmla="*/ 9089 h 104"/>
              <a:gd name="T26" fmla="*/ 900884 w 1680"/>
              <a:gd name="T27" fmla="*/ 118161 h 104"/>
              <a:gd name="T28" fmla="*/ 970182 w 1680"/>
              <a:gd name="T29" fmla="*/ 9089 h 104"/>
              <a:gd name="T30" fmla="*/ 1004832 w 1680"/>
              <a:gd name="T31" fmla="*/ 63625 h 104"/>
              <a:gd name="T32" fmla="*/ 1074131 w 1680"/>
              <a:gd name="T33" fmla="*/ 63625 h 104"/>
              <a:gd name="T34" fmla="*/ 1108780 w 1680"/>
              <a:gd name="T35" fmla="*/ 63625 h 104"/>
              <a:gd name="T36" fmla="*/ 1212728 w 1680"/>
              <a:gd name="T37" fmla="*/ 63625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19050">
            <a:solidFill>
              <a:srgbClr val="FF9933"/>
            </a:solidFill>
            <a:round/>
            <a:headEnd/>
            <a:tailEnd type="stealth" w="med" len="med"/>
          </a:ln>
        </p:spPr>
        <p:txBody>
          <a:bodyPr rot="10800000" wrap="none" anchor="ctr"/>
          <a:lstStyle/>
          <a:p>
            <a:endParaRPr lang="en-US" sz="1800">
              <a:latin typeface="Calibri" pitchFamily="34" charset="0"/>
            </a:endParaRPr>
          </a:p>
        </p:txBody>
      </p:sp>
      <p:sp>
        <p:nvSpPr>
          <p:cNvPr id="181411" name="Freeform 76"/>
          <p:cNvSpPr>
            <a:spLocks noChangeAspect="1"/>
          </p:cNvSpPr>
          <p:nvPr/>
        </p:nvSpPr>
        <p:spPr bwMode="auto">
          <a:xfrm rot="-678596">
            <a:off x="5791200" y="2849563"/>
            <a:ext cx="457200" cy="46037"/>
          </a:xfrm>
          <a:custGeom>
            <a:avLst/>
            <a:gdLst>
              <a:gd name="T0" fmla="*/ 0 w 1680"/>
              <a:gd name="T1" fmla="*/ 9089 h 104"/>
              <a:gd name="T2" fmla="*/ 69299 w 1680"/>
              <a:gd name="T3" fmla="*/ 118161 h 104"/>
              <a:gd name="T4" fmla="*/ 138597 w 1680"/>
              <a:gd name="T5" fmla="*/ 9089 h 104"/>
              <a:gd name="T6" fmla="*/ 207896 w 1680"/>
              <a:gd name="T7" fmla="*/ 118161 h 104"/>
              <a:gd name="T8" fmla="*/ 277195 w 1680"/>
              <a:gd name="T9" fmla="*/ 9089 h 104"/>
              <a:gd name="T10" fmla="*/ 346494 w 1680"/>
              <a:gd name="T11" fmla="*/ 118161 h 104"/>
              <a:gd name="T12" fmla="*/ 415793 w 1680"/>
              <a:gd name="T13" fmla="*/ 9089 h 104"/>
              <a:gd name="T14" fmla="*/ 485091 w 1680"/>
              <a:gd name="T15" fmla="*/ 118161 h 104"/>
              <a:gd name="T16" fmla="*/ 554390 w 1680"/>
              <a:gd name="T17" fmla="*/ 9089 h 104"/>
              <a:gd name="T18" fmla="*/ 623689 w 1680"/>
              <a:gd name="T19" fmla="*/ 118161 h 104"/>
              <a:gd name="T20" fmla="*/ 692987 w 1680"/>
              <a:gd name="T21" fmla="*/ 9089 h 104"/>
              <a:gd name="T22" fmla="*/ 762286 w 1680"/>
              <a:gd name="T23" fmla="*/ 118161 h 104"/>
              <a:gd name="T24" fmla="*/ 831585 w 1680"/>
              <a:gd name="T25" fmla="*/ 9089 h 104"/>
              <a:gd name="T26" fmla="*/ 900884 w 1680"/>
              <a:gd name="T27" fmla="*/ 118161 h 104"/>
              <a:gd name="T28" fmla="*/ 970182 w 1680"/>
              <a:gd name="T29" fmla="*/ 9089 h 104"/>
              <a:gd name="T30" fmla="*/ 1004832 w 1680"/>
              <a:gd name="T31" fmla="*/ 63625 h 104"/>
              <a:gd name="T32" fmla="*/ 1074131 w 1680"/>
              <a:gd name="T33" fmla="*/ 63625 h 104"/>
              <a:gd name="T34" fmla="*/ 1108780 w 1680"/>
              <a:gd name="T35" fmla="*/ 63625 h 104"/>
              <a:gd name="T36" fmla="*/ 1212728 w 1680"/>
              <a:gd name="T37" fmla="*/ 63625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19050">
            <a:solidFill>
              <a:srgbClr val="FF9933"/>
            </a:solidFill>
            <a:round/>
            <a:headEnd/>
            <a:tailEnd type="stealth" w="med" len="med"/>
          </a:ln>
        </p:spPr>
        <p:txBody>
          <a:bodyPr wrap="none" anchor="ctr"/>
          <a:lstStyle/>
          <a:p>
            <a:endParaRPr lang="en-US" sz="1800">
              <a:latin typeface="Calibri" pitchFamily="34" charset="0"/>
            </a:endParaRPr>
          </a:p>
        </p:txBody>
      </p:sp>
      <p:sp>
        <p:nvSpPr>
          <p:cNvPr id="181412" name="Freeform 76"/>
          <p:cNvSpPr>
            <a:spLocks noChangeAspect="1"/>
          </p:cNvSpPr>
          <p:nvPr/>
        </p:nvSpPr>
        <p:spPr bwMode="auto">
          <a:xfrm rot="-9461894">
            <a:off x="5181600" y="2819400"/>
            <a:ext cx="457200" cy="46038"/>
          </a:xfrm>
          <a:custGeom>
            <a:avLst/>
            <a:gdLst>
              <a:gd name="T0" fmla="*/ 0 w 1680"/>
              <a:gd name="T1" fmla="*/ 9089 h 104"/>
              <a:gd name="T2" fmla="*/ 69299 w 1680"/>
              <a:gd name="T3" fmla="*/ 118161 h 104"/>
              <a:gd name="T4" fmla="*/ 138597 w 1680"/>
              <a:gd name="T5" fmla="*/ 9089 h 104"/>
              <a:gd name="T6" fmla="*/ 207896 w 1680"/>
              <a:gd name="T7" fmla="*/ 118161 h 104"/>
              <a:gd name="T8" fmla="*/ 277195 w 1680"/>
              <a:gd name="T9" fmla="*/ 9089 h 104"/>
              <a:gd name="T10" fmla="*/ 346494 w 1680"/>
              <a:gd name="T11" fmla="*/ 118161 h 104"/>
              <a:gd name="T12" fmla="*/ 415793 w 1680"/>
              <a:gd name="T13" fmla="*/ 9089 h 104"/>
              <a:gd name="T14" fmla="*/ 485091 w 1680"/>
              <a:gd name="T15" fmla="*/ 118161 h 104"/>
              <a:gd name="T16" fmla="*/ 554390 w 1680"/>
              <a:gd name="T17" fmla="*/ 9089 h 104"/>
              <a:gd name="T18" fmla="*/ 623689 w 1680"/>
              <a:gd name="T19" fmla="*/ 118161 h 104"/>
              <a:gd name="T20" fmla="*/ 692987 w 1680"/>
              <a:gd name="T21" fmla="*/ 9089 h 104"/>
              <a:gd name="T22" fmla="*/ 762286 w 1680"/>
              <a:gd name="T23" fmla="*/ 118161 h 104"/>
              <a:gd name="T24" fmla="*/ 831585 w 1680"/>
              <a:gd name="T25" fmla="*/ 9089 h 104"/>
              <a:gd name="T26" fmla="*/ 900884 w 1680"/>
              <a:gd name="T27" fmla="*/ 118161 h 104"/>
              <a:gd name="T28" fmla="*/ 970182 w 1680"/>
              <a:gd name="T29" fmla="*/ 9089 h 104"/>
              <a:gd name="T30" fmla="*/ 1004832 w 1680"/>
              <a:gd name="T31" fmla="*/ 63625 h 104"/>
              <a:gd name="T32" fmla="*/ 1074131 w 1680"/>
              <a:gd name="T33" fmla="*/ 63625 h 104"/>
              <a:gd name="T34" fmla="*/ 1108780 w 1680"/>
              <a:gd name="T35" fmla="*/ 63625 h 104"/>
              <a:gd name="T36" fmla="*/ 1212728 w 1680"/>
              <a:gd name="T37" fmla="*/ 63625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19050">
            <a:solidFill>
              <a:srgbClr val="FF9933"/>
            </a:solidFill>
            <a:round/>
            <a:headEnd/>
            <a:tailEnd type="stealth" w="med" len="med"/>
          </a:ln>
        </p:spPr>
        <p:txBody>
          <a:bodyPr rot="10800000" wrap="none" anchor="ctr"/>
          <a:lstStyle/>
          <a:p>
            <a:endParaRPr lang="en-US" sz="1800">
              <a:latin typeface="Calibri" pitchFamily="34" charset="0"/>
            </a:endParaRPr>
          </a:p>
        </p:txBody>
      </p:sp>
      <p:sp>
        <p:nvSpPr>
          <p:cNvPr id="181413" name="Freeform 76"/>
          <p:cNvSpPr>
            <a:spLocks noChangeAspect="1"/>
          </p:cNvSpPr>
          <p:nvPr/>
        </p:nvSpPr>
        <p:spPr bwMode="auto">
          <a:xfrm rot="-20049207">
            <a:off x="5791200" y="3124200"/>
            <a:ext cx="457200" cy="46038"/>
          </a:xfrm>
          <a:custGeom>
            <a:avLst/>
            <a:gdLst>
              <a:gd name="T0" fmla="*/ 0 w 1680"/>
              <a:gd name="T1" fmla="*/ 9089 h 104"/>
              <a:gd name="T2" fmla="*/ 69299 w 1680"/>
              <a:gd name="T3" fmla="*/ 118161 h 104"/>
              <a:gd name="T4" fmla="*/ 138597 w 1680"/>
              <a:gd name="T5" fmla="*/ 9089 h 104"/>
              <a:gd name="T6" fmla="*/ 207896 w 1680"/>
              <a:gd name="T7" fmla="*/ 118161 h 104"/>
              <a:gd name="T8" fmla="*/ 277195 w 1680"/>
              <a:gd name="T9" fmla="*/ 9089 h 104"/>
              <a:gd name="T10" fmla="*/ 346494 w 1680"/>
              <a:gd name="T11" fmla="*/ 118161 h 104"/>
              <a:gd name="T12" fmla="*/ 415793 w 1680"/>
              <a:gd name="T13" fmla="*/ 9089 h 104"/>
              <a:gd name="T14" fmla="*/ 485091 w 1680"/>
              <a:gd name="T15" fmla="*/ 118161 h 104"/>
              <a:gd name="T16" fmla="*/ 554390 w 1680"/>
              <a:gd name="T17" fmla="*/ 9089 h 104"/>
              <a:gd name="T18" fmla="*/ 623689 w 1680"/>
              <a:gd name="T19" fmla="*/ 118161 h 104"/>
              <a:gd name="T20" fmla="*/ 692987 w 1680"/>
              <a:gd name="T21" fmla="*/ 9089 h 104"/>
              <a:gd name="T22" fmla="*/ 762286 w 1680"/>
              <a:gd name="T23" fmla="*/ 118161 h 104"/>
              <a:gd name="T24" fmla="*/ 831585 w 1680"/>
              <a:gd name="T25" fmla="*/ 9089 h 104"/>
              <a:gd name="T26" fmla="*/ 900884 w 1680"/>
              <a:gd name="T27" fmla="*/ 118161 h 104"/>
              <a:gd name="T28" fmla="*/ 970182 w 1680"/>
              <a:gd name="T29" fmla="*/ 9089 h 104"/>
              <a:gd name="T30" fmla="*/ 1004832 w 1680"/>
              <a:gd name="T31" fmla="*/ 63625 h 104"/>
              <a:gd name="T32" fmla="*/ 1074131 w 1680"/>
              <a:gd name="T33" fmla="*/ 63625 h 104"/>
              <a:gd name="T34" fmla="*/ 1108780 w 1680"/>
              <a:gd name="T35" fmla="*/ 63625 h 104"/>
              <a:gd name="T36" fmla="*/ 1212728 w 1680"/>
              <a:gd name="T37" fmla="*/ 63625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0"/>
              <a:gd name="T58" fmla="*/ 0 h 104"/>
              <a:gd name="T59" fmla="*/ 1680 w 1680"/>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0" h="104">
                <a:moveTo>
                  <a:pt x="0" y="8"/>
                </a:moveTo>
                <a:cubicBezTo>
                  <a:pt x="32" y="56"/>
                  <a:pt x="64" y="104"/>
                  <a:pt x="96" y="104"/>
                </a:cubicBezTo>
                <a:cubicBezTo>
                  <a:pt x="128" y="104"/>
                  <a:pt x="160" y="8"/>
                  <a:pt x="192" y="8"/>
                </a:cubicBezTo>
                <a:cubicBezTo>
                  <a:pt x="224" y="8"/>
                  <a:pt x="256" y="104"/>
                  <a:pt x="288" y="104"/>
                </a:cubicBezTo>
                <a:cubicBezTo>
                  <a:pt x="320" y="104"/>
                  <a:pt x="352" y="8"/>
                  <a:pt x="384" y="8"/>
                </a:cubicBezTo>
                <a:cubicBezTo>
                  <a:pt x="416" y="8"/>
                  <a:pt x="448" y="104"/>
                  <a:pt x="480" y="104"/>
                </a:cubicBezTo>
                <a:cubicBezTo>
                  <a:pt x="512" y="104"/>
                  <a:pt x="544" y="8"/>
                  <a:pt x="576" y="8"/>
                </a:cubicBezTo>
                <a:cubicBezTo>
                  <a:pt x="608" y="8"/>
                  <a:pt x="640" y="104"/>
                  <a:pt x="672" y="104"/>
                </a:cubicBezTo>
                <a:cubicBezTo>
                  <a:pt x="704" y="104"/>
                  <a:pt x="736" y="8"/>
                  <a:pt x="768" y="8"/>
                </a:cubicBezTo>
                <a:cubicBezTo>
                  <a:pt x="800" y="8"/>
                  <a:pt x="832" y="104"/>
                  <a:pt x="864" y="104"/>
                </a:cubicBezTo>
                <a:cubicBezTo>
                  <a:pt x="896" y="104"/>
                  <a:pt x="928" y="8"/>
                  <a:pt x="960" y="8"/>
                </a:cubicBezTo>
                <a:cubicBezTo>
                  <a:pt x="992" y="8"/>
                  <a:pt x="1024" y="104"/>
                  <a:pt x="1056" y="104"/>
                </a:cubicBezTo>
                <a:cubicBezTo>
                  <a:pt x="1088" y="104"/>
                  <a:pt x="1120" y="8"/>
                  <a:pt x="1152" y="8"/>
                </a:cubicBezTo>
                <a:cubicBezTo>
                  <a:pt x="1184" y="8"/>
                  <a:pt x="1216" y="104"/>
                  <a:pt x="1248" y="104"/>
                </a:cubicBezTo>
                <a:cubicBezTo>
                  <a:pt x="1280" y="104"/>
                  <a:pt x="1320" y="16"/>
                  <a:pt x="1344" y="8"/>
                </a:cubicBezTo>
                <a:cubicBezTo>
                  <a:pt x="1368" y="0"/>
                  <a:pt x="1368" y="48"/>
                  <a:pt x="1392" y="56"/>
                </a:cubicBezTo>
                <a:cubicBezTo>
                  <a:pt x="1416" y="64"/>
                  <a:pt x="1464" y="56"/>
                  <a:pt x="1488" y="56"/>
                </a:cubicBezTo>
                <a:cubicBezTo>
                  <a:pt x="1512" y="56"/>
                  <a:pt x="1504" y="56"/>
                  <a:pt x="1536" y="56"/>
                </a:cubicBezTo>
                <a:cubicBezTo>
                  <a:pt x="1568" y="56"/>
                  <a:pt x="1624" y="56"/>
                  <a:pt x="1680" y="56"/>
                </a:cubicBezTo>
              </a:path>
            </a:pathLst>
          </a:custGeom>
          <a:noFill/>
          <a:ln w="19050">
            <a:solidFill>
              <a:srgbClr val="FF9933"/>
            </a:solidFill>
            <a:round/>
            <a:headEnd/>
            <a:tailEnd type="stealth" w="med" len="med"/>
          </a:ln>
        </p:spPr>
        <p:txBody>
          <a:bodyPr wrap="none" anchor="ctr"/>
          <a:lstStyle/>
          <a:p>
            <a:endParaRPr lang="en-US" sz="1800">
              <a:latin typeface="Calibri" pitchFamily="34" charset="0"/>
            </a:endParaRPr>
          </a:p>
        </p:txBody>
      </p:sp>
      <p:sp>
        <p:nvSpPr>
          <p:cNvPr id="181414" name="Line 166"/>
          <p:cNvSpPr>
            <a:spLocks noChangeShapeType="1"/>
          </p:cNvSpPr>
          <p:nvPr/>
        </p:nvSpPr>
        <p:spPr bwMode="auto">
          <a:xfrm>
            <a:off x="3962400" y="1833563"/>
            <a:ext cx="1143000" cy="0"/>
          </a:xfrm>
          <a:prstGeom prst="line">
            <a:avLst/>
          </a:prstGeom>
          <a:noFill/>
          <a:ln w="50800">
            <a:solidFill>
              <a:srgbClr val="FF0000"/>
            </a:solidFill>
            <a:round/>
            <a:headEnd/>
            <a:tailEnd type="triangle" w="med" len="med"/>
          </a:ln>
          <a:effectLst/>
        </p:spPr>
        <p:txBody>
          <a:bodyPr/>
          <a:lstStyle/>
          <a:p>
            <a:endParaRPr lang="en-US"/>
          </a:p>
        </p:txBody>
      </p:sp>
      <p:sp>
        <p:nvSpPr>
          <p:cNvPr id="181415" name="Text Box 167"/>
          <p:cNvSpPr txBox="1">
            <a:spLocks noChangeArrowheads="1"/>
          </p:cNvSpPr>
          <p:nvPr/>
        </p:nvSpPr>
        <p:spPr bwMode="auto">
          <a:xfrm>
            <a:off x="6705600" y="1757363"/>
            <a:ext cx="2438400" cy="336550"/>
          </a:xfrm>
          <a:prstGeom prst="rect">
            <a:avLst/>
          </a:prstGeom>
          <a:noFill/>
          <a:ln w="9525">
            <a:noFill/>
            <a:miter lim="800000"/>
            <a:headEnd/>
            <a:tailEnd/>
          </a:ln>
          <a:effectLst/>
        </p:spPr>
        <p:txBody>
          <a:bodyPr>
            <a:spAutoFit/>
          </a:bodyPr>
          <a:lstStyle/>
          <a:p>
            <a:pPr>
              <a:spcBef>
                <a:spcPct val="50000"/>
              </a:spcBef>
            </a:pPr>
            <a:r>
              <a:rPr lang="en-US" sz="1600" u="sng">
                <a:latin typeface="Arial" charset="0"/>
              </a:rPr>
              <a:t>Injection of </a:t>
            </a:r>
            <a:r>
              <a:rPr lang="en-US" sz="1600" u="sng" baseline="30000">
                <a:latin typeface="Arial" charset="0"/>
              </a:rPr>
              <a:t>126</a:t>
            </a:r>
            <a:r>
              <a:rPr lang="en-US" sz="1600" u="sng">
                <a:latin typeface="Arial" charset="0"/>
              </a:rPr>
              <a:t>Cs</a:t>
            </a:r>
            <a:r>
              <a:rPr lang="en-US" sz="1600">
                <a:latin typeface="Arial" charset="0"/>
              </a:rPr>
              <a:t> (~1ms)</a:t>
            </a:r>
          </a:p>
        </p:txBody>
      </p:sp>
      <p:sp>
        <p:nvSpPr>
          <p:cNvPr id="181416" name="Text Box 168"/>
          <p:cNvSpPr txBox="1">
            <a:spLocks noChangeArrowheads="1"/>
          </p:cNvSpPr>
          <p:nvPr/>
        </p:nvSpPr>
        <p:spPr bwMode="auto">
          <a:xfrm>
            <a:off x="6705600" y="2743200"/>
            <a:ext cx="2438400" cy="703263"/>
          </a:xfrm>
          <a:prstGeom prst="rect">
            <a:avLst/>
          </a:prstGeom>
          <a:noFill/>
          <a:ln w="9525">
            <a:noFill/>
            <a:miter lim="800000"/>
            <a:headEnd/>
            <a:tailEnd/>
          </a:ln>
          <a:effectLst/>
        </p:spPr>
        <p:txBody>
          <a:bodyPr>
            <a:spAutoFit/>
          </a:bodyPr>
          <a:lstStyle/>
          <a:p>
            <a:pPr>
              <a:spcBef>
                <a:spcPct val="50000"/>
              </a:spcBef>
            </a:pPr>
            <a:r>
              <a:rPr lang="en-US" sz="1600" u="sng">
                <a:latin typeface="Arial" charset="0"/>
              </a:rPr>
              <a:t>Storage of </a:t>
            </a:r>
            <a:r>
              <a:rPr lang="en-US" sz="1600" u="sng" baseline="30000">
                <a:latin typeface="Arial" charset="0"/>
              </a:rPr>
              <a:t>126</a:t>
            </a:r>
            <a:r>
              <a:rPr lang="en-US" sz="1600" u="sng">
                <a:latin typeface="Arial" charset="0"/>
              </a:rPr>
              <a:t>Cs</a:t>
            </a:r>
            <a:r>
              <a:rPr lang="en-US" sz="1600">
                <a:latin typeface="Arial" charset="0"/>
              </a:rPr>
              <a:t> (25ms)</a:t>
            </a:r>
          </a:p>
          <a:p>
            <a:pPr>
              <a:spcBef>
                <a:spcPct val="50000"/>
              </a:spcBef>
            </a:pPr>
            <a:r>
              <a:rPr lang="en-US" sz="1600">
                <a:latin typeface="Arial" charset="0"/>
              </a:rPr>
              <a:t>Observation of decays</a:t>
            </a:r>
          </a:p>
        </p:txBody>
      </p:sp>
      <p:sp>
        <p:nvSpPr>
          <p:cNvPr id="181417" name="Text Box 169"/>
          <p:cNvSpPr txBox="1">
            <a:spLocks noChangeArrowheads="1"/>
          </p:cNvSpPr>
          <p:nvPr/>
        </p:nvSpPr>
        <p:spPr bwMode="auto">
          <a:xfrm>
            <a:off x="6705600" y="3929063"/>
            <a:ext cx="2438400" cy="947737"/>
          </a:xfrm>
          <a:prstGeom prst="rect">
            <a:avLst/>
          </a:prstGeom>
          <a:noFill/>
          <a:ln w="9525">
            <a:noFill/>
            <a:miter lim="800000"/>
            <a:headEnd/>
            <a:tailEnd/>
          </a:ln>
          <a:effectLst/>
        </p:spPr>
        <p:txBody>
          <a:bodyPr>
            <a:spAutoFit/>
          </a:bodyPr>
          <a:lstStyle/>
          <a:p>
            <a:pPr>
              <a:spcBef>
                <a:spcPct val="50000"/>
              </a:spcBef>
            </a:pPr>
            <a:r>
              <a:rPr lang="en-US" sz="1600" u="sng">
                <a:latin typeface="Arial" charset="0"/>
              </a:rPr>
              <a:t>Ejection of </a:t>
            </a:r>
            <a:r>
              <a:rPr lang="en-US" sz="1600" u="sng" baseline="30000">
                <a:latin typeface="Arial" charset="0"/>
              </a:rPr>
              <a:t>126</a:t>
            </a:r>
            <a:r>
              <a:rPr lang="en-US" sz="1600" u="sng">
                <a:latin typeface="Arial" charset="0"/>
              </a:rPr>
              <a:t>Cs</a:t>
            </a:r>
            <a:r>
              <a:rPr lang="en-US" sz="1600">
                <a:latin typeface="Arial" charset="0"/>
              </a:rPr>
              <a:t> (1ms)</a:t>
            </a:r>
          </a:p>
          <a:p>
            <a:pPr>
              <a:spcBef>
                <a:spcPct val="50000"/>
              </a:spcBef>
            </a:pPr>
            <a:r>
              <a:rPr lang="en-US" sz="1600">
                <a:latin typeface="Arial" charset="0"/>
              </a:rPr>
              <a:t>The trap is kept open to empty completely</a:t>
            </a:r>
          </a:p>
        </p:txBody>
      </p:sp>
      <p:sp>
        <p:nvSpPr>
          <p:cNvPr id="181418" name="Text Box 170"/>
          <p:cNvSpPr txBox="1">
            <a:spLocks noChangeArrowheads="1"/>
          </p:cNvSpPr>
          <p:nvPr/>
        </p:nvSpPr>
        <p:spPr bwMode="auto">
          <a:xfrm>
            <a:off x="6705600" y="5376863"/>
            <a:ext cx="2438400" cy="947737"/>
          </a:xfrm>
          <a:prstGeom prst="rect">
            <a:avLst/>
          </a:prstGeom>
          <a:noFill/>
          <a:ln w="9525">
            <a:noFill/>
            <a:miter lim="800000"/>
            <a:headEnd/>
            <a:tailEnd/>
          </a:ln>
          <a:effectLst/>
        </p:spPr>
        <p:txBody>
          <a:bodyPr>
            <a:spAutoFit/>
          </a:bodyPr>
          <a:lstStyle/>
          <a:p>
            <a:pPr>
              <a:spcBef>
                <a:spcPct val="50000"/>
              </a:spcBef>
            </a:pPr>
            <a:r>
              <a:rPr lang="en-US" sz="1600" u="sng">
                <a:latin typeface="Arial" charset="0"/>
              </a:rPr>
              <a:t>Empty trap (25ms)</a:t>
            </a:r>
          </a:p>
          <a:p>
            <a:pPr>
              <a:spcBef>
                <a:spcPct val="50000"/>
              </a:spcBef>
            </a:pPr>
            <a:r>
              <a:rPr lang="en-US" sz="1600">
                <a:latin typeface="Arial" charset="0"/>
              </a:rPr>
              <a:t>Background measurement</a:t>
            </a:r>
          </a:p>
        </p:txBody>
      </p:sp>
      <p:sp>
        <p:nvSpPr>
          <p:cNvPr id="181419" name="Rectangle 171"/>
          <p:cNvSpPr>
            <a:spLocks noChangeArrowheads="1"/>
          </p:cNvSpPr>
          <p:nvPr/>
        </p:nvSpPr>
        <p:spPr bwMode="auto">
          <a:xfrm>
            <a:off x="3886200" y="4038600"/>
            <a:ext cx="762000" cy="838200"/>
          </a:xfrm>
          <a:prstGeom prst="rect">
            <a:avLst/>
          </a:prstGeom>
          <a:solidFill>
            <a:schemeClr val="bg1"/>
          </a:solidFill>
          <a:ln w="9525">
            <a:noFill/>
            <a:miter lim="800000"/>
            <a:headEnd/>
            <a:tailEnd/>
          </a:ln>
          <a:effectLst/>
        </p:spPr>
        <p:txBody>
          <a:bodyPr wrap="none" anchor="ctr"/>
          <a:lstStyle/>
          <a:p>
            <a:endParaRPr lang="en-US"/>
          </a:p>
        </p:txBody>
      </p:sp>
      <p:sp>
        <p:nvSpPr>
          <p:cNvPr id="181420" name="Line 172"/>
          <p:cNvSpPr>
            <a:spLocks noChangeShapeType="1"/>
          </p:cNvSpPr>
          <p:nvPr/>
        </p:nvSpPr>
        <p:spPr bwMode="auto">
          <a:xfrm flipH="1">
            <a:off x="3962400" y="4157663"/>
            <a:ext cx="990600" cy="0"/>
          </a:xfrm>
          <a:prstGeom prst="line">
            <a:avLst/>
          </a:prstGeom>
          <a:noFill/>
          <a:ln w="50800">
            <a:solidFill>
              <a:srgbClr val="00FF00"/>
            </a:solidFill>
            <a:round/>
            <a:headEnd/>
            <a:tailEnd type="triangle" w="med" len="med"/>
          </a:ln>
          <a:effectLst/>
        </p:spPr>
        <p:txBody>
          <a:bodyPr/>
          <a:lstStyle/>
          <a:p>
            <a:endParaRPr lang="en-US"/>
          </a:p>
        </p:txBody>
      </p:sp>
      <p:sp>
        <p:nvSpPr>
          <p:cNvPr id="181430" name="Line 182"/>
          <p:cNvSpPr>
            <a:spLocks noChangeShapeType="1"/>
          </p:cNvSpPr>
          <p:nvPr/>
        </p:nvSpPr>
        <p:spPr bwMode="auto">
          <a:xfrm flipV="1">
            <a:off x="3349625" y="2314575"/>
            <a:ext cx="0" cy="533400"/>
          </a:xfrm>
          <a:prstGeom prst="line">
            <a:avLst/>
          </a:prstGeom>
          <a:noFill/>
          <a:ln w="9525">
            <a:solidFill>
              <a:schemeClr val="tx1"/>
            </a:solidFill>
            <a:round/>
            <a:headEnd/>
            <a:tailEnd type="triangle" w="med" len="med"/>
          </a:ln>
          <a:effectLst/>
        </p:spPr>
        <p:txBody>
          <a:bodyPr/>
          <a:lstStyle/>
          <a:p>
            <a:endParaRPr lang="en-US"/>
          </a:p>
        </p:txBody>
      </p:sp>
      <p:sp>
        <p:nvSpPr>
          <p:cNvPr id="181431" name="Line 183"/>
          <p:cNvSpPr>
            <a:spLocks noChangeShapeType="1"/>
          </p:cNvSpPr>
          <p:nvPr/>
        </p:nvSpPr>
        <p:spPr bwMode="auto">
          <a:xfrm>
            <a:off x="3349625" y="2847975"/>
            <a:ext cx="457200" cy="0"/>
          </a:xfrm>
          <a:prstGeom prst="line">
            <a:avLst/>
          </a:prstGeom>
          <a:noFill/>
          <a:ln w="9525">
            <a:solidFill>
              <a:schemeClr val="tx1"/>
            </a:solidFill>
            <a:round/>
            <a:headEnd/>
            <a:tailEnd type="triangle" w="med" len="med"/>
          </a:ln>
          <a:effectLst/>
        </p:spPr>
        <p:txBody>
          <a:bodyPr/>
          <a:lstStyle/>
          <a:p>
            <a:endParaRPr lang="en-US"/>
          </a:p>
        </p:txBody>
      </p:sp>
      <p:sp>
        <p:nvSpPr>
          <p:cNvPr id="181432" name="Text Box 184"/>
          <p:cNvSpPr txBox="1">
            <a:spLocks noChangeArrowheads="1"/>
          </p:cNvSpPr>
          <p:nvPr/>
        </p:nvSpPr>
        <p:spPr bwMode="auto">
          <a:xfrm>
            <a:off x="3044825" y="2162175"/>
            <a:ext cx="285750" cy="274638"/>
          </a:xfrm>
          <a:prstGeom prst="rect">
            <a:avLst/>
          </a:prstGeom>
          <a:noFill/>
          <a:ln w="9525">
            <a:noFill/>
            <a:miter lim="800000"/>
            <a:headEnd/>
            <a:tailEnd/>
          </a:ln>
          <a:effectLst/>
        </p:spPr>
        <p:txBody>
          <a:bodyPr wrap="none">
            <a:spAutoFit/>
          </a:bodyPr>
          <a:lstStyle/>
          <a:p>
            <a:r>
              <a:rPr lang="en-US" sz="1200">
                <a:latin typeface="Arial" charset="0"/>
              </a:rPr>
              <a:t>V</a:t>
            </a:r>
          </a:p>
        </p:txBody>
      </p:sp>
      <p:sp>
        <p:nvSpPr>
          <p:cNvPr id="181433" name="Text Box 185"/>
          <p:cNvSpPr txBox="1">
            <a:spLocks noChangeArrowheads="1"/>
          </p:cNvSpPr>
          <p:nvPr/>
        </p:nvSpPr>
        <p:spPr bwMode="auto">
          <a:xfrm>
            <a:off x="3806825" y="2619375"/>
            <a:ext cx="260350" cy="274638"/>
          </a:xfrm>
          <a:prstGeom prst="rect">
            <a:avLst/>
          </a:prstGeom>
          <a:noFill/>
          <a:ln w="9525">
            <a:noFill/>
            <a:miter lim="800000"/>
            <a:headEnd/>
            <a:tailEnd/>
          </a:ln>
          <a:effectLst/>
        </p:spPr>
        <p:txBody>
          <a:bodyPr wrap="none">
            <a:spAutoFit/>
          </a:bodyPr>
          <a:lstStyle/>
          <a:p>
            <a:r>
              <a:rPr lang="en-US" sz="1200">
                <a:latin typeface="Arial" charset="0"/>
              </a:rPr>
              <a:t>z</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509" name="Picture 45"/>
          <p:cNvPicPr>
            <a:picLocks noChangeAspect="1" noChangeArrowheads="1"/>
          </p:cNvPicPr>
          <p:nvPr/>
        </p:nvPicPr>
        <p:blipFill>
          <a:blip r:embed="rId2" cstate="print"/>
          <a:srcRect/>
          <a:stretch>
            <a:fillRect/>
          </a:stretch>
        </p:blipFill>
        <p:spPr bwMode="auto">
          <a:xfrm rot="5400000">
            <a:off x="-965200" y="2144713"/>
            <a:ext cx="5678487" cy="3748088"/>
          </a:xfrm>
          <a:prstGeom prst="rect">
            <a:avLst/>
          </a:prstGeom>
          <a:noFill/>
          <a:ln w="9525">
            <a:noFill/>
            <a:miter lim="800000"/>
            <a:headEnd/>
            <a:tailEnd/>
          </a:ln>
          <a:effectLst/>
        </p:spPr>
      </p:pic>
      <p:sp>
        <p:nvSpPr>
          <p:cNvPr id="190510" name="Text Box 46"/>
          <p:cNvSpPr txBox="1">
            <a:spLocks noChangeArrowheads="1"/>
          </p:cNvSpPr>
          <p:nvPr/>
        </p:nvSpPr>
        <p:spPr bwMode="auto">
          <a:xfrm>
            <a:off x="857250" y="1679575"/>
            <a:ext cx="1600200" cy="623888"/>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Monitoring</a:t>
            </a:r>
          </a:p>
          <a:p>
            <a:pPr>
              <a:spcBef>
                <a:spcPct val="50000"/>
              </a:spcBef>
            </a:pPr>
            <a:r>
              <a:rPr lang="en-US" sz="1400" b="1">
                <a:solidFill>
                  <a:schemeClr val="accent2"/>
                </a:solidFill>
                <a:latin typeface="Symbol" pitchFamily="18" charset="2"/>
              </a:rPr>
              <a:t>b</a:t>
            </a:r>
            <a:r>
              <a:rPr lang="en-US" sz="1400" b="1">
                <a:solidFill>
                  <a:schemeClr val="accent2"/>
                </a:solidFill>
                <a:latin typeface="Arial" charset="0"/>
              </a:rPr>
              <a:t> detector</a:t>
            </a:r>
          </a:p>
        </p:txBody>
      </p:sp>
      <p:sp>
        <p:nvSpPr>
          <p:cNvPr id="190511" name="Text Box 47"/>
          <p:cNvSpPr txBox="1">
            <a:spLocks noChangeArrowheads="1"/>
          </p:cNvSpPr>
          <p:nvPr/>
        </p:nvSpPr>
        <p:spPr bwMode="auto">
          <a:xfrm>
            <a:off x="990600" y="5791200"/>
            <a:ext cx="685800" cy="304800"/>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RFQ</a:t>
            </a:r>
          </a:p>
        </p:txBody>
      </p:sp>
      <p:sp>
        <p:nvSpPr>
          <p:cNvPr id="190512" name="Line 48"/>
          <p:cNvSpPr>
            <a:spLocks noChangeShapeType="1"/>
          </p:cNvSpPr>
          <p:nvPr/>
        </p:nvSpPr>
        <p:spPr bwMode="auto">
          <a:xfrm flipH="1">
            <a:off x="476250" y="2303463"/>
            <a:ext cx="685800" cy="762000"/>
          </a:xfrm>
          <a:prstGeom prst="line">
            <a:avLst/>
          </a:prstGeom>
          <a:noFill/>
          <a:ln w="25400">
            <a:solidFill>
              <a:schemeClr val="accent2"/>
            </a:solidFill>
            <a:round/>
            <a:headEnd/>
            <a:tailEnd type="triangle" w="med" len="med"/>
          </a:ln>
          <a:effectLst/>
        </p:spPr>
        <p:txBody>
          <a:bodyPr/>
          <a:lstStyle/>
          <a:p>
            <a:endParaRPr lang="en-US"/>
          </a:p>
        </p:txBody>
      </p:sp>
      <p:sp>
        <p:nvSpPr>
          <p:cNvPr id="190513" name="Line 49"/>
          <p:cNvSpPr>
            <a:spLocks noChangeShapeType="1"/>
          </p:cNvSpPr>
          <p:nvPr/>
        </p:nvSpPr>
        <p:spPr bwMode="auto">
          <a:xfrm flipV="1">
            <a:off x="522288" y="4959350"/>
            <a:ext cx="269875" cy="314325"/>
          </a:xfrm>
          <a:prstGeom prst="line">
            <a:avLst/>
          </a:prstGeom>
          <a:noFill/>
          <a:ln w="50800">
            <a:solidFill>
              <a:srgbClr val="FF0000"/>
            </a:solidFill>
            <a:round/>
            <a:headEnd/>
            <a:tailEnd type="triangle" w="med" len="med"/>
          </a:ln>
          <a:effectLst/>
        </p:spPr>
        <p:txBody>
          <a:bodyPr/>
          <a:lstStyle/>
          <a:p>
            <a:endParaRPr lang="en-US"/>
          </a:p>
        </p:txBody>
      </p:sp>
      <p:sp>
        <p:nvSpPr>
          <p:cNvPr id="190514" name="Line 50"/>
          <p:cNvSpPr>
            <a:spLocks noChangeShapeType="1"/>
          </p:cNvSpPr>
          <p:nvPr/>
        </p:nvSpPr>
        <p:spPr bwMode="auto">
          <a:xfrm flipV="1">
            <a:off x="927100" y="4959350"/>
            <a:ext cx="1709738" cy="0"/>
          </a:xfrm>
          <a:prstGeom prst="line">
            <a:avLst/>
          </a:prstGeom>
          <a:noFill/>
          <a:ln w="50800">
            <a:solidFill>
              <a:srgbClr val="FF0000"/>
            </a:solidFill>
            <a:round/>
            <a:headEnd/>
            <a:tailEnd type="triangle" w="med" len="med"/>
          </a:ln>
          <a:effectLst/>
        </p:spPr>
        <p:txBody>
          <a:bodyPr/>
          <a:lstStyle/>
          <a:p>
            <a:endParaRPr lang="en-US"/>
          </a:p>
        </p:txBody>
      </p:sp>
      <p:sp>
        <p:nvSpPr>
          <p:cNvPr id="190515" name="Line 51"/>
          <p:cNvSpPr>
            <a:spLocks noChangeShapeType="1"/>
          </p:cNvSpPr>
          <p:nvPr/>
        </p:nvSpPr>
        <p:spPr bwMode="auto">
          <a:xfrm flipH="1" flipV="1">
            <a:off x="904875" y="4868863"/>
            <a:ext cx="1731963" cy="0"/>
          </a:xfrm>
          <a:prstGeom prst="line">
            <a:avLst/>
          </a:prstGeom>
          <a:noFill/>
          <a:ln w="50800">
            <a:solidFill>
              <a:srgbClr val="00FF00"/>
            </a:solidFill>
            <a:round/>
            <a:headEnd/>
            <a:tailEnd type="triangle" w="med" len="med"/>
          </a:ln>
          <a:effectLst/>
        </p:spPr>
        <p:txBody>
          <a:bodyPr/>
          <a:lstStyle/>
          <a:p>
            <a:endParaRPr lang="en-US"/>
          </a:p>
        </p:txBody>
      </p:sp>
      <p:sp>
        <p:nvSpPr>
          <p:cNvPr id="190516" name="Line 52"/>
          <p:cNvSpPr>
            <a:spLocks noChangeShapeType="1"/>
          </p:cNvSpPr>
          <p:nvPr/>
        </p:nvSpPr>
        <p:spPr bwMode="auto">
          <a:xfrm flipH="1" flipV="1">
            <a:off x="533400" y="4548188"/>
            <a:ext cx="303213" cy="276225"/>
          </a:xfrm>
          <a:prstGeom prst="line">
            <a:avLst/>
          </a:prstGeom>
          <a:noFill/>
          <a:ln w="50800">
            <a:solidFill>
              <a:srgbClr val="00FF00"/>
            </a:solidFill>
            <a:round/>
            <a:headEnd/>
            <a:tailEnd type="triangle" w="med" len="med"/>
          </a:ln>
          <a:effectLst/>
        </p:spPr>
        <p:txBody>
          <a:bodyPr/>
          <a:lstStyle/>
          <a:p>
            <a:endParaRPr lang="en-US"/>
          </a:p>
        </p:txBody>
      </p:sp>
      <p:sp>
        <p:nvSpPr>
          <p:cNvPr id="190517" name="Line 53"/>
          <p:cNvSpPr>
            <a:spLocks noChangeShapeType="1"/>
          </p:cNvSpPr>
          <p:nvPr/>
        </p:nvSpPr>
        <p:spPr bwMode="auto">
          <a:xfrm flipH="1" flipV="1">
            <a:off x="431800" y="3159125"/>
            <a:ext cx="0" cy="1214438"/>
          </a:xfrm>
          <a:prstGeom prst="line">
            <a:avLst/>
          </a:prstGeom>
          <a:noFill/>
          <a:ln w="50800">
            <a:solidFill>
              <a:srgbClr val="00FF00"/>
            </a:solidFill>
            <a:round/>
            <a:headEnd/>
            <a:tailEnd type="triangle" w="med" len="med"/>
          </a:ln>
          <a:effectLst/>
        </p:spPr>
        <p:txBody>
          <a:bodyPr/>
          <a:lstStyle/>
          <a:p>
            <a:endParaRPr lang="en-US"/>
          </a:p>
        </p:txBody>
      </p:sp>
      <p:sp>
        <p:nvSpPr>
          <p:cNvPr id="190518" name="Rectangle 54"/>
          <p:cNvSpPr>
            <a:spLocks noChangeArrowheads="1"/>
          </p:cNvSpPr>
          <p:nvPr/>
        </p:nvSpPr>
        <p:spPr bwMode="auto">
          <a:xfrm>
            <a:off x="3132138" y="4775200"/>
            <a:ext cx="76200" cy="228600"/>
          </a:xfrm>
          <a:prstGeom prst="rect">
            <a:avLst/>
          </a:prstGeom>
          <a:solidFill>
            <a:srgbClr val="339966"/>
          </a:solidFill>
          <a:ln w="9525">
            <a:noFill/>
            <a:miter lim="800000"/>
            <a:headEnd/>
            <a:tailEnd/>
          </a:ln>
          <a:effectLst/>
        </p:spPr>
        <p:txBody>
          <a:bodyPr wrap="none" anchor="ctr"/>
          <a:lstStyle/>
          <a:p>
            <a:endParaRPr lang="en-US"/>
          </a:p>
        </p:txBody>
      </p:sp>
      <p:sp>
        <p:nvSpPr>
          <p:cNvPr id="190519" name="Rectangle 55"/>
          <p:cNvSpPr>
            <a:spLocks noChangeArrowheads="1"/>
          </p:cNvSpPr>
          <p:nvPr/>
        </p:nvSpPr>
        <p:spPr bwMode="auto">
          <a:xfrm rot="5400000">
            <a:off x="2844800" y="5076825"/>
            <a:ext cx="76200" cy="228600"/>
          </a:xfrm>
          <a:prstGeom prst="rect">
            <a:avLst/>
          </a:prstGeom>
          <a:solidFill>
            <a:srgbClr val="339966"/>
          </a:solidFill>
          <a:ln w="9525">
            <a:noFill/>
            <a:miter lim="800000"/>
            <a:headEnd/>
            <a:tailEnd/>
          </a:ln>
          <a:effectLst/>
        </p:spPr>
        <p:txBody>
          <a:bodyPr wrap="none" anchor="ctr"/>
          <a:lstStyle/>
          <a:p>
            <a:endParaRPr lang="en-US"/>
          </a:p>
        </p:txBody>
      </p:sp>
      <p:sp>
        <p:nvSpPr>
          <p:cNvPr id="190520" name="Text Box 56"/>
          <p:cNvSpPr txBox="1">
            <a:spLocks noChangeArrowheads="1"/>
          </p:cNvSpPr>
          <p:nvPr/>
        </p:nvSpPr>
        <p:spPr bwMode="auto">
          <a:xfrm>
            <a:off x="3328988" y="5810250"/>
            <a:ext cx="1692275" cy="814388"/>
          </a:xfrm>
          <a:prstGeom prst="rect">
            <a:avLst/>
          </a:prstGeom>
          <a:noFill/>
          <a:ln w="9525">
            <a:noFill/>
            <a:miter lim="800000"/>
            <a:headEnd/>
            <a:tailEnd/>
          </a:ln>
          <a:effectLst/>
        </p:spPr>
        <p:txBody>
          <a:bodyPr>
            <a:spAutoFit/>
          </a:bodyPr>
          <a:lstStyle/>
          <a:p>
            <a:r>
              <a:rPr lang="en-US" sz="1200" b="1">
                <a:latin typeface="Arial" charset="0"/>
              </a:rPr>
              <a:t>PIPS </a:t>
            </a:r>
          </a:p>
          <a:p>
            <a:pPr>
              <a:lnSpc>
                <a:spcPct val="65000"/>
              </a:lnSpc>
            </a:pPr>
            <a:r>
              <a:rPr lang="en-US" sz="1200">
                <a:latin typeface="Arial" charset="0"/>
              </a:rPr>
              <a:t>Passivated Implanted Planar Silicon</a:t>
            </a:r>
            <a:r>
              <a:rPr lang="en-US">
                <a:latin typeface="Arial" charset="0"/>
              </a:rPr>
              <a:t> </a:t>
            </a:r>
          </a:p>
          <a:p>
            <a:r>
              <a:rPr lang="en-US" sz="1200">
                <a:latin typeface="Symbol" pitchFamily="18" charset="2"/>
              </a:rPr>
              <a:t>b</a:t>
            </a:r>
            <a:r>
              <a:rPr lang="en-US" sz="1200">
                <a:latin typeface="Arial" charset="0"/>
              </a:rPr>
              <a:t> detection</a:t>
            </a:r>
          </a:p>
        </p:txBody>
      </p:sp>
      <p:sp>
        <p:nvSpPr>
          <p:cNvPr id="190521" name="Text Box 57"/>
          <p:cNvSpPr txBox="1">
            <a:spLocks noChangeArrowheads="1"/>
          </p:cNvSpPr>
          <p:nvPr/>
        </p:nvSpPr>
        <p:spPr bwMode="auto">
          <a:xfrm>
            <a:off x="1871663" y="5768975"/>
            <a:ext cx="1311275" cy="457200"/>
          </a:xfrm>
          <a:prstGeom prst="rect">
            <a:avLst/>
          </a:prstGeom>
          <a:noFill/>
          <a:ln w="9525">
            <a:noFill/>
            <a:miter lim="800000"/>
            <a:headEnd/>
            <a:tailEnd/>
          </a:ln>
          <a:effectLst/>
        </p:spPr>
        <p:txBody>
          <a:bodyPr wrap="none">
            <a:spAutoFit/>
          </a:bodyPr>
          <a:lstStyle/>
          <a:p>
            <a:r>
              <a:rPr lang="en-US" sz="1200" b="1">
                <a:latin typeface="Arial" charset="0"/>
              </a:rPr>
              <a:t>Ge detector</a:t>
            </a:r>
          </a:p>
          <a:p>
            <a:r>
              <a:rPr lang="en-US" sz="1200">
                <a:latin typeface="Arial" charset="0"/>
              </a:rPr>
              <a:t>X/</a:t>
            </a:r>
            <a:r>
              <a:rPr lang="en-US" sz="1200">
                <a:latin typeface="Symbol" pitchFamily="18" charset="2"/>
              </a:rPr>
              <a:t>g</a:t>
            </a:r>
            <a:r>
              <a:rPr lang="en-US" sz="1200">
                <a:latin typeface="Arial" charset="0"/>
              </a:rPr>
              <a:t>-ray detection</a:t>
            </a:r>
          </a:p>
        </p:txBody>
      </p:sp>
      <p:sp>
        <p:nvSpPr>
          <p:cNvPr id="190522" name="Line 58"/>
          <p:cNvSpPr>
            <a:spLocks noChangeShapeType="1"/>
          </p:cNvSpPr>
          <p:nvPr/>
        </p:nvSpPr>
        <p:spPr bwMode="auto">
          <a:xfrm flipV="1">
            <a:off x="2411413" y="5319713"/>
            <a:ext cx="404812" cy="404812"/>
          </a:xfrm>
          <a:prstGeom prst="line">
            <a:avLst/>
          </a:prstGeom>
          <a:noFill/>
          <a:ln w="9525">
            <a:solidFill>
              <a:schemeClr val="tx1"/>
            </a:solidFill>
            <a:round/>
            <a:headEnd/>
            <a:tailEnd type="triangle" w="med" len="med"/>
          </a:ln>
          <a:effectLst/>
        </p:spPr>
        <p:txBody>
          <a:bodyPr/>
          <a:lstStyle/>
          <a:p>
            <a:endParaRPr lang="en-US"/>
          </a:p>
        </p:txBody>
      </p:sp>
      <p:sp>
        <p:nvSpPr>
          <p:cNvPr id="190523" name="Line 59"/>
          <p:cNvSpPr>
            <a:spLocks noChangeShapeType="1"/>
          </p:cNvSpPr>
          <p:nvPr/>
        </p:nvSpPr>
        <p:spPr bwMode="auto">
          <a:xfrm flipH="1" flipV="1">
            <a:off x="3267075" y="5149850"/>
            <a:ext cx="179388" cy="665163"/>
          </a:xfrm>
          <a:prstGeom prst="line">
            <a:avLst/>
          </a:prstGeom>
          <a:noFill/>
          <a:ln w="9525">
            <a:solidFill>
              <a:schemeClr val="tx1"/>
            </a:solidFill>
            <a:round/>
            <a:headEnd/>
            <a:tailEnd type="triangle" w="med" len="med"/>
          </a:ln>
          <a:effectLst/>
        </p:spPr>
        <p:txBody>
          <a:bodyPr/>
          <a:lstStyle/>
          <a:p>
            <a:endParaRPr lang="en-US"/>
          </a:p>
        </p:txBody>
      </p:sp>
      <p:sp>
        <p:nvSpPr>
          <p:cNvPr id="190524" name="Rectangle 60"/>
          <p:cNvSpPr>
            <a:spLocks noChangeArrowheads="1"/>
          </p:cNvSpPr>
          <p:nvPr/>
        </p:nvSpPr>
        <p:spPr bwMode="auto">
          <a:xfrm rot="5400000">
            <a:off x="2844800" y="4491038"/>
            <a:ext cx="76200" cy="228600"/>
          </a:xfrm>
          <a:prstGeom prst="rect">
            <a:avLst/>
          </a:prstGeom>
          <a:solidFill>
            <a:srgbClr val="339966"/>
          </a:solidFill>
          <a:ln w="9525">
            <a:noFill/>
            <a:miter lim="800000"/>
            <a:headEnd/>
            <a:tailEnd/>
          </a:ln>
          <a:effectLst/>
        </p:spPr>
        <p:txBody>
          <a:bodyPr wrap="none" anchor="ctr"/>
          <a:lstStyle/>
          <a:p>
            <a:endParaRPr lang="en-US"/>
          </a:p>
        </p:txBody>
      </p:sp>
      <p:sp>
        <p:nvSpPr>
          <p:cNvPr id="190525" name="Text Box 61"/>
          <p:cNvSpPr txBox="1">
            <a:spLocks noChangeArrowheads="1"/>
          </p:cNvSpPr>
          <p:nvPr/>
        </p:nvSpPr>
        <p:spPr bwMode="auto">
          <a:xfrm>
            <a:off x="2006600" y="3563938"/>
            <a:ext cx="1206500" cy="457200"/>
          </a:xfrm>
          <a:prstGeom prst="rect">
            <a:avLst/>
          </a:prstGeom>
          <a:noFill/>
          <a:ln w="9525">
            <a:noFill/>
            <a:miter lim="800000"/>
            <a:headEnd/>
            <a:tailEnd/>
          </a:ln>
          <a:effectLst/>
        </p:spPr>
        <p:txBody>
          <a:bodyPr wrap="none">
            <a:spAutoFit/>
          </a:bodyPr>
          <a:lstStyle/>
          <a:p>
            <a:r>
              <a:rPr lang="en-US" sz="1200" b="1">
                <a:latin typeface="Arial" charset="0"/>
              </a:rPr>
              <a:t>LeGe detector</a:t>
            </a:r>
          </a:p>
          <a:p>
            <a:r>
              <a:rPr lang="en-US" sz="1200">
                <a:latin typeface="Arial" charset="0"/>
              </a:rPr>
              <a:t>X-ray detection</a:t>
            </a:r>
          </a:p>
        </p:txBody>
      </p:sp>
      <p:sp>
        <p:nvSpPr>
          <p:cNvPr id="190526" name="Line 62"/>
          <p:cNvSpPr>
            <a:spLocks noChangeShapeType="1"/>
          </p:cNvSpPr>
          <p:nvPr/>
        </p:nvSpPr>
        <p:spPr bwMode="auto">
          <a:xfrm>
            <a:off x="2457450" y="4059238"/>
            <a:ext cx="381000" cy="381000"/>
          </a:xfrm>
          <a:prstGeom prst="line">
            <a:avLst/>
          </a:prstGeom>
          <a:noFill/>
          <a:ln w="9525">
            <a:solidFill>
              <a:schemeClr val="tx1"/>
            </a:solidFill>
            <a:round/>
            <a:headEnd/>
            <a:tailEnd type="triangle" w="med" len="med"/>
          </a:ln>
          <a:effectLst/>
        </p:spPr>
        <p:txBody>
          <a:bodyPr/>
          <a:lstStyle/>
          <a:p>
            <a:endParaRPr lang="en-US"/>
          </a:p>
        </p:txBody>
      </p:sp>
      <p:sp>
        <p:nvSpPr>
          <p:cNvPr id="190527" name="Line 63"/>
          <p:cNvSpPr>
            <a:spLocks noChangeShapeType="1"/>
          </p:cNvSpPr>
          <p:nvPr/>
        </p:nvSpPr>
        <p:spPr bwMode="auto">
          <a:xfrm flipV="1">
            <a:off x="431800" y="5454650"/>
            <a:ext cx="0" cy="1038225"/>
          </a:xfrm>
          <a:prstGeom prst="line">
            <a:avLst/>
          </a:prstGeom>
          <a:noFill/>
          <a:ln w="50800">
            <a:solidFill>
              <a:srgbClr val="FF0000"/>
            </a:solidFill>
            <a:round/>
            <a:headEnd/>
            <a:tailEnd type="triangle" w="med" len="med"/>
          </a:ln>
          <a:effectLst/>
        </p:spPr>
        <p:txBody>
          <a:bodyPr/>
          <a:lstStyle/>
          <a:p>
            <a:endParaRPr lang="en-US"/>
          </a:p>
        </p:txBody>
      </p:sp>
      <p:sp>
        <p:nvSpPr>
          <p:cNvPr id="190467" name="Rectangle 3"/>
          <p:cNvSpPr>
            <a:spLocks noGrp="1"/>
          </p:cNvSpPr>
          <p:nvPr>
            <p:ph type="title"/>
          </p:nvPr>
        </p:nvSpPr>
        <p:spPr>
          <a:xfrm>
            <a:off x="0" y="0"/>
            <a:ext cx="9144000" cy="773113"/>
          </a:xfrm>
        </p:spPr>
        <p:txBody>
          <a:bodyPr/>
          <a:lstStyle/>
          <a:p>
            <a:r>
              <a:rPr lang="en-US" sz="3400" smtClean="0"/>
              <a:t>Observation of </a:t>
            </a:r>
            <a:r>
              <a:rPr lang="en-US" sz="3400" baseline="30000" smtClean="0"/>
              <a:t>124</a:t>
            </a:r>
            <a:r>
              <a:rPr lang="en-US" sz="3400" smtClean="0"/>
              <a:t>Cs EC X-rays</a:t>
            </a:r>
          </a:p>
        </p:txBody>
      </p:sp>
      <p:sp>
        <p:nvSpPr>
          <p:cNvPr id="190478" name="Text Box 14"/>
          <p:cNvSpPr txBox="1">
            <a:spLocks noChangeArrowheads="1"/>
          </p:cNvSpPr>
          <p:nvPr/>
        </p:nvSpPr>
        <p:spPr bwMode="auto">
          <a:xfrm>
            <a:off x="4598988" y="4689475"/>
            <a:ext cx="4545012" cy="1054100"/>
          </a:xfrm>
          <a:prstGeom prst="rect">
            <a:avLst/>
          </a:prstGeom>
          <a:noFill/>
          <a:ln w="9525">
            <a:noFill/>
            <a:miter lim="800000"/>
            <a:headEnd/>
            <a:tailEnd/>
          </a:ln>
          <a:effectLst/>
        </p:spPr>
        <p:txBody>
          <a:bodyPr>
            <a:spAutoFit/>
          </a:bodyPr>
          <a:lstStyle/>
          <a:p>
            <a:pPr>
              <a:spcBef>
                <a:spcPct val="50000"/>
              </a:spcBef>
            </a:pPr>
            <a:r>
              <a:rPr lang="en-US" sz="1800">
                <a:solidFill>
                  <a:srgbClr val="FF0000"/>
                </a:solidFill>
                <a:latin typeface="Arial" charset="0"/>
              </a:rPr>
              <a:t>Xe X-ray lines:</a:t>
            </a:r>
            <a:r>
              <a:rPr lang="en-US" sz="1800">
                <a:latin typeface="Arial" charset="0"/>
              </a:rPr>
              <a:t> due to </a:t>
            </a:r>
            <a:r>
              <a:rPr lang="en-US" sz="1800" baseline="30000">
                <a:latin typeface="Arial" charset="0"/>
              </a:rPr>
              <a:t>124</a:t>
            </a:r>
            <a:r>
              <a:rPr lang="en-US" sz="1800">
                <a:latin typeface="Arial" charset="0"/>
              </a:rPr>
              <a:t>Cs EC</a:t>
            </a:r>
          </a:p>
          <a:p>
            <a:pPr>
              <a:spcBef>
                <a:spcPct val="50000"/>
              </a:spcBef>
            </a:pPr>
            <a:r>
              <a:rPr lang="en-US" sz="1800">
                <a:solidFill>
                  <a:srgbClr val="0000FF"/>
                </a:solidFill>
                <a:latin typeface="Arial" charset="0"/>
              </a:rPr>
              <a:t>Cs X-ray lines:</a:t>
            </a:r>
            <a:r>
              <a:rPr lang="en-US" sz="1800">
                <a:latin typeface="Arial" charset="0"/>
              </a:rPr>
              <a:t> probably dominant due to </a:t>
            </a:r>
            <a:r>
              <a:rPr lang="en-US" sz="1800" baseline="30000">
                <a:latin typeface="Arial" charset="0"/>
              </a:rPr>
              <a:t>124</a:t>
            </a:r>
            <a:r>
              <a:rPr lang="en-US" sz="1800">
                <a:latin typeface="Arial" charset="0"/>
              </a:rPr>
              <a:t>Ba contamination and decay of </a:t>
            </a:r>
            <a:r>
              <a:rPr lang="en-US" sz="1800" baseline="30000">
                <a:latin typeface="Arial" charset="0"/>
              </a:rPr>
              <a:t>124m</a:t>
            </a:r>
            <a:r>
              <a:rPr lang="en-US" sz="1800">
                <a:latin typeface="Arial" charset="0"/>
              </a:rPr>
              <a:t>Cs</a:t>
            </a:r>
          </a:p>
        </p:txBody>
      </p:sp>
      <p:sp>
        <p:nvSpPr>
          <p:cNvPr id="190479" name="Text Box 15"/>
          <p:cNvSpPr txBox="1">
            <a:spLocks noChangeArrowheads="1"/>
          </p:cNvSpPr>
          <p:nvPr/>
        </p:nvSpPr>
        <p:spPr bwMode="auto">
          <a:xfrm>
            <a:off x="2051050" y="1268413"/>
            <a:ext cx="2133600" cy="1879600"/>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LeGe detector</a:t>
            </a:r>
          </a:p>
          <a:p>
            <a:pPr>
              <a:spcBef>
                <a:spcPct val="50000"/>
              </a:spcBef>
            </a:pPr>
            <a:r>
              <a:rPr lang="en-US" sz="1800">
                <a:latin typeface="Arial" charset="0"/>
              </a:rPr>
              <a:t>~ 0.1% </a:t>
            </a:r>
            <a:r>
              <a:rPr lang="en-US" sz="1800">
                <a:latin typeface="Symbol" pitchFamily="18" charset="2"/>
              </a:rPr>
              <a:t>e</a:t>
            </a:r>
            <a:r>
              <a:rPr lang="en-US" sz="1800" baseline="-25000">
                <a:latin typeface="Arial" charset="0"/>
              </a:rPr>
              <a:t>geo</a:t>
            </a:r>
          </a:p>
          <a:p>
            <a:pPr>
              <a:spcBef>
                <a:spcPct val="50000"/>
              </a:spcBef>
            </a:pPr>
            <a:r>
              <a:rPr lang="en-US" sz="1800">
                <a:latin typeface="Arial" charset="0"/>
              </a:rPr>
              <a:t>~ 2.5 T B field at detector position</a:t>
            </a:r>
          </a:p>
          <a:p>
            <a:pPr>
              <a:spcBef>
                <a:spcPct val="50000"/>
              </a:spcBef>
            </a:pPr>
            <a:endParaRPr lang="en-US" sz="1800">
              <a:latin typeface="Arial" charset="0"/>
            </a:endParaRPr>
          </a:p>
        </p:txBody>
      </p:sp>
      <p:pic>
        <p:nvPicPr>
          <p:cNvPr id="190480" name="Picture 16" descr="124Cs_spec"/>
          <p:cNvPicPr>
            <a:picLocks noChangeAspect="1" noChangeArrowheads="1"/>
          </p:cNvPicPr>
          <p:nvPr/>
        </p:nvPicPr>
        <p:blipFill>
          <a:blip r:embed="rId3" cstate="print"/>
          <a:srcRect/>
          <a:stretch>
            <a:fillRect/>
          </a:stretch>
        </p:blipFill>
        <p:spPr bwMode="auto">
          <a:xfrm>
            <a:off x="4256088" y="912813"/>
            <a:ext cx="4735512" cy="3659187"/>
          </a:xfrm>
          <a:prstGeom prst="rect">
            <a:avLst/>
          </a:prstGeom>
          <a:noFill/>
        </p:spPr>
      </p:pic>
      <p:grpSp>
        <p:nvGrpSpPr>
          <p:cNvPr id="2" name="Group 17"/>
          <p:cNvGrpSpPr>
            <a:grpSpLocks/>
          </p:cNvGrpSpPr>
          <p:nvPr/>
        </p:nvGrpSpPr>
        <p:grpSpPr bwMode="auto">
          <a:xfrm>
            <a:off x="4267200" y="912813"/>
            <a:ext cx="4735513" cy="3659187"/>
            <a:chOff x="2777" y="384"/>
            <a:chExt cx="2983" cy="2305"/>
          </a:xfrm>
        </p:grpSpPr>
        <p:pic>
          <p:nvPicPr>
            <p:cNvPr id="190482" name="Picture 18" descr="124Cs_Cu_line"/>
            <p:cNvPicPr>
              <a:picLocks noChangeAspect="1" noChangeArrowheads="1"/>
            </p:cNvPicPr>
            <p:nvPr/>
          </p:nvPicPr>
          <p:blipFill>
            <a:blip r:embed="rId4" cstate="print"/>
            <a:srcRect/>
            <a:stretch>
              <a:fillRect/>
            </a:stretch>
          </p:blipFill>
          <p:spPr bwMode="auto">
            <a:xfrm>
              <a:off x="2777" y="384"/>
              <a:ext cx="2983" cy="2305"/>
            </a:xfrm>
            <a:prstGeom prst="rect">
              <a:avLst/>
            </a:prstGeom>
            <a:noFill/>
          </p:spPr>
        </p:pic>
        <p:sp>
          <p:nvSpPr>
            <p:cNvPr id="190483" name="Oval 19"/>
            <p:cNvSpPr>
              <a:spLocks noChangeArrowheads="1"/>
            </p:cNvSpPr>
            <p:nvPr/>
          </p:nvSpPr>
          <p:spPr bwMode="auto">
            <a:xfrm>
              <a:off x="3840" y="480"/>
              <a:ext cx="336" cy="1872"/>
            </a:xfrm>
            <a:prstGeom prst="ellipse">
              <a:avLst/>
            </a:prstGeom>
            <a:noFill/>
            <a:ln w="25400">
              <a:solidFill>
                <a:srgbClr val="FF0000"/>
              </a:solidFill>
              <a:round/>
              <a:headEnd/>
              <a:tailEnd/>
            </a:ln>
            <a:effectLst/>
          </p:spPr>
          <p:txBody>
            <a:bodyPr wrap="none" anchor="ctr"/>
            <a:lstStyle/>
            <a:p>
              <a:endParaRPr lang="en-US"/>
            </a:p>
          </p:txBody>
        </p:sp>
        <p:sp>
          <p:nvSpPr>
            <p:cNvPr id="190484" name="Text Box 20"/>
            <p:cNvSpPr txBox="1">
              <a:spLocks noChangeArrowheads="1"/>
            </p:cNvSpPr>
            <p:nvPr/>
          </p:nvSpPr>
          <p:spPr bwMode="auto">
            <a:xfrm>
              <a:off x="4176" y="720"/>
              <a:ext cx="960" cy="231"/>
            </a:xfrm>
            <a:prstGeom prst="rect">
              <a:avLst/>
            </a:prstGeom>
            <a:noFill/>
            <a:ln w="9525">
              <a:noFill/>
              <a:miter lim="800000"/>
              <a:headEnd/>
              <a:tailEnd/>
            </a:ln>
            <a:effectLst/>
          </p:spPr>
          <p:txBody>
            <a:bodyPr>
              <a:spAutoFit/>
            </a:bodyPr>
            <a:lstStyle/>
            <a:p>
              <a:pPr>
                <a:spcBef>
                  <a:spcPct val="50000"/>
                </a:spcBef>
              </a:pPr>
              <a:r>
                <a:rPr lang="en-US" sz="1800" b="1">
                  <a:solidFill>
                    <a:srgbClr val="FF3300"/>
                  </a:solidFill>
                  <a:latin typeface="Arial" charset="0"/>
                </a:rPr>
                <a:t>Cu K</a:t>
              </a:r>
              <a:r>
                <a:rPr lang="en-US" sz="1800" b="1" baseline="-25000">
                  <a:solidFill>
                    <a:srgbClr val="FF3300"/>
                  </a:solidFill>
                  <a:latin typeface="Symbol" pitchFamily="18" charset="2"/>
                </a:rPr>
                <a:t>a</a:t>
              </a:r>
              <a:r>
                <a:rPr lang="en-US" sz="1800" b="1">
                  <a:solidFill>
                    <a:srgbClr val="FF3300"/>
                  </a:solidFill>
                  <a:latin typeface="Arial" charset="0"/>
                </a:rPr>
                <a:t> line</a:t>
              </a:r>
            </a:p>
          </p:txBody>
        </p:sp>
      </p:grpSp>
      <p:grpSp>
        <p:nvGrpSpPr>
          <p:cNvPr id="3" name="Group 21"/>
          <p:cNvGrpSpPr>
            <a:grpSpLocks/>
          </p:cNvGrpSpPr>
          <p:nvPr/>
        </p:nvGrpSpPr>
        <p:grpSpPr bwMode="auto">
          <a:xfrm>
            <a:off x="4191000" y="912813"/>
            <a:ext cx="4876800" cy="3659187"/>
            <a:chOff x="96" y="336"/>
            <a:chExt cx="2983" cy="2305"/>
          </a:xfrm>
        </p:grpSpPr>
        <p:pic>
          <p:nvPicPr>
            <p:cNvPr id="190486" name="Picture 22" descr="124Cs_354keV"/>
            <p:cNvPicPr>
              <a:picLocks noChangeAspect="1" noChangeArrowheads="1"/>
            </p:cNvPicPr>
            <p:nvPr/>
          </p:nvPicPr>
          <p:blipFill>
            <a:blip r:embed="rId5" cstate="print"/>
            <a:srcRect/>
            <a:stretch>
              <a:fillRect/>
            </a:stretch>
          </p:blipFill>
          <p:spPr bwMode="auto">
            <a:xfrm>
              <a:off x="96" y="336"/>
              <a:ext cx="2983" cy="2305"/>
            </a:xfrm>
            <a:prstGeom prst="rect">
              <a:avLst/>
            </a:prstGeom>
            <a:noFill/>
            <a:ln w="9525">
              <a:noFill/>
              <a:miter lim="800000"/>
              <a:headEnd/>
              <a:tailEnd/>
            </a:ln>
          </p:spPr>
        </p:pic>
        <p:sp>
          <p:nvSpPr>
            <p:cNvPr id="190487" name="Oval 23"/>
            <p:cNvSpPr>
              <a:spLocks noChangeArrowheads="1"/>
            </p:cNvSpPr>
            <p:nvPr/>
          </p:nvSpPr>
          <p:spPr bwMode="auto">
            <a:xfrm>
              <a:off x="2160" y="768"/>
              <a:ext cx="384" cy="1296"/>
            </a:xfrm>
            <a:prstGeom prst="ellipse">
              <a:avLst/>
            </a:prstGeom>
            <a:noFill/>
            <a:ln w="25400">
              <a:solidFill>
                <a:srgbClr val="FF0000"/>
              </a:solidFill>
              <a:round/>
              <a:headEnd/>
              <a:tailEnd/>
            </a:ln>
            <a:effectLst/>
          </p:spPr>
          <p:txBody>
            <a:bodyPr wrap="none" anchor="ctr"/>
            <a:lstStyle/>
            <a:p>
              <a:endParaRPr lang="en-US"/>
            </a:p>
          </p:txBody>
        </p:sp>
        <p:sp>
          <p:nvSpPr>
            <p:cNvPr id="190488" name="Text Box 24"/>
            <p:cNvSpPr txBox="1">
              <a:spLocks noChangeArrowheads="1"/>
            </p:cNvSpPr>
            <p:nvPr/>
          </p:nvSpPr>
          <p:spPr bwMode="auto">
            <a:xfrm>
              <a:off x="1248" y="432"/>
              <a:ext cx="1113" cy="404"/>
            </a:xfrm>
            <a:prstGeom prst="rect">
              <a:avLst/>
            </a:prstGeom>
            <a:noFill/>
            <a:ln w="9525">
              <a:noFill/>
              <a:miter lim="800000"/>
              <a:headEnd/>
              <a:tailEnd/>
            </a:ln>
            <a:effectLst/>
          </p:spPr>
          <p:txBody>
            <a:bodyPr wrap="none">
              <a:spAutoFit/>
            </a:bodyPr>
            <a:lstStyle/>
            <a:p>
              <a:r>
                <a:rPr lang="en-US" sz="1800" b="1">
                  <a:solidFill>
                    <a:srgbClr val="FF3300"/>
                  </a:solidFill>
                  <a:latin typeface="Arial" charset="0"/>
                </a:rPr>
                <a:t>354 keV</a:t>
              </a:r>
            </a:p>
            <a:p>
              <a:r>
                <a:rPr lang="en-US" sz="1800" b="1" baseline="30000">
                  <a:solidFill>
                    <a:srgbClr val="FF3300"/>
                  </a:solidFill>
                  <a:latin typeface="Arial" charset="0"/>
                </a:rPr>
                <a:t>124</a:t>
              </a:r>
              <a:r>
                <a:rPr lang="en-US" sz="1800" b="1">
                  <a:solidFill>
                    <a:srgbClr val="FF3300"/>
                  </a:solidFill>
                  <a:latin typeface="Arial" charset="0"/>
                </a:rPr>
                <a:t>Cs signature</a:t>
              </a:r>
            </a:p>
          </p:txBody>
        </p:sp>
      </p:grpSp>
      <p:grpSp>
        <p:nvGrpSpPr>
          <p:cNvPr id="4" name="Group 25"/>
          <p:cNvGrpSpPr>
            <a:grpSpLocks/>
          </p:cNvGrpSpPr>
          <p:nvPr/>
        </p:nvGrpSpPr>
        <p:grpSpPr bwMode="auto">
          <a:xfrm>
            <a:off x="4256088" y="912813"/>
            <a:ext cx="4735512" cy="3659187"/>
            <a:chOff x="3840" y="2784"/>
            <a:chExt cx="2983" cy="2305"/>
          </a:xfrm>
        </p:grpSpPr>
        <p:pic>
          <p:nvPicPr>
            <p:cNvPr id="190490" name="Picture 26" descr="124Cs_isomer"/>
            <p:cNvPicPr>
              <a:picLocks noChangeAspect="1" noChangeArrowheads="1"/>
            </p:cNvPicPr>
            <p:nvPr/>
          </p:nvPicPr>
          <p:blipFill>
            <a:blip r:embed="rId6" cstate="print"/>
            <a:srcRect/>
            <a:stretch>
              <a:fillRect/>
            </a:stretch>
          </p:blipFill>
          <p:spPr bwMode="auto">
            <a:xfrm>
              <a:off x="3840" y="2784"/>
              <a:ext cx="2983" cy="2305"/>
            </a:xfrm>
            <a:prstGeom prst="rect">
              <a:avLst/>
            </a:prstGeom>
            <a:noFill/>
          </p:spPr>
        </p:pic>
        <p:sp>
          <p:nvSpPr>
            <p:cNvPr id="190491" name="Text Box 27"/>
            <p:cNvSpPr txBox="1">
              <a:spLocks noChangeArrowheads="1"/>
            </p:cNvSpPr>
            <p:nvPr/>
          </p:nvSpPr>
          <p:spPr bwMode="auto">
            <a:xfrm>
              <a:off x="5760" y="3120"/>
              <a:ext cx="971" cy="577"/>
            </a:xfrm>
            <a:prstGeom prst="rect">
              <a:avLst/>
            </a:prstGeom>
            <a:noFill/>
            <a:ln w="9525">
              <a:noFill/>
              <a:miter lim="800000"/>
              <a:headEnd/>
              <a:tailEnd/>
            </a:ln>
            <a:effectLst/>
          </p:spPr>
          <p:txBody>
            <a:bodyPr wrap="none">
              <a:spAutoFit/>
            </a:bodyPr>
            <a:lstStyle/>
            <a:p>
              <a:r>
                <a:rPr lang="en-US" sz="1800" b="1">
                  <a:solidFill>
                    <a:srgbClr val="FF3300"/>
                  </a:solidFill>
                  <a:latin typeface="Arial" charset="0"/>
                </a:rPr>
                <a:t>89.5 keV &amp; </a:t>
              </a:r>
            </a:p>
            <a:p>
              <a:r>
                <a:rPr lang="en-US" sz="1800" b="1">
                  <a:solidFill>
                    <a:srgbClr val="FF3300"/>
                  </a:solidFill>
                  <a:latin typeface="Arial" charset="0"/>
                </a:rPr>
                <a:t>96.6keV</a:t>
              </a:r>
            </a:p>
            <a:p>
              <a:r>
                <a:rPr lang="en-US" sz="1800" b="1" baseline="30000">
                  <a:solidFill>
                    <a:srgbClr val="FF3300"/>
                  </a:solidFill>
                  <a:latin typeface="Arial" charset="0"/>
                </a:rPr>
                <a:t>124</a:t>
              </a:r>
              <a:r>
                <a:rPr lang="en-US" sz="1800" b="1">
                  <a:solidFill>
                    <a:srgbClr val="FF3300"/>
                  </a:solidFill>
                  <a:latin typeface="Arial" charset="0"/>
                </a:rPr>
                <a:t>Cs isomer</a:t>
              </a:r>
            </a:p>
          </p:txBody>
        </p:sp>
        <p:sp>
          <p:nvSpPr>
            <p:cNvPr id="190492" name="Oval 28"/>
            <p:cNvSpPr>
              <a:spLocks noChangeArrowheads="1"/>
            </p:cNvSpPr>
            <p:nvPr/>
          </p:nvSpPr>
          <p:spPr bwMode="auto">
            <a:xfrm>
              <a:off x="4752" y="2928"/>
              <a:ext cx="336" cy="1680"/>
            </a:xfrm>
            <a:prstGeom prst="ellipse">
              <a:avLst/>
            </a:prstGeom>
            <a:noFill/>
            <a:ln w="25400">
              <a:solidFill>
                <a:srgbClr val="FF0000"/>
              </a:solidFill>
              <a:round/>
              <a:headEnd/>
              <a:tailEnd/>
            </a:ln>
            <a:effectLst/>
          </p:spPr>
          <p:txBody>
            <a:bodyPr wrap="none" anchor="ctr"/>
            <a:lstStyle/>
            <a:p>
              <a:endParaRPr lang="en-US"/>
            </a:p>
          </p:txBody>
        </p:sp>
        <p:sp>
          <p:nvSpPr>
            <p:cNvPr id="190493" name="Oval 29"/>
            <p:cNvSpPr>
              <a:spLocks noChangeArrowheads="1"/>
            </p:cNvSpPr>
            <p:nvPr/>
          </p:nvSpPr>
          <p:spPr bwMode="auto">
            <a:xfrm>
              <a:off x="5424" y="2832"/>
              <a:ext cx="336" cy="1776"/>
            </a:xfrm>
            <a:prstGeom prst="ellipse">
              <a:avLst/>
            </a:prstGeom>
            <a:noFill/>
            <a:ln w="25400">
              <a:solidFill>
                <a:srgbClr val="FF0000"/>
              </a:solidFill>
              <a:round/>
              <a:headEnd/>
              <a:tailEnd/>
            </a:ln>
            <a:effectLst/>
          </p:spPr>
          <p:txBody>
            <a:bodyPr wrap="none" anchor="ctr"/>
            <a:lstStyle/>
            <a:p>
              <a:endParaRPr lang="en-US"/>
            </a:p>
          </p:txBody>
        </p:sp>
      </p:grpSp>
      <p:grpSp>
        <p:nvGrpSpPr>
          <p:cNvPr id="5" name="Group 30"/>
          <p:cNvGrpSpPr>
            <a:grpSpLocks/>
          </p:cNvGrpSpPr>
          <p:nvPr/>
        </p:nvGrpSpPr>
        <p:grpSpPr bwMode="auto">
          <a:xfrm>
            <a:off x="4267200" y="912813"/>
            <a:ext cx="4735513" cy="3659187"/>
            <a:chOff x="720" y="2832"/>
            <a:chExt cx="2983" cy="2305"/>
          </a:xfrm>
        </p:grpSpPr>
        <p:pic>
          <p:nvPicPr>
            <p:cNvPr id="190495" name="Picture 31" descr="124Cs_LeRegion"/>
            <p:cNvPicPr>
              <a:picLocks noChangeAspect="1" noChangeArrowheads="1"/>
            </p:cNvPicPr>
            <p:nvPr/>
          </p:nvPicPr>
          <p:blipFill>
            <a:blip r:embed="rId7" cstate="print"/>
            <a:srcRect/>
            <a:stretch>
              <a:fillRect/>
            </a:stretch>
          </p:blipFill>
          <p:spPr bwMode="auto">
            <a:xfrm>
              <a:off x="720" y="2832"/>
              <a:ext cx="2983" cy="2305"/>
            </a:xfrm>
            <a:prstGeom prst="rect">
              <a:avLst/>
            </a:prstGeom>
            <a:noFill/>
          </p:spPr>
        </p:pic>
        <p:sp>
          <p:nvSpPr>
            <p:cNvPr id="190496" name="Oval 32"/>
            <p:cNvSpPr>
              <a:spLocks noChangeArrowheads="1"/>
            </p:cNvSpPr>
            <p:nvPr/>
          </p:nvSpPr>
          <p:spPr bwMode="auto">
            <a:xfrm>
              <a:off x="1632" y="3600"/>
              <a:ext cx="336" cy="1056"/>
            </a:xfrm>
            <a:prstGeom prst="ellipse">
              <a:avLst/>
            </a:prstGeom>
            <a:noFill/>
            <a:ln w="25400">
              <a:solidFill>
                <a:srgbClr val="FF0000"/>
              </a:solidFill>
              <a:round/>
              <a:headEnd/>
              <a:tailEnd/>
            </a:ln>
            <a:effectLst/>
          </p:spPr>
          <p:txBody>
            <a:bodyPr wrap="none" anchor="ctr"/>
            <a:lstStyle/>
            <a:p>
              <a:endParaRPr lang="en-US"/>
            </a:p>
          </p:txBody>
        </p:sp>
        <p:sp>
          <p:nvSpPr>
            <p:cNvPr id="190497" name="Text Box 33"/>
            <p:cNvSpPr txBox="1">
              <a:spLocks noChangeArrowheads="1"/>
            </p:cNvSpPr>
            <p:nvPr/>
          </p:nvSpPr>
          <p:spPr bwMode="auto">
            <a:xfrm>
              <a:off x="1152" y="2976"/>
              <a:ext cx="692" cy="404"/>
            </a:xfrm>
            <a:prstGeom prst="rect">
              <a:avLst/>
            </a:prstGeom>
            <a:noFill/>
            <a:ln w="9525">
              <a:noFill/>
              <a:miter lim="800000"/>
              <a:headEnd/>
              <a:tailEnd/>
            </a:ln>
            <a:effectLst/>
          </p:spPr>
          <p:txBody>
            <a:bodyPr wrap="none">
              <a:spAutoFit/>
            </a:bodyPr>
            <a:lstStyle/>
            <a:p>
              <a:r>
                <a:rPr lang="en-US" sz="1800" b="1">
                  <a:solidFill>
                    <a:srgbClr val="FF3300"/>
                  </a:solidFill>
                  <a:latin typeface="Arial" charset="0"/>
                </a:rPr>
                <a:t>Xe X-ray</a:t>
              </a:r>
            </a:p>
            <a:p>
              <a:r>
                <a:rPr lang="en-US" sz="1800" b="1">
                  <a:solidFill>
                    <a:srgbClr val="FF3300"/>
                  </a:solidFill>
                  <a:latin typeface="Arial" charset="0"/>
                </a:rPr>
                <a:t>K lines</a:t>
              </a:r>
            </a:p>
          </p:txBody>
        </p:sp>
        <p:sp>
          <p:nvSpPr>
            <p:cNvPr id="190498" name="Oval 34"/>
            <p:cNvSpPr>
              <a:spLocks noChangeArrowheads="1"/>
            </p:cNvSpPr>
            <p:nvPr/>
          </p:nvSpPr>
          <p:spPr bwMode="auto">
            <a:xfrm>
              <a:off x="1872" y="2976"/>
              <a:ext cx="288" cy="1632"/>
            </a:xfrm>
            <a:prstGeom prst="ellipse">
              <a:avLst/>
            </a:prstGeom>
            <a:noFill/>
            <a:ln w="25400">
              <a:solidFill>
                <a:srgbClr val="0000FF"/>
              </a:solidFill>
              <a:round/>
              <a:headEnd/>
              <a:tailEnd/>
            </a:ln>
            <a:effectLst/>
          </p:spPr>
          <p:txBody>
            <a:bodyPr wrap="none" anchor="ctr"/>
            <a:lstStyle/>
            <a:p>
              <a:endParaRPr lang="en-US"/>
            </a:p>
          </p:txBody>
        </p:sp>
        <p:sp>
          <p:nvSpPr>
            <p:cNvPr id="190499" name="Text Box 35"/>
            <p:cNvSpPr txBox="1">
              <a:spLocks noChangeArrowheads="1"/>
            </p:cNvSpPr>
            <p:nvPr/>
          </p:nvSpPr>
          <p:spPr bwMode="auto">
            <a:xfrm>
              <a:off x="2160" y="3264"/>
              <a:ext cx="1152" cy="231"/>
            </a:xfrm>
            <a:prstGeom prst="rect">
              <a:avLst/>
            </a:prstGeom>
            <a:noFill/>
            <a:ln w="9525">
              <a:noFill/>
              <a:miter lim="800000"/>
              <a:headEnd/>
              <a:tailEnd/>
            </a:ln>
            <a:effectLst/>
          </p:spPr>
          <p:txBody>
            <a:bodyPr>
              <a:spAutoFit/>
            </a:bodyPr>
            <a:lstStyle/>
            <a:p>
              <a:pPr>
                <a:spcBef>
                  <a:spcPct val="50000"/>
                </a:spcBef>
              </a:pPr>
              <a:r>
                <a:rPr lang="en-US" sz="1800" b="1">
                  <a:solidFill>
                    <a:srgbClr val="0000FF"/>
                  </a:solidFill>
                  <a:latin typeface="Arial" charset="0"/>
                </a:rPr>
                <a:t>Cs X-ray lines</a:t>
              </a:r>
            </a:p>
          </p:txBody>
        </p:sp>
        <p:sp>
          <p:nvSpPr>
            <p:cNvPr id="190500" name="Oval 36"/>
            <p:cNvSpPr>
              <a:spLocks noChangeArrowheads="1"/>
            </p:cNvSpPr>
            <p:nvPr/>
          </p:nvSpPr>
          <p:spPr bwMode="auto">
            <a:xfrm>
              <a:off x="2400" y="4128"/>
              <a:ext cx="240" cy="624"/>
            </a:xfrm>
            <a:prstGeom prst="ellipse">
              <a:avLst/>
            </a:prstGeom>
            <a:noFill/>
            <a:ln w="25400">
              <a:solidFill>
                <a:srgbClr val="FF0000"/>
              </a:solidFill>
              <a:round/>
              <a:headEnd/>
              <a:tailEnd/>
            </a:ln>
            <a:effectLst/>
          </p:spPr>
          <p:txBody>
            <a:bodyPr wrap="none" anchor="ctr"/>
            <a:lstStyle/>
            <a:p>
              <a:endParaRPr lang="en-US"/>
            </a:p>
          </p:txBody>
        </p:sp>
        <p:sp>
          <p:nvSpPr>
            <p:cNvPr id="190501" name="Oval 37"/>
            <p:cNvSpPr>
              <a:spLocks noChangeArrowheads="1"/>
            </p:cNvSpPr>
            <p:nvPr/>
          </p:nvSpPr>
          <p:spPr bwMode="auto">
            <a:xfrm>
              <a:off x="2640" y="3912"/>
              <a:ext cx="288" cy="816"/>
            </a:xfrm>
            <a:prstGeom prst="ellipse">
              <a:avLst/>
            </a:prstGeom>
            <a:noFill/>
            <a:ln w="25400">
              <a:solidFill>
                <a:srgbClr val="0000FF"/>
              </a:solid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5" descr="NucWin"/>
          <p:cNvPicPr>
            <a:picLocks noChangeAspect="1" noChangeArrowheads="1"/>
          </p:cNvPicPr>
          <p:nvPr/>
        </p:nvPicPr>
        <p:blipFill>
          <a:blip r:embed="rId3" cstate="print"/>
          <a:srcRect/>
          <a:stretch>
            <a:fillRect/>
          </a:stretch>
        </p:blipFill>
        <p:spPr bwMode="auto">
          <a:xfrm>
            <a:off x="1023938" y="2132013"/>
            <a:ext cx="6762750" cy="4418012"/>
          </a:xfrm>
          <a:prstGeom prst="rect">
            <a:avLst/>
          </a:prstGeom>
          <a:noFill/>
          <a:ln w="9525">
            <a:noFill/>
            <a:miter lim="800000"/>
            <a:headEnd/>
            <a:tailEnd/>
          </a:ln>
        </p:spPr>
      </p:pic>
      <p:sp>
        <p:nvSpPr>
          <p:cNvPr id="23555" name="Line 5"/>
          <p:cNvSpPr>
            <a:spLocks noChangeShapeType="1"/>
          </p:cNvSpPr>
          <p:nvPr/>
        </p:nvSpPr>
        <p:spPr bwMode="auto">
          <a:xfrm>
            <a:off x="5160963" y="1611313"/>
            <a:ext cx="1755775" cy="12700"/>
          </a:xfrm>
          <a:prstGeom prst="line">
            <a:avLst/>
          </a:prstGeom>
          <a:noFill/>
          <a:ln w="101600">
            <a:solidFill>
              <a:srgbClr val="FF0000">
                <a:alpha val="50195"/>
              </a:srgbClr>
            </a:solidFill>
            <a:round/>
            <a:headEnd/>
            <a:tailEnd type="triangle" w="med" len="med"/>
          </a:ln>
        </p:spPr>
        <p:txBody>
          <a:bodyPr/>
          <a:lstStyle/>
          <a:p>
            <a:endParaRPr lang="en-US"/>
          </a:p>
        </p:txBody>
      </p:sp>
      <p:sp>
        <p:nvSpPr>
          <p:cNvPr id="23559" name="Rectangle 2"/>
          <p:cNvSpPr>
            <a:spLocks noGrp="1" noChangeArrowheads="1"/>
          </p:cNvSpPr>
          <p:nvPr>
            <p:ph type="title" idx="4294967295"/>
          </p:nvPr>
        </p:nvSpPr>
        <p:spPr>
          <a:xfrm>
            <a:off x="0" y="0"/>
            <a:ext cx="9144000" cy="857232"/>
          </a:xfrm>
        </p:spPr>
        <p:txBody>
          <a:bodyPr>
            <a:normAutofit/>
          </a:bodyPr>
          <a:lstStyle/>
          <a:p>
            <a:r>
              <a:rPr lang="en-US" sz="3600" b="1" dirty="0" smtClean="0">
                <a:solidFill>
                  <a:schemeClr val="accent1"/>
                </a:solidFill>
              </a:rPr>
              <a:t>Radioactive Isotope Production</a:t>
            </a:r>
          </a:p>
        </p:txBody>
      </p:sp>
      <p:sp>
        <p:nvSpPr>
          <p:cNvPr id="23560" name="Text Box 8"/>
          <p:cNvSpPr txBox="1">
            <a:spLocks noChangeArrowheads="1"/>
          </p:cNvSpPr>
          <p:nvPr/>
        </p:nvSpPr>
        <p:spPr bwMode="auto">
          <a:xfrm>
            <a:off x="838200" y="1141413"/>
            <a:ext cx="2295525" cy="336550"/>
          </a:xfrm>
          <a:prstGeom prst="rect">
            <a:avLst/>
          </a:prstGeom>
          <a:noFill/>
          <a:ln w="9525">
            <a:noFill/>
            <a:miter lim="800000"/>
            <a:headEnd/>
            <a:tailEnd/>
          </a:ln>
        </p:spPr>
        <p:txBody>
          <a:bodyPr wrap="none">
            <a:spAutoFit/>
          </a:bodyPr>
          <a:lstStyle/>
          <a:p>
            <a:r>
              <a:rPr lang="en-US" sz="1600" b="1"/>
              <a:t>500-MeV proton beam</a:t>
            </a:r>
          </a:p>
        </p:txBody>
      </p:sp>
      <p:grpSp>
        <p:nvGrpSpPr>
          <p:cNvPr id="2" name="Group 9"/>
          <p:cNvGrpSpPr>
            <a:grpSpLocks/>
          </p:cNvGrpSpPr>
          <p:nvPr/>
        </p:nvGrpSpPr>
        <p:grpSpPr bwMode="auto">
          <a:xfrm rot="5400000">
            <a:off x="4533900" y="1670050"/>
            <a:ext cx="457200" cy="304800"/>
            <a:chOff x="624" y="2160"/>
            <a:chExt cx="288" cy="192"/>
          </a:xfrm>
        </p:grpSpPr>
        <p:sp>
          <p:nvSpPr>
            <p:cNvPr id="23599" name="Oval 10"/>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600" name="Line 11"/>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601" name="Line 12"/>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grpSp>
        <p:nvGrpSpPr>
          <p:cNvPr id="3" name="Group 13"/>
          <p:cNvGrpSpPr>
            <a:grpSpLocks/>
          </p:cNvGrpSpPr>
          <p:nvPr/>
        </p:nvGrpSpPr>
        <p:grpSpPr bwMode="auto">
          <a:xfrm rot="8100000">
            <a:off x="3649663" y="1730375"/>
            <a:ext cx="457200" cy="304800"/>
            <a:chOff x="624" y="2160"/>
            <a:chExt cx="288" cy="192"/>
          </a:xfrm>
        </p:grpSpPr>
        <p:sp>
          <p:nvSpPr>
            <p:cNvPr id="23596" name="Oval 14"/>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597" name="Line 15"/>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98" name="Line 16"/>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grpSp>
        <p:nvGrpSpPr>
          <p:cNvPr id="4" name="Group 17"/>
          <p:cNvGrpSpPr>
            <a:grpSpLocks/>
          </p:cNvGrpSpPr>
          <p:nvPr/>
        </p:nvGrpSpPr>
        <p:grpSpPr bwMode="auto">
          <a:xfrm rot="8100000">
            <a:off x="4124325" y="1774825"/>
            <a:ext cx="457200" cy="304800"/>
            <a:chOff x="624" y="2160"/>
            <a:chExt cx="288" cy="192"/>
          </a:xfrm>
        </p:grpSpPr>
        <p:sp>
          <p:nvSpPr>
            <p:cNvPr id="23593" name="Oval 18"/>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594" name="Line 19"/>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95" name="Line 20"/>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grpSp>
        <p:nvGrpSpPr>
          <p:cNvPr id="5" name="Group 21"/>
          <p:cNvGrpSpPr>
            <a:grpSpLocks/>
          </p:cNvGrpSpPr>
          <p:nvPr/>
        </p:nvGrpSpPr>
        <p:grpSpPr bwMode="auto">
          <a:xfrm rot="5909336">
            <a:off x="4394200" y="1976438"/>
            <a:ext cx="457200" cy="304800"/>
            <a:chOff x="624" y="2160"/>
            <a:chExt cx="288" cy="192"/>
          </a:xfrm>
        </p:grpSpPr>
        <p:sp>
          <p:nvSpPr>
            <p:cNvPr id="23590" name="Oval 22"/>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591" name="Line 23"/>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92" name="Line 24"/>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grpSp>
        <p:nvGrpSpPr>
          <p:cNvPr id="6" name="Group 25"/>
          <p:cNvGrpSpPr>
            <a:grpSpLocks/>
          </p:cNvGrpSpPr>
          <p:nvPr/>
        </p:nvGrpSpPr>
        <p:grpSpPr bwMode="auto">
          <a:xfrm rot="7038050">
            <a:off x="3859213" y="1954213"/>
            <a:ext cx="457200" cy="304800"/>
            <a:chOff x="624" y="2160"/>
            <a:chExt cx="288" cy="192"/>
          </a:xfrm>
        </p:grpSpPr>
        <p:sp>
          <p:nvSpPr>
            <p:cNvPr id="23587" name="Oval 26"/>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588" name="Line 27"/>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89" name="Line 28"/>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sp>
        <p:nvSpPr>
          <p:cNvPr id="23566" name="Text Box 31"/>
          <p:cNvSpPr txBox="1">
            <a:spLocks noChangeArrowheads="1"/>
          </p:cNvSpPr>
          <p:nvPr/>
        </p:nvSpPr>
        <p:spPr bwMode="auto">
          <a:xfrm>
            <a:off x="2597150" y="5921375"/>
            <a:ext cx="871538" cy="369888"/>
          </a:xfrm>
          <a:prstGeom prst="rect">
            <a:avLst/>
          </a:prstGeom>
          <a:solidFill>
            <a:schemeClr val="bg1"/>
          </a:solidFill>
          <a:ln w="9525">
            <a:noFill/>
            <a:miter lim="800000"/>
            <a:headEnd/>
            <a:tailEnd/>
          </a:ln>
        </p:spPr>
        <p:txBody>
          <a:bodyPr wrap="none">
            <a:spAutoFit/>
          </a:bodyPr>
          <a:lstStyle/>
          <a:p>
            <a:pPr algn="ctr"/>
            <a:r>
              <a:rPr lang="en-US" b="1"/>
              <a:t>A&lt;170</a:t>
            </a:r>
          </a:p>
        </p:txBody>
      </p:sp>
      <p:sp>
        <p:nvSpPr>
          <p:cNvPr id="23567" name="Text Box 34"/>
          <p:cNvSpPr txBox="1">
            <a:spLocks noChangeArrowheads="1"/>
          </p:cNvSpPr>
          <p:nvPr/>
        </p:nvSpPr>
        <p:spPr bwMode="auto">
          <a:xfrm>
            <a:off x="4919663" y="1822450"/>
            <a:ext cx="1727200" cy="338138"/>
          </a:xfrm>
          <a:prstGeom prst="rect">
            <a:avLst/>
          </a:prstGeom>
          <a:noFill/>
          <a:ln w="9525">
            <a:noFill/>
            <a:miter lim="800000"/>
            <a:headEnd/>
            <a:tailEnd/>
          </a:ln>
        </p:spPr>
        <p:txBody>
          <a:bodyPr>
            <a:spAutoFit/>
          </a:bodyPr>
          <a:lstStyle/>
          <a:p>
            <a:r>
              <a:rPr lang="en-US" sz="1600" b="1"/>
              <a:t>Exotic isotopes</a:t>
            </a:r>
          </a:p>
        </p:txBody>
      </p:sp>
      <p:sp>
        <p:nvSpPr>
          <p:cNvPr id="94244" name="Text Box 36"/>
          <p:cNvSpPr txBox="1">
            <a:spLocks noChangeArrowheads="1"/>
          </p:cNvSpPr>
          <p:nvPr/>
        </p:nvSpPr>
        <p:spPr bwMode="auto">
          <a:xfrm>
            <a:off x="1495425" y="2566988"/>
            <a:ext cx="3063875" cy="369887"/>
          </a:xfrm>
          <a:prstGeom prst="rect">
            <a:avLst/>
          </a:prstGeom>
          <a:solidFill>
            <a:schemeClr val="bg1"/>
          </a:solidFill>
          <a:ln w="9525">
            <a:noFill/>
            <a:miter lim="800000"/>
            <a:headEnd/>
            <a:tailEnd/>
          </a:ln>
        </p:spPr>
        <p:txBody>
          <a:bodyPr wrap="none">
            <a:spAutoFit/>
          </a:bodyPr>
          <a:lstStyle/>
          <a:p>
            <a:pPr algn="ctr"/>
            <a:r>
              <a:rPr lang="en-US" b="1">
                <a:solidFill>
                  <a:srgbClr val="FF0000"/>
                </a:solidFill>
              </a:rPr>
              <a:t>A&gt;170 under development</a:t>
            </a:r>
          </a:p>
        </p:txBody>
      </p:sp>
      <p:sp>
        <p:nvSpPr>
          <p:cNvPr id="94245" name="Text Box 36"/>
          <p:cNvSpPr txBox="1">
            <a:spLocks noChangeArrowheads="1"/>
          </p:cNvSpPr>
          <p:nvPr/>
        </p:nvSpPr>
        <p:spPr bwMode="auto">
          <a:xfrm>
            <a:off x="1509713" y="2967038"/>
            <a:ext cx="2673350" cy="730250"/>
          </a:xfrm>
          <a:prstGeom prst="rect">
            <a:avLst/>
          </a:prstGeom>
          <a:solidFill>
            <a:schemeClr val="bg1"/>
          </a:solidFill>
          <a:ln w="9525">
            <a:noFill/>
            <a:miter lim="800000"/>
            <a:headEnd/>
            <a:tailEnd/>
          </a:ln>
        </p:spPr>
        <p:txBody>
          <a:bodyPr>
            <a:spAutoFit/>
          </a:bodyPr>
          <a:lstStyle/>
          <a:p>
            <a:r>
              <a:rPr lang="en-US" sz="1400" b="1">
                <a:solidFill>
                  <a:srgbClr val="FF0000"/>
                </a:solidFill>
              </a:rPr>
              <a:t>Some heavy masses may be produced presently from test actinide targets </a:t>
            </a:r>
            <a:r>
              <a:rPr lang="en-US" sz="1400" b="1" i="1">
                <a:solidFill>
                  <a:srgbClr val="FF0000"/>
                </a:solidFill>
              </a:rPr>
              <a:t>(e.g., UO</a:t>
            </a:r>
            <a:r>
              <a:rPr lang="en-US" sz="1400" b="1" i="1" baseline="-25000">
                <a:solidFill>
                  <a:srgbClr val="FF0000"/>
                </a:solidFill>
              </a:rPr>
              <a:t>x</a:t>
            </a:r>
            <a:r>
              <a:rPr lang="en-US" sz="1400" b="1" i="1">
                <a:solidFill>
                  <a:srgbClr val="FF0000"/>
                </a:solidFill>
              </a:rPr>
              <a:t>)</a:t>
            </a:r>
            <a:r>
              <a:rPr lang="en-US" sz="1400" i="1">
                <a:solidFill>
                  <a:srgbClr val="FF0000"/>
                </a:solidFill>
              </a:rPr>
              <a:t>.</a:t>
            </a:r>
          </a:p>
        </p:txBody>
      </p:sp>
      <p:sp>
        <p:nvSpPr>
          <p:cNvPr id="23570" name="AutoShape 39"/>
          <p:cNvSpPr>
            <a:spLocks noChangeArrowheads="1"/>
          </p:cNvSpPr>
          <p:nvPr/>
        </p:nvSpPr>
        <p:spPr bwMode="auto">
          <a:xfrm rot="-5400000">
            <a:off x="4143375" y="950913"/>
            <a:ext cx="327025" cy="1295400"/>
          </a:xfrm>
          <a:prstGeom prst="can">
            <a:avLst>
              <a:gd name="adj" fmla="val 52412"/>
            </a:avLst>
          </a:prstGeom>
          <a:solidFill>
            <a:srgbClr val="333333">
              <a:alpha val="70195"/>
            </a:srgbClr>
          </a:solidFill>
          <a:ln w="9525">
            <a:solidFill>
              <a:schemeClr val="tx1"/>
            </a:solidFill>
            <a:round/>
            <a:headEnd/>
            <a:tailEnd/>
          </a:ln>
        </p:spPr>
        <p:txBody>
          <a:bodyPr wrap="none" anchor="ctr"/>
          <a:lstStyle/>
          <a:p>
            <a:endParaRPr lang="en-US"/>
          </a:p>
        </p:txBody>
      </p:sp>
      <p:sp>
        <p:nvSpPr>
          <p:cNvPr id="23571" name="Text Box 8"/>
          <p:cNvSpPr txBox="1">
            <a:spLocks noChangeArrowheads="1"/>
          </p:cNvSpPr>
          <p:nvPr/>
        </p:nvSpPr>
        <p:spPr bwMode="auto">
          <a:xfrm>
            <a:off x="5168900" y="1012825"/>
            <a:ext cx="1414463" cy="581025"/>
          </a:xfrm>
          <a:prstGeom prst="rect">
            <a:avLst/>
          </a:prstGeom>
          <a:noFill/>
          <a:ln w="9525">
            <a:noFill/>
            <a:miter lim="800000"/>
            <a:headEnd/>
            <a:tailEnd/>
          </a:ln>
        </p:spPr>
        <p:txBody>
          <a:bodyPr wrap="none">
            <a:spAutoFit/>
          </a:bodyPr>
          <a:lstStyle/>
          <a:p>
            <a:r>
              <a:rPr lang="en-US" sz="1600" b="1"/>
              <a:t>Residual</a:t>
            </a:r>
          </a:p>
          <a:p>
            <a:r>
              <a:rPr lang="en-US" sz="1600" b="1"/>
              <a:t>proton beam</a:t>
            </a:r>
          </a:p>
        </p:txBody>
      </p:sp>
      <p:pic>
        <p:nvPicPr>
          <p:cNvPr id="23572" name="Picture 49"/>
          <p:cNvPicPr>
            <a:picLocks noChangeAspect="1" noChangeArrowheads="1"/>
          </p:cNvPicPr>
          <p:nvPr/>
        </p:nvPicPr>
        <p:blipFill>
          <a:blip r:embed="rId4" cstate="print"/>
          <a:srcRect/>
          <a:stretch>
            <a:fillRect/>
          </a:stretch>
        </p:blipFill>
        <p:spPr bwMode="auto">
          <a:xfrm>
            <a:off x="6904038" y="949325"/>
            <a:ext cx="1701800" cy="2016125"/>
          </a:xfrm>
          <a:prstGeom prst="rect">
            <a:avLst/>
          </a:prstGeom>
          <a:noFill/>
          <a:ln w="9525">
            <a:noFill/>
            <a:miter lim="800000"/>
            <a:headEnd/>
            <a:tailEnd/>
          </a:ln>
        </p:spPr>
      </p:pic>
      <p:sp>
        <p:nvSpPr>
          <p:cNvPr id="23573" name="Rectangle 50"/>
          <p:cNvSpPr>
            <a:spLocks noChangeArrowheads="1"/>
          </p:cNvSpPr>
          <p:nvPr/>
        </p:nvSpPr>
        <p:spPr bwMode="auto">
          <a:xfrm>
            <a:off x="8332788" y="1393825"/>
            <a:ext cx="454025" cy="1139825"/>
          </a:xfrm>
          <a:prstGeom prst="rect">
            <a:avLst/>
          </a:prstGeom>
          <a:solidFill>
            <a:schemeClr val="bg1"/>
          </a:solidFill>
          <a:ln w="9525">
            <a:noFill/>
            <a:miter lim="800000"/>
            <a:headEnd/>
            <a:tailEnd/>
          </a:ln>
        </p:spPr>
        <p:txBody>
          <a:bodyPr wrap="none" anchor="ctr"/>
          <a:lstStyle/>
          <a:p>
            <a:endParaRPr lang="en-US"/>
          </a:p>
        </p:txBody>
      </p:sp>
      <p:sp>
        <p:nvSpPr>
          <p:cNvPr id="23574" name="Oval 56"/>
          <p:cNvSpPr>
            <a:spLocks noChangeArrowheads="1"/>
          </p:cNvSpPr>
          <p:nvPr/>
        </p:nvSpPr>
        <p:spPr bwMode="auto">
          <a:xfrm rot="-2232669">
            <a:off x="750888" y="5022850"/>
            <a:ext cx="3216275" cy="823913"/>
          </a:xfrm>
          <a:prstGeom prst="ellipse">
            <a:avLst/>
          </a:prstGeom>
          <a:noFill/>
          <a:ln w="38100">
            <a:solidFill>
              <a:schemeClr val="tx1"/>
            </a:solidFill>
            <a:round/>
            <a:headEnd/>
            <a:tailEnd/>
          </a:ln>
        </p:spPr>
        <p:txBody>
          <a:bodyPr wrap="none" anchor="ctr"/>
          <a:lstStyle/>
          <a:p>
            <a:endParaRPr lang="en-US"/>
          </a:p>
        </p:txBody>
      </p:sp>
      <p:sp>
        <p:nvSpPr>
          <p:cNvPr id="94265" name="Oval 57"/>
          <p:cNvSpPr>
            <a:spLocks noChangeArrowheads="1"/>
          </p:cNvSpPr>
          <p:nvPr/>
        </p:nvSpPr>
        <p:spPr bwMode="auto">
          <a:xfrm rot="-1816719">
            <a:off x="2562225" y="3386138"/>
            <a:ext cx="4438650" cy="855662"/>
          </a:xfrm>
          <a:prstGeom prst="ellipse">
            <a:avLst/>
          </a:prstGeom>
          <a:noFill/>
          <a:ln w="38100">
            <a:solidFill>
              <a:srgbClr val="FF0000"/>
            </a:solidFill>
            <a:round/>
            <a:headEnd/>
            <a:tailEnd/>
          </a:ln>
        </p:spPr>
        <p:txBody>
          <a:bodyPr wrap="none" anchor="ctr"/>
          <a:lstStyle/>
          <a:p>
            <a:endParaRPr lang="en-US"/>
          </a:p>
        </p:txBody>
      </p:sp>
      <p:grpSp>
        <p:nvGrpSpPr>
          <p:cNvPr id="7" name="Group 17"/>
          <p:cNvGrpSpPr>
            <a:grpSpLocks/>
          </p:cNvGrpSpPr>
          <p:nvPr/>
        </p:nvGrpSpPr>
        <p:grpSpPr bwMode="auto">
          <a:xfrm rot="6198818">
            <a:off x="4238625" y="2270125"/>
            <a:ext cx="457200" cy="304800"/>
            <a:chOff x="624" y="2160"/>
            <a:chExt cx="288" cy="192"/>
          </a:xfrm>
        </p:grpSpPr>
        <p:sp>
          <p:nvSpPr>
            <p:cNvPr id="23584" name="Oval 18"/>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wrap="none" anchor="ctr"/>
            <a:lstStyle/>
            <a:p>
              <a:endParaRPr lang="en-US" sz="2400">
                <a:latin typeface="Times New Roman" pitchFamily="18" charset="0"/>
              </a:endParaRPr>
            </a:p>
          </p:txBody>
        </p:sp>
        <p:sp>
          <p:nvSpPr>
            <p:cNvPr id="23585" name="Line 19"/>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86" name="Line 20"/>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grpSp>
        <p:nvGrpSpPr>
          <p:cNvPr id="8" name="Group 17"/>
          <p:cNvGrpSpPr>
            <a:grpSpLocks/>
          </p:cNvGrpSpPr>
          <p:nvPr/>
        </p:nvGrpSpPr>
        <p:grpSpPr bwMode="auto">
          <a:xfrm rot="8100000">
            <a:off x="3654425" y="2295525"/>
            <a:ext cx="457200" cy="304800"/>
            <a:chOff x="624" y="2160"/>
            <a:chExt cx="288" cy="192"/>
          </a:xfrm>
        </p:grpSpPr>
        <p:sp>
          <p:nvSpPr>
            <p:cNvPr id="23581" name="Oval 18"/>
            <p:cNvSpPr>
              <a:spLocks noChangeArrowheads="1"/>
            </p:cNvSpPr>
            <p:nvPr/>
          </p:nvSpPr>
          <p:spPr bwMode="auto">
            <a:xfrm>
              <a:off x="816" y="2160"/>
              <a:ext cx="96" cy="96"/>
            </a:xfrm>
            <a:prstGeom prst="ellipse">
              <a:avLst/>
            </a:prstGeom>
            <a:solidFill>
              <a:srgbClr val="000080"/>
            </a:solidFill>
            <a:ln w="9525">
              <a:solidFill>
                <a:schemeClr val="tx1"/>
              </a:solidFill>
              <a:round/>
              <a:headEnd/>
              <a:tailEnd/>
            </a:ln>
          </p:spPr>
          <p:txBody>
            <a:bodyPr rot="10800000" vert="eaVert" wrap="none" anchor="ctr"/>
            <a:lstStyle/>
            <a:p>
              <a:endParaRPr lang="en-US" sz="2400">
                <a:latin typeface="Times New Roman" pitchFamily="18" charset="0"/>
              </a:endParaRPr>
            </a:p>
          </p:txBody>
        </p:sp>
        <p:sp>
          <p:nvSpPr>
            <p:cNvPr id="23582" name="Line 19"/>
            <p:cNvSpPr>
              <a:spLocks noChangeShapeType="1"/>
            </p:cNvSpPr>
            <p:nvPr/>
          </p:nvSpPr>
          <p:spPr bwMode="auto">
            <a:xfrm flipH="1">
              <a:off x="672" y="2208"/>
              <a:ext cx="96" cy="48"/>
            </a:xfrm>
            <a:prstGeom prst="line">
              <a:avLst/>
            </a:prstGeom>
            <a:noFill/>
            <a:ln w="9525">
              <a:solidFill>
                <a:schemeClr val="tx1"/>
              </a:solidFill>
              <a:round/>
              <a:headEnd/>
              <a:tailEnd/>
            </a:ln>
          </p:spPr>
          <p:txBody>
            <a:bodyPr/>
            <a:lstStyle/>
            <a:p>
              <a:endParaRPr lang="en-US"/>
            </a:p>
          </p:txBody>
        </p:sp>
        <p:sp>
          <p:nvSpPr>
            <p:cNvPr id="23583" name="Line 20"/>
            <p:cNvSpPr>
              <a:spLocks noChangeShapeType="1"/>
            </p:cNvSpPr>
            <p:nvPr/>
          </p:nvSpPr>
          <p:spPr bwMode="auto">
            <a:xfrm flipH="1">
              <a:off x="624" y="2256"/>
              <a:ext cx="192" cy="96"/>
            </a:xfrm>
            <a:prstGeom prst="line">
              <a:avLst/>
            </a:prstGeom>
            <a:noFill/>
            <a:ln w="9525">
              <a:solidFill>
                <a:schemeClr val="tx1"/>
              </a:solidFill>
              <a:round/>
              <a:headEnd/>
              <a:tailEnd/>
            </a:ln>
          </p:spPr>
          <p:txBody>
            <a:bodyPr/>
            <a:lstStyle/>
            <a:p>
              <a:endParaRPr lang="en-US"/>
            </a:p>
          </p:txBody>
        </p:sp>
      </p:grpSp>
      <p:sp>
        <p:nvSpPr>
          <p:cNvPr id="23578" name="Text Box 29"/>
          <p:cNvSpPr txBox="1">
            <a:spLocks noChangeArrowheads="1"/>
          </p:cNvSpPr>
          <p:nvPr/>
        </p:nvSpPr>
        <p:spPr bwMode="auto">
          <a:xfrm>
            <a:off x="3814237" y="939800"/>
            <a:ext cx="988476" cy="523220"/>
          </a:xfrm>
          <a:prstGeom prst="rect">
            <a:avLst/>
          </a:prstGeom>
          <a:noFill/>
          <a:ln w="9525">
            <a:noFill/>
            <a:miter lim="800000"/>
            <a:headEnd/>
            <a:tailEnd/>
          </a:ln>
        </p:spPr>
        <p:txBody>
          <a:bodyPr wrap="none">
            <a:spAutoFit/>
          </a:bodyPr>
          <a:lstStyle/>
          <a:p>
            <a:pPr algn="ctr"/>
            <a:r>
              <a:rPr lang="en-US" sz="1400" dirty="0" smtClean="0"/>
              <a:t>Targets</a:t>
            </a:r>
            <a:r>
              <a:rPr lang="en-US" sz="1400" dirty="0"/>
              <a:t>:</a:t>
            </a:r>
          </a:p>
          <a:p>
            <a:pPr algn="ctr"/>
            <a:r>
              <a:rPr lang="en-US" sz="1400" dirty="0"/>
              <a:t>Si, Ta, W, …</a:t>
            </a:r>
          </a:p>
        </p:txBody>
      </p:sp>
      <p:sp>
        <p:nvSpPr>
          <p:cNvPr id="23579" name="Text Box 29"/>
          <p:cNvSpPr txBox="1">
            <a:spLocks noChangeArrowheads="1"/>
          </p:cNvSpPr>
          <p:nvPr/>
        </p:nvSpPr>
        <p:spPr bwMode="auto">
          <a:xfrm>
            <a:off x="7061200" y="2879725"/>
            <a:ext cx="1168400" cy="517525"/>
          </a:xfrm>
          <a:prstGeom prst="rect">
            <a:avLst/>
          </a:prstGeom>
          <a:solidFill>
            <a:schemeClr val="bg1"/>
          </a:solidFill>
          <a:ln w="9525">
            <a:noFill/>
            <a:miter lim="800000"/>
            <a:headEnd/>
            <a:tailEnd/>
          </a:ln>
        </p:spPr>
        <p:txBody>
          <a:bodyPr wrap="none">
            <a:spAutoFit/>
          </a:bodyPr>
          <a:lstStyle/>
          <a:p>
            <a:pPr algn="ctr"/>
            <a:r>
              <a:rPr lang="en-US" sz="1400" b="1"/>
              <a:t>Proton</a:t>
            </a:r>
          </a:p>
          <a:p>
            <a:pPr algn="ctr"/>
            <a:r>
              <a:rPr lang="en-US" sz="1400" b="1"/>
              <a:t>target ass’y</a:t>
            </a:r>
          </a:p>
        </p:txBody>
      </p:sp>
      <p:sp>
        <p:nvSpPr>
          <p:cNvPr id="23580" name="Line 5"/>
          <p:cNvSpPr>
            <a:spLocks noChangeShapeType="1"/>
          </p:cNvSpPr>
          <p:nvPr/>
        </p:nvSpPr>
        <p:spPr bwMode="auto">
          <a:xfrm>
            <a:off x="663575" y="1597025"/>
            <a:ext cx="2879725" cy="0"/>
          </a:xfrm>
          <a:prstGeom prst="line">
            <a:avLst/>
          </a:prstGeom>
          <a:noFill/>
          <a:ln w="101600">
            <a:solidFill>
              <a:srgbClr val="FF0000"/>
            </a:solidFill>
            <a:round/>
            <a:headEnd/>
            <a:tailEnd type="triangle" w="med" len="med"/>
          </a:ln>
        </p:spPr>
        <p:txBody>
          <a:bodyPr/>
          <a:lstStyle/>
          <a:p>
            <a:endParaRPr lang="en-US"/>
          </a:p>
        </p:txBody>
      </p:sp>
      <p:sp>
        <p:nvSpPr>
          <p:cNvPr id="47" name="TextBox 46"/>
          <p:cNvSpPr txBox="1"/>
          <p:nvPr/>
        </p:nvSpPr>
        <p:spPr>
          <a:xfrm>
            <a:off x="3990109" y="5676405"/>
            <a:ext cx="1935678" cy="646331"/>
          </a:xfrm>
          <a:prstGeom prst="rect">
            <a:avLst/>
          </a:prstGeom>
          <a:noFill/>
        </p:spPr>
        <p:txBody>
          <a:bodyPr wrap="square" rtlCol="0">
            <a:spAutoFit/>
          </a:bodyPr>
          <a:lstStyle/>
          <a:p>
            <a:r>
              <a:rPr lang="en-US" dirty="0" smtClean="0"/>
              <a:t>Beam extraction at 20 kV – 60 kV</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0" y="1179513"/>
            <a:ext cx="4302125" cy="5678487"/>
            <a:chOff x="0" y="743"/>
            <a:chExt cx="2710" cy="3577"/>
          </a:xfrm>
        </p:grpSpPr>
        <p:pic>
          <p:nvPicPr>
            <p:cNvPr id="188448" name="Picture 32"/>
            <p:cNvPicPr>
              <a:picLocks noChangeAspect="1" noChangeArrowheads="1"/>
            </p:cNvPicPr>
            <p:nvPr/>
          </p:nvPicPr>
          <p:blipFill>
            <a:blip r:embed="rId2" cstate="print"/>
            <a:srcRect/>
            <a:stretch>
              <a:fillRect/>
            </a:stretch>
          </p:blipFill>
          <p:spPr bwMode="auto">
            <a:xfrm rot="5400000">
              <a:off x="-608" y="1351"/>
              <a:ext cx="3577" cy="2361"/>
            </a:xfrm>
            <a:prstGeom prst="rect">
              <a:avLst/>
            </a:prstGeom>
            <a:noFill/>
            <a:ln w="9525">
              <a:noFill/>
              <a:miter lim="800000"/>
              <a:headEnd/>
              <a:tailEnd/>
            </a:ln>
            <a:effectLst/>
          </p:spPr>
        </p:pic>
        <p:sp>
          <p:nvSpPr>
            <p:cNvPr id="188449" name="Text Box 33"/>
            <p:cNvSpPr txBox="1">
              <a:spLocks noChangeArrowheads="1"/>
            </p:cNvSpPr>
            <p:nvPr/>
          </p:nvSpPr>
          <p:spPr bwMode="auto">
            <a:xfrm>
              <a:off x="527" y="1026"/>
              <a:ext cx="737" cy="393"/>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Monitoring </a:t>
              </a:r>
            </a:p>
            <a:p>
              <a:pPr>
                <a:spcBef>
                  <a:spcPct val="50000"/>
                </a:spcBef>
              </a:pPr>
              <a:r>
                <a:rPr lang="en-US" sz="1400" b="1">
                  <a:solidFill>
                    <a:schemeClr val="accent2"/>
                  </a:solidFill>
                  <a:latin typeface="Arial" charset="0"/>
                </a:rPr>
                <a:t>PIPS</a:t>
              </a:r>
            </a:p>
          </p:txBody>
        </p:sp>
        <p:sp>
          <p:nvSpPr>
            <p:cNvPr id="188450" name="Text Box 34"/>
            <p:cNvSpPr txBox="1">
              <a:spLocks noChangeArrowheads="1"/>
            </p:cNvSpPr>
            <p:nvPr/>
          </p:nvSpPr>
          <p:spPr bwMode="auto">
            <a:xfrm>
              <a:off x="624" y="3648"/>
              <a:ext cx="432" cy="192"/>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latin typeface="Arial" charset="0"/>
                </a:rPr>
                <a:t>RFQ</a:t>
              </a:r>
            </a:p>
          </p:txBody>
        </p:sp>
        <p:sp>
          <p:nvSpPr>
            <p:cNvPr id="188451" name="Line 35"/>
            <p:cNvSpPr>
              <a:spLocks noChangeShapeType="1"/>
            </p:cNvSpPr>
            <p:nvPr/>
          </p:nvSpPr>
          <p:spPr bwMode="auto">
            <a:xfrm flipH="1">
              <a:off x="300" y="1451"/>
              <a:ext cx="432" cy="480"/>
            </a:xfrm>
            <a:prstGeom prst="line">
              <a:avLst/>
            </a:prstGeom>
            <a:noFill/>
            <a:ln w="25400">
              <a:solidFill>
                <a:schemeClr val="accent2"/>
              </a:solidFill>
              <a:round/>
              <a:headEnd/>
              <a:tailEnd type="triangle" w="med" len="med"/>
            </a:ln>
            <a:effectLst/>
          </p:spPr>
          <p:txBody>
            <a:bodyPr/>
            <a:lstStyle/>
            <a:p>
              <a:endParaRPr lang="en-US"/>
            </a:p>
          </p:txBody>
        </p:sp>
        <p:sp>
          <p:nvSpPr>
            <p:cNvPr id="188452" name="Line 36"/>
            <p:cNvSpPr>
              <a:spLocks noChangeShapeType="1"/>
            </p:cNvSpPr>
            <p:nvPr/>
          </p:nvSpPr>
          <p:spPr bwMode="auto">
            <a:xfrm flipV="1">
              <a:off x="329" y="3124"/>
              <a:ext cx="170" cy="198"/>
            </a:xfrm>
            <a:prstGeom prst="line">
              <a:avLst/>
            </a:prstGeom>
            <a:noFill/>
            <a:ln w="50800">
              <a:solidFill>
                <a:srgbClr val="FF0000"/>
              </a:solidFill>
              <a:round/>
              <a:headEnd/>
              <a:tailEnd type="triangle" w="med" len="med"/>
            </a:ln>
            <a:effectLst/>
          </p:spPr>
          <p:txBody>
            <a:bodyPr/>
            <a:lstStyle/>
            <a:p>
              <a:endParaRPr lang="en-US"/>
            </a:p>
          </p:txBody>
        </p:sp>
        <p:sp>
          <p:nvSpPr>
            <p:cNvPr id="188453" name="Line 37"/>
            <p:cNvSpPr>
              <a:spLocks noChangeShapeType="1"/>
            </p:cNvSpPr>
            <p:nvPr/>
          </p:nvSpPr>
          <p:spPr bwMode="auto">
            <a:xfrm flipV="1">
              <a:off x="584" y="3124"/>
              <a:ext cx="1077" cy="0"/>
            </a:xfrm>
            <a:prstGeom prst="line">
              <a:avLst/>
            </a:prstGeom>
            <a:noFill/>
            <a:ln w="50800">
              <a:solidFill>
                <a:srgbClr val="FF0000"/>
              </a:solidFill>
              <a:round/>
              <a:headEnd/>
              <a:tailEnd type="triangle" w="med" len="med"/>
            </a:ln>
            <a:effectLst/>
          </p:spPr>
          <p:txBody>
            <a:bodyPr/>
            <a:lstStyle/>
            <a:p>
              <a:endParaRPr lang="en-US"/>
            </a:p>
          </p:txBody>
        </p:sp>
        <p:sp>
          <p:nvSpPr>
            <p:cNvPr id="188454" name="Line 38"/>
            <p:cNvSpPr>
              <a:spLocks noChangeShapeType="1"/>
            </p:cNvSpPr>
            <p:nvPr/>
          </p:nvSpPr>
          <p:spPr bwMode="auto">
            <a:xfrm flipH="1" flipV="1">
              <a:off x="570" y="3067"/>
              <a:ext cx="1091" cy="0"/>
            </a:xfrm>
            <a:prstGeom prst="line">
              <a:avLst/>
            </a:prstGeom>
            <a:noFill/>
            <a:ln w="50800">
              <a:solidFill>
                <a:srgbClr val="00FF00"/>
              </a:solidFill>
              <a:round/>
              <a:headEnd/>
              <a:tailEnd type="triangle" w="med" len="med"/>
            </a:ln>
            <a:effectLst/>
          </p:spPr>
          <p:txBody>
            <a:bodyPr/>
            <a:lstStyle/>
            <a:p>
              <a:endParaRPr lang="en-US"/>
            </a:p>
          </p:txBody>
        </p:sp>
        <p:sp>
          <p:nvSpPr>
            <p:cNvPr id="188455" name="Line 39"/>
            <p:cNvSpPr>
              <a:spLocks noChangeShapeType="1"/>
            </p:cNvSpPr>
            <p:nvPr/>
          </p:nvSpPr>
          <p:spPr bwMode="auto">
            <a:xfrm flipH="1" flipV="1">
              <a:off x="336" y="2865"/>
              <a:ext cx="191" cy="174"/>
            </a:xfrm>
            <a:prstGeom prst="line">
              <a:avLst/>
            </a:prstGeom>
            <a:noFill/>
            <a:ln w="50800">
              <a:solidFill>
                <a:srgbClr val="00FF00"/>
              </a:solidFill>
              <a:round/>
              <a:headEnd/>
              <a:tailEnd type="triangle" w="med" len="med"/>
            </a:ln>
            <a:effectLst/>
          </p:spPr>
          <p:txBody>
            <a:bodyPr/>
            <a:lstStyle/>
            <a:p>
              <a:endParaRPr lang="en-US"/>
            </a:p>
          </p:txBody>
        </p:sp>
        <p:sp>
          <p:nvSpPr>
            <p:cNvPr id="188456" name="Line 40"/>
            <p:cNvSpPr>
              <a:spLocks noChangeShapeType="1"/>
            </p:cNvSpPr>
            <p:nvPr/>
          </p:nvSpPr>
          <p:spPr bwMode="auto">
            <a:xfrm flipH="1" flipV="1">
              <a:off x="272" y="1990"/>
              <a:ext cx="0" cy="765"/>
            </a:xfrm>
            <a:prstGeom prst="line">
              <a:avLst/>
            </a:prstGeom>
            <a:noFill/>
            <a:ln w="50800">
              <a:solidFill>
                <a:srgbClr val="00FF00"/>
              </a:solidFill>
              <a:round/>
              <a:headEnd/>
              <a:tailEnd type="triangle" w="med" len="med"/>
            </a:ln>
            <a:effectLst/>
          </p:spPr>
          <p:txBody>
            <a:bodyPr/>
            <a:lstStyle/>
            <a:p>
              <a:endParaRPr lang="en-US"/>
            </a:p>
          </p:txBody>
        </p:sp>
        <p:sp>
          <p:nvSpPr>
            <p:cNvPr id="188457" name="Rectangle 41"/>
            <p:cNvSpPr>
              <a:spLocks noChangeArrowheads="1"/>
            </p:cNvSpPr>
            <p:nvPr/>
          </p:nvSpPr>
          <p:spPr bwMode="auto">
            <a:xfrm>
              <a:off x="1973" y="3008"/>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8458" name="Rectangle 42"/>
            <p:cNvSpPr>
              <a:spLocks noChangeArrowheads="1"/>
            </p:cNvSpPr>
            <p:nvPr/>
          </p:nvSpPr>
          <p:spPr bwMode="auto">
            <a:xfrm rot="5400000">
              <a:off x="1792" y="3198"/>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8459" name="Text Box 43"/>
            <p:cNvSpPr txBox="1">
              <a:spLocks noChangeArrowheads="1"/>
            </p:cNvSpPr>
            <p:nvPr/>
          </p:nvSpPr>
          <p:spPr bwMode="auto">
            <a:xfrm>
              <a:off x="2126" y="3379"/>
              <a:ext cx="584" cy="288"/>
            </a:xfrm>
            <a:prstGeom prst="rect">
              <a:avLst/>
            </a:prstGeom>
            <a:noFill/>
            <a:ln w="9525">
              <a:noFill/>
              <a:miter lim="800000"/>
              <a:headEnd/>
              <a:tailEnd/>
            </a:ln>
            <a:effectLst/>
          </p:spPr>
          <p:txBody>
            <a:bodyPr wrap="none">
              <a:spAutoFit/>
            </a:bodyPr>
            <a:lstStyle/>
            <a:p>
              <a:r>
                <a:rPr lang="en-US" sz="1200" b="1">
                  <a:latin typeface="Arial" charset="0"/>
                </a:rPr>
                <a:t>PIPS </a:t>
              </a:r>
            </a:p>
            <a:p>
              <a:r>
                <a:rPr lang="en-US" sz="1200">
                  <a:latin typeface="Symbol" pitchFamily="18" charset="2"/>
                </a:rPr>
                <a:t>b</a:t>
              </a:r>
              <a:r>
                <a:rPr lang="en-US" sz="1200">
                  <a:latin typeface="Arial" charset="0"/>
                </a:rPr>
                <a:t> detection</a:t>
              </a:r>
            </a:p>
          </p:txBody>
        </p:sp>
        <p:sp>
          <p:nvSpPr>
            <p:cNvPr id="188460" name="Text Box 44"/>
            <p:cNvSpPr txBox="1">
              <a:spLocks noChangeArrowheads="1"/>
            </p:cNvSpPr>
            <p:nvPr/>
          </p:nvSpPr>
          <p:spPr bwMode="auto">
            <a:xfrm>
              <a:off x="1463" y="3634"/>
              <a:ext cx="826" cy="288"/>
            </a:xfrm>
            <a:prstGeom prst="rect">
              <a:avLst/>
            </a:prstGeom>
            <a:noFill/>
            <a:ln w="9525">
              <a:noFill/>
              <a:miter lim="800000"/>
              <a:headEnd/>
              <a:tailEnd/>
            </a:ln>
            <a:effectLst/>
          </p:spPr>
          <p:txBody>
            <a:bodyPr wrap="none">
              <a:spAutoFit/>
            </a:bodyPr>
            <a:lstStyle/>
            <a:p>
              <a:r>
                <a:rPr lang="en-US" sz="1200" b="1">
                  <a:latin typeface="Arial" charset="0"/>
                </a:rPr>
                <a:t>Ge detector</a:t>
              </a:r>
            </a:p>
            <a:p>
              <a:r>
                <a:rPr lang="en-US" sz="1200">
                  <a:latin typeface="Arial" charset="0"/>
                </a:rPr>
                <a:t>X/</a:t>
              </a:r>
              <a:r>
                <a:rPr lang="en-US" sz="1200">
                  <a:latin typeface="Symbol" pitchFamily="18" charset="2"/>
                </a:rPr>
                <a:t>g</a:t>
              </a:r>
              <a:r>
                <a:rPr lang="en-US" sz="1200">
                  <a:latin typeface="Arial" charset="0"/>
                </a:rPr>
                <a:t>-ray detection</a:t>
              </a:r>
            </a:p>
          </p:txBody>
        </p:sp>
        <p:sp>
          <p:nvSpPr>
            <p:cNvPr id="188461" name="Line 45"/>
            <p:cNvSpPr>
              <a:spLocks noChangeShapeType="1"/>
            </p:cNvSpPr>
            <p:nvPr/>
          </p:nvSpPr>
          <p:spPr bwMode="auto">
            <a:xfrm flipV="1">
              <a:off x="1831" y="3351"/>
              <a:ext cx="0" cy="240"/>
            </a:xfrm>
            <a:prstGeom prst="line">
              <a:avLst/>
            </a:prstGeom>
            <a:noFill/>
            <a:ln w="9525">
              <a:solidFill>
                <a:schemeClr val="tx1"/>
              </a:solidFill>
              <a:round/>
              <a:headEnd/>
              <a:tailEnd type="triangle" w="med" len="med"/>
            </a:ln>
            <a:effectLst/>
          </p:spPr>
          <p:txBody>
            <a:bodyPr/>
            <a:lstStyle/>
            <a:p>
              <a:endParaRPr lang="en-US"/>
            </a:p>
          </p:txBody>
        </p:sp>
        <p:sp>
          <p:nvSpPr>
            <p:cNvPr id="188462" name="Line 46"/>
            <p:cNvSpPr>
              <a:spLocks noChangeShapeType="1"/>
            </p:cNvSpPr>
            <p:nvPr/>
          </p:nvSpPr>
          <p:spPr bwMode="auto">
            <a:xfrm flipH="1" flipV="1">
              <a:off x="2058" y="3244"/>
              <a:ext cx="96" cy="192"/>
            </a:xfrm>
            <a:prstGeom prst="line">
              <a:avLst/>
            </a:prstGeom>
            <a:noFill/>
            <a:ln w="9525">
              <a:solidFill>
                <a:schemeClr val="tx1"/>
              </a:solidFill>
              <a:round/>
              <a:headEnd/>
              <a:tailEnd type="triangle" w="med" len="med"/>
            </a:ln>
            <a:effectLst/>
          </p:spPr>
          <p:txBody>
            <a:bodyPr/>
            <a:lstStyle/>
            <a:p>
              <a:endParaRPr lang="en-US"/>
            </a:p>
          </p:txBody>
        </p:sp>
        <p:sp>
          <p:nvSpPr>
            <p:cNvPr id="188463" name="Rectangle 47"/>
            <p:cNvSpPr>
              <a:spLocks noChangeArrowheads="1"/>
            </p:cNvSpPr>
            <p:nvPr/>
          </p:nvSpPr>
          <p:spPr bwMode="auto">
            <a:xfrm rot="5400000">
              <a:off x="1792" y="2829"/>
              <a:ext cx="48" cy="144"/>
            </a:xfrm>
            <a:prstGeom prst="rect">
              <a:avLst/>
            </a:prstGeom>
            <a:solidFill>
              <a:srgbClr val="339966"/>
            </a:solidFill>
            <a:ln w="9525">
              <a:noFill/>
              <a:miter lim="800000"/>
              <a:headEnd/>
              <a:tailEnd/>
            </a:ln>
            <a:effectLst/>
          </p:spPr>
          <p:txBody>
            <a:bodyPr wrap="none" anchor="ctr"/>
            <a:lstStyle/>
            <a:p>
              <a:endParaRPr lang="en-US"/>
            </a:p>
          </p:txBody>
        </p:sp>
        <p:sp>
          <p:nvSpPr>
            <p:cNvPr id="188464" name="Text Box 48"/>
            <p:cNvSpPr txBox="1">
              <a:spLocks noChangeArrowheads="1"/>
            </p:cNvSpPr>
            <p:nvPr/>
          </p:nvSpPr>
          <p:spPr bwMode="auto">
            <a:xfrm>
              <a:off x="810" y="2439"/>
              <a:ext cx="760" cy="288"/>
            </a:xfrm>
            <a:prstGeom prst="rect">
              <a:avLst/>
            </a:prstGeom>
            <a:noFill/>
            <a:ln w="9525">
              <a:noFill/>
              <a:miter lim="800000"/>
              <a:headEnd/>
              <a:tailEnd/>
            </a:ln>
            <a:effectLst/>
          </p:spPr>
          <p:txBody>
            <a:bodyPr wrap="none">
              <a:spAutoFit/>
            </a:bodyPr>
            <a:lstStyle/>
            <a:p>
              <a:r>
                <a:rPr lang="en-US" sz="1200" b="1">
                  <a:latin typeface="Arial" charset="0"/>
                </a:rPr>
                <a:t>LeGe detector</a:t>
              </a:r>
            </a:p>
            <a:p>
              <a:r>
                <a:rPr lang="en-US" sz="1200">
                  <a:latin typeface="Arial" charset="0"/>
                </a:rPr>
                <a:t>X-ray detection</a:t>
              </a:r>
            </a:p>
          </p:txBody>
        </p:sp>
        <p:sp>
          <p:nvSpPr>
            <p:cNvPr id="188465" name="Line 49"/>
            <p:cNvSpPr>
              <a:spLocks noChangeShapeType="1"/>
            </p:cNvSpPr>
            <p:nvPr/>
          </p:nvSpPr>
          <p:spPr bwMode="auto">
            <a:xfrm>
              <a:off x="1548" y="2557"/>
              <a:ext cx="240" cy="240"/>
            </a:xfrm>
            <a:prstGeom prst="line">
              <a:avLst/>
            </a:prstGeom>
            <a:noFill/>
            <a:ln w="9525">
              <a:solidFill>
                <a:schemeClr val="tx1"/>
              </a:solidFill>
              <a:round/>
              <a:headEnd/>
              <a:tailEnd type="triangle" w="med" len="med"/>
            </a:ln>
            <a:effectLst/>
          </p:spPr>
          <p:txBody>
            <a:bodyPr/>
            <a:lstStyle/>
            <a:p>
              <a:endParaRPr lang="en-US"/>
            </a:p>
          </p:txBody>
        </p:sp>
        <p:sp>
          <p:nvSpPr>
            <p:cNvPr id="188466" name="Line 50"/>
            <p:cNvSpPr>
              <a:spLocks noChangeShapeType="1"/>
            </p:cNvSpPr>
            <p:nvPr/>
          </p:nvSpPr>
          <p:spPr bwMode="auto">
            <a:xfrm flipV="1">
              <a:off x="272" y="3436"/>
              <a:ext cx="0" cy="654"/>
            </a:xfrm>
            <a:prstGeom prst="line">
              <a:avLst/>
            </a:prstGeom>
            <a:noFill/>
            <a:ln w="50800">
              <a:solidFill>
                <a:srgbClr val="FF0000"/>
              </a:solidFill>
              <a:round/>
              <a:headEnd/>
              <a:tailEnd type="triangle" w="med" len="med"/>
            </a:ln>
            <a:effectLst/>
          </p:spPr>
          <p:txBody>
            <a:bodyPr/>
            <a:lstStyle/>
            <a:p>
              <a:endParaRPr lang="en-US"/>
            </a:p>
          </p:txBody>
        </p:sp>
      </p:grpSp>
      <p:sp>
        <p:nvSpPr>
          <p:cNvPr id="188429" name="Text Box 13"/>
          <p:cNvSpPr txBox="1">
            <a:spLocks noChangeArrowheads="1"/>
          </p:cNvSpPr>
          <p:nvPr/>
        </p:nvSpPr>
        <p:spPr bwMode="auto">
          <a:xfrm>
            <a:off x="1601788" y="863600"/>
            <a:ext cx="2743200" cy="2163763"/>
          </a:xfrm>
          <a:prstGeom prst="rect">
            <a:avLst/>
          </a:prstGeom>
          <a:noFill/>
          <a:ln w="9525">
            <a:noFill/>
            <a:miter lim="800000"/>
            <a:headEnd/>
            <a:tailEnd/>
          </a:ln>
          <a:effectLst/>
        </p:spPr>
        <p:txBody>
          <a:bodyPr>
            <a:spAutoFit/>
          </a:bodyPr>
          <a:lstStyle/>
          <a:p>
            <a:pPr>
              <a:lnSpc>
                <a:spcPct val="50000"/>
              </a:lnSpc>
              <a:spcAft>
                <a:spcPct val="50000"/>
              </a:spcAft>
            </a:pPr>
            <a:r>
              <a:rPr lang="en-US" sz="1800" b="1">
                <a:latin typeface="Arial" charset="0"/>
              </a:rPr>
              <a:t>Ge detector</a:t>
            </a:r>
            <a:r>
              <a:rPr lang="en-US" sz="1800">
                <a:latin typeface="Arial" charset="0"/>
              </a:rPr>
              <a:t> </a:t>
            </a:r>
          </a:p>
          <a:p>
            <a:pPr>
              <a:lnSpc>
                <a:spcPct val="50000"/>
              </a:lnSpc>
              <a:spcAft>
                <a:spcPct val="50000"/>
              </a:spcAft>
            </a:pPr>
            <a:r>
              <a:rPr lang="en-US" sz="1800">
                <a:latin typeface="Arial" charset="0"/>
              </a:rPr>
              <a:t>~ 0.15% </a:t>
            </a:r>
            <a:r>
              <a:rPr lang="en-US" sz="1800">
                <a:latin typeface="Symbol" pitchFamily="18" charset="2"/>
              </a:rPr>
              <a:t>e</a:t>
            </a:r>
            <a:r>
              <a:rPr lang="en-US" sz="1800" baseline="-25000">
                <a:latin typeface="Arial" charset="0"/>
              </a:rPr>
              <a:t>geo</a:t>
            </a:r>
          </a:p>
          <a:p>
            <a:pPr>
              <a:lnSpc>
                <a:spcPct val="50000"/>
              </a:lnSpc>
              <a:spcAft>
                <a:spcPct val="50000"/>
              </a:spcAft>
            </a:pPr>
            <a:r>
              <a:rPr lang="en-US" sz="1800">
                <a:latin typeface="Arial" charset="0"/>
              </a:rPr>
              <a:t>Outside vacuum vessel</a:t>
            </a:r>
          </a:p>
          <a:p>
            <a:pPr>
              <a:lnSpc>
                <a:spcPct val="50000"/>
              </a:lnSpc>
              <a:spcAft>
                <a:spcPct val="50000"/>
              </a:spcAft>
            </a:pPr>
            <a:endParaRPr lang="en-US" sz="1800">
              <a:latin typeface="Arial" charset="0"/>
            </a:endParaRPr>
          </a:p>
          <a:p>
            <a:pPr>
              <a:lnSpc>
                <a:spcPct val="50000"/>
              </a:lnSpc>
              <a:spcAft>
                <a:spcPct val="50000"/>
              </a:spcAft>
            </a:pPr>
            <a:r>
              <a:rPr lang="en-US" sz="1800" b="1">
                <a:latin typeface="Arial" charset="0"/>
              </a:rPr>
              <a:t>PIPS detector</a:t>
            </a:r>
          </a:p>
          <a:p>
            <a:pPr>
              <a:lnSpc>
                <a:spcPct val="50000"/>
              </a:lnSpc>
              <a:spcAft>
                <a:spcPct val="50000"/>
              </a:spcAft>
            </a:pPr>
            <a:r>
              <a:rPr lang="en-US" sz="1800">
                <a:latin typeface="Arial" charset="0"/>
              </a:rPr>
              <a:t>Si detector (500</a:t>
            </a:r>
            <a:r>
              <a:rPr lang="en-US" sz="1800">
                <a:latin typeface="Symbol" pitchFamily="18" charset="2"/>
              </a:rPr>
              <a:t>m</a:t>
            </a:r>
            <a:r>
              <a:rPr lang="en-US" sz="1800">
                <a:latin typeface="Arial" charset="0"/>
              </a:rPr>
              <a:t>m)</a:t>
            </a:r>
          </a:p>
          <a:p>
            <a:pPr>
              <a:lnSpc>
                <a:spcPct val="50000"/>
              </a:lnSpc>
              <a:spcAft>
                <a:spcPct val="50000"/>
              </a:spcAft>
            </a:pPr>
            <a:r>
              <a:rPr lang="en-US" sz="1800">
                <a:latin typeface="Arial" charset="0"/>
              </a:rPr>
              <a:t>on magentic field axis</a:t>
            </a:r>
          </a:p>
          <a:p>
            <a:pPr>
              <a:lnSpc>
                <a:spcPct val="50000"/>
              </a:lnSpc>
              <a:spcAft>
                <a:spcPct val="50000"/>
              </a:spcAft>
            </a:pPr>
            <a:r>
              <a:rPr lang="en-US" sz="1800">
                <a:latin typeface="Arial" charset="0"/>
              </a:rPr>
              <a:t>at exit of Penning trap</a:t>
            </a:r>
          </a:p>
        </p:txBody>
      </p:sp>
      <p:pic>
        <p:nvPicPr>
          <p:cNvPr id="188436" name="Picture 20" descr="run00794_511keV-spec"/>
          <p:cNvPicPr>
            <a:picLocks noGrp="1" noChangeAspect="1" noChangeArrowheads="1"/>
          </p:cNvPicPr>
          <p:nvPr>
            <p:ph sz="half" idx="1"/>
          </p:nvPr>
        </p:nvPicPr>
        <p:blipFill>
          <a:blip r:embed="rId3" cstate="print"/>
          <a:srcRect/>
          <a:stretch>
            <a:fillRect/>
          </a:stretch>
        </p:blipFill>
        <p:spPr>
          <a:xfrm>
            <a:off x="4381500" y="914400"/>
            <a:ext cx="4762500" cy="3198813"/>
          </a:xfrm>
          <a:noFill/>
          <a:ln/>
        </p:spPr>
      </p:pic>
      <p:sp>
        <p:nvSpPr>
          <p:cNvPr id="188437" name="Rectangle 21"/>
          <p:cNvSpPr>
            <a:spLocks noGrp="1"/>
          </p:cNvSpPr>
          <p:nvPr>
            <p:ph type="title"/>
          </p:nvPr>
        </p:nvSpPr>
        <p:spPr>
          <a:xfrm>
            <a:off x="0" y="-76200"/>
            <a:ext cx="9144000" cy="849313"/>
          </a:xfrm>
        </p:spPr>
        <p:txBody>
          <a:bodyPr/>
          <a:lstStyle/>
          <a:p>
            <a:r>
              <a:rPr lang="en-US" sz="3400" smtClean="0">
                <a:latin typeface="Symbol" pitchFamily="18" charset="2"/>
              </a:rPr>
              <a:t>g </a:t>
            </a:r>
            <a:r>
              <a:rPr lang="en-US" sz="3400" smtClean="0"/>
              <a:t>–</a:t>
            </a:r>
            <a:r>
              <a:rPr lang="en-US" sz="3400" smtClean="0">
                <a:latin typeface="Symbol" pitchFamily="18" charset="2"/>
              </a:rPr>
              <a:t> b</a:t>
            </a:r>
            <a:r>
              <a:rPr lang="en-US" sz="3400" baseline="30000" smtClean="0"/>
              <a:t>+</a:t>
            </a:r>
            <a:r>
              <a:rPr lang="en-US" sz="3400" smtClean="0"/>
              <a:t> time correlation</a:t>
            </a:r>
          </a:p>
        </p:txBody>
      </p:sp>
      <p:sp>
        <p:nvSpPr>
          <p:cNvPr id="188438" name="Text Box 22"/>
          <p:cNvSpPr txBox="1">
            <a:spLocks noChangeArrowheads="1"/>
          </p:cNvSpPr>
          <p:nvPr/>
        </p:nvSpPr>
        <p:spPr bwMode="auto">
          <a:xfrm>
            <a:off x="6858000" y="1295400"/>
            <a:ext cx="13716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511 keV</a:t>
            </a:r>
          </a:p>
        </p:txBody>
      </p:sp>
      <p:sp>
        <p:nvSpPr>
          <p:cNvPr id="188439" name="Text Box 23"/>
          <p:cNvSpPr txBox="1">
            <a:spLocks noChangeArrowheads="1"/>
          </p:cNvSpPr>
          <p:nvPr/>
        </p:nvSpPr>
        <p:spPr bwMode="auto">
          <a:xfrm>
            <a:off x="5562600" y="1447800"/>
            <a:ext cx="1371600" cy="411163"/>
          </a:xfrm>
          <a:prstGeom prst="rect">
            <a:avLst/>
          </a:prstGeom>
          <a:noFill/>
          <a:ln w="9525">
            <a:noFill/>
            <a:miter lim="800000"/>
            <a:headEnd/>
            <a:tailEnd/>
          </a:ln>
          <a:effectLst/>
        </p:spPr>
        <p:txBody>
          <a:bodyPr>
            <a:spAutoFit/>
          </a:bodyPr>
          <a:lstStyle/>
          <a:p>
            <a:pPr algn="ctr">
              <a:lnSpc>
                <a:spcPct val="50000"/>
              </a:lnSpc>
              <a:spcBef>
                <a:spcPct val="50000"/>
              </a:spcBef>
            </a:pPr>
            <a:r>
              <a:rPr lang="en-US" sz="1400" b="1">
                <a:solidFill>
                  <a:srgbClr val="FF3300"/>
                </a:solidFill>
                <a:latin typeface="Arial" charset="0"/>
              </a:rPr>
              <a:t>491 keV</a:t>
            </a:r>
          </a:p>
          <a:p>
            <a:pPr algn="ctr">
              <a:lnSpc>
                <a:spcPct val="50000"/>
              </a:lnSpc>
              <a:spcBef>
                <a:spcPct val="50000"/>
              </a:spcBef>
            </a:pPr>
            <a:r>
              <a:rPr lang="en-US" sz="1400" b="1" baseline="30000">
                <a:solidFill>
                  <a:srgbClr val="FF3300"/>
                </a:solidFill>
                <a:latin typeface="Arial" charset="0"/>
              </a:rPr>
              <a:t>126</a:t>
            </a:r>
            <a:r>
              <a:rPr lang="en-US" sz="1400" b="1">
                <a:solidFill>
                  <a:srgbClr val="FF3300"/>
                </a:solidFill>
                <a:latin typeface="Arial" charset="0"/>
              </a:rPr>
              <a:t>Cs</a:t>
            </a:r>
          </a:p>
        </p:txBody>
      </p:sp>
      <p:sp>
        <p:nvSpPr>
          <p:cNvPr id="188440" name="Text Box 24"/>
          <p:cNvSpPr txBox="1">
            <a:spLocks noChangeArrowheads="1"/>
          </p:cNvSpPr>
          <p:nvPr/>
        </p:nvSpPr>
        <p:spPr bwMode="auto">
          <a:xfrm>
            <a:off x="5105400" y="1905000"/>
            <a:ext cx="1371600" cy="411163"/>
          </a:xfrm>
          <a:prstGeom prst="rect">
            <a:avLst/>
          </a:prstGeom>
          <a:noFill/>
          <a:ln w="9525">
            <a:noFill/>
            <a:miter lim="800000"/>
            <a:headEnd/>
            <a:tailEnd/>
          </a:ln>
          <a:effectLst/>
        </p:spPr>
        <p:txBody>
          <a:bodyPr>
            <a:spAutoFit/>
          </a:bodyPr>
          <a:lstStyle/>
          <a:p>
            <a:pPr algn="ctr">
              <a:lnSpc>
                <a:spcPct val="50000"/>
              </a:lnSpc>
              <a:spcBef>
                <a:spcPct val="50000"/>
              </a:spcBef>
            </a:pPr>
            <a:r>
              <a:rPr lang="en-US" sz="1400" b="1">
                <a:solidFill>
                  <a:srgbClr val="FF3300"/>
                </a:solidFill>
                <a:latin typeface="Arial" charset="0"/>
              </a:rPr>
              <a:t>388 keV</a:t>
            </a:r>
          </a:p>
          <a:p>
            <a:pPr algn="ctr">
              <a:lnSpc>
                <a:spcPct val="50000"/>
              </a:lnSpc>
              <a:spcBef>
                <a:spcPct val="50000"/>
              </a:spcBef>
            </a:pPr>
            <a:r>
              <a:rPr lang="en-US" sz="1400" b="1" baseline="30000">
                <a:solidFill>
                  <a:srgbClr val="FF3300"/>
                </a:solidFill>
                <a:latin typeface="Arial" charset="0"/>
              </a:rPr>
              <a:t>126</a:t>
            </a:r>
            <a:r>
              <a:rPr lang="en-US" sz="1400" b="1">
                <a:solidFill>
                  <a:srgbClr val="FF3300"/>
                </a:solidFill>
                <a:latin typeface="Arial" charset="0"/>
              </a:rPr>
              <a:t>Cs</a:t>
            </a:r>
          </a:p>
        </p:txBody>
      </p:sp>
      <p:sp>
        <p:nvSpPr>
          <p:cNvPr id="188441" name="Line 25"/>
          <p:cNvSpPr>
            <a:spLocks noChangeShapeType="1"/>
          </p:cNvSpPr>
          <p:nvPr/>
        </p:nvSpPr>
        <p:spPr bwMode="auto">
          <a:xfrm>
            <a:off x="6400800" y="1905000"/>
            <a:ext cx="152400" cy="1600200"/>
          </a:xfrm>
          <a:prstGeom prst="line">
            <a:avLst/>
          </a:prstGeom>
          <a:noFill/>
          <a:ln w="9525">
            <a:solidFill>
              <a:srgbClr val="FF3300"/>
            </a:solidFill>
            <a:round/>
            <a:headEnd/>
            <a:tailEnd type="triangle" w="med" len="med"/>
          </a:ln>
          <a:effectLst/>
        </p:spPr>
        <p:txBody>
          <a:bodyPr/>
          <a:lstStyle/>
          <a:p>
            <a:endParaRPr lang="en-US"/>
          </a:p>
        </p:txBody>
      </p:sp>
      <p:sp>
        <p:nvSpPr>
          <p:cNvPr id="188442" name="Line 26"/>
          <p:cNvSpPr>
            <a:spLocks noChangeShapeType="1"/>
          </p:cNvSpPr>
          <p:nvPr/>
        </p:nvSpPr>
        <p:spPr bwMode="auto">
          <a:xfrm>
            <a:off x="5867400" y="2362200"/>
            <a:ext cx="304800" cy="457200"/>
          </a:xfrm>
          <a:prstGeom prst="line">
            <a:avLst/>
          </a:prstGeom>
          <a:noFill/>
          <a:ln w="9525">
            <a:solidFill>
              <a:srgbClr val="FF3300"/>
            </a:solidFill>
            <a:round/>
            <a:headEnd/>
            <a:tailEnd type="triangle" w="med" len="med"/>
          </a:ln>
          <a:effectLst/>
        </p:spPr>
        <p:txBody>
          <a:bodyPr/>
          <a:lstStyle/>
          <a:p>
            <a:endParaRPr lang="en-US"/>
          </a:p>
        </p:txBody>
      </p:sp>
      <p:sp>
        <p:nvSpPr>
          <p:cNvPr id="188443" name="Line 27"/>
          <p:cNvSpPr>
            <a:spLocks noChangeShapeType="1"/>
          </p:cNvSpPr>
          <p:nvPr/>
        </p:nvSpPr>
        <p:spPr bwMode="auto">
          <a:xfrm flipH="1">
            <a:off x="6705600" y="1600200"/>
            <a:ext cx="381000" cy="457200"/>
          </a:xfrm>
          <a:prstGeom prst="line">
            <a:avLst/>
          </a:prstGeom>
          <a:noFill/>
          <a:ln w="9525">
            <a:solidFill>
              <a:srgbClr val="FF3300"/>
            </a:solidFill>
            <a:round/>
            <a:headEnd/>
            <a:tailEnd type="triangle" w="med" len="med"/>
          </a:ln>
          <a:effectLst/>
        </p:spPr>
        <p:txBody>
          <a:bodyPr/>
          <a:lstStyle/>
          <a:p>
            <a:endParaRPr lang="en-US"/>
          </a:p>
        </p:txBody>
      </p:sp>
      <p:pic>
        <p:nvPicPr>
          <p:cNvPr id="188444" name="Picture 28" descr="run00794_PIPS"/>
          <p:cNvPicPr>
            <a:picLocks noChangeAspect="1" noChangeArrowheads="1"/>
          </p:cNvPicPr>
          <p:nvPr/>
        </p:nvPicPr>
        <p:blipFill>
          <a:blip r:embed="rId4" cstate="print"/>
          <a:srcRect/>
          <a:stretch>
            <a:fillRect/>
          </a:stretch>
        </p:blipFill>
        <p:spPr bwMode="auto">
          <a:xfrm>
            <a:off x="4381500" y="3657600"/>
            <a:ext cx="4762500" cy="3200400"/>
          </a:xfrm>
          <a:prstGeom prst="rect">
            <a:avLst/>
          </a:prstGeom>
          <a:noFill/>
        </p:spPr>
      </p:pic>
      <p:sp>
        <p:nvSpPr>
          <p:cNvPr id="188445" name="Text Box 29"/>
          <p:cNvSpPr txBox="1">
            <a:spLocks noChangeArrowheads="1"/>
          </p:cNvSpPr>
          <p:nvPr/>
        </p:nvSpPr>
        <p:spPr bwMode="auto">
          <a:xfrm>
            <a:off x="6477000" y="4265613"/>
            <a:ext cx="1981200" cy="1328737"/>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First time:</a:t>
            </a:r>
          </a:p>
          <a:p>
            <a:pPr>
              <a:spcBef>
                <a:spcPct val="50000"/>
              </a:spcBef>
            </a:pPr>
            <a:r>
              <a:rPr lang="en-US" sz="1800">
                <a:latin typeface="Symbol" pitchFamily="18" charset="2"/>
              </a:rPr>
              <a:t>b</a:t>
            </a:r>
            <a:r>
              <a:rPr lang="en-US" sz="1800" baseline="30000">
                <a:latin typeface="Arial" charset="0"/>
              </a:rPr>
              <a:t>+</a:t>
            </a:r>
            <a:r>
              <a:rPr lang="en-US" sz="1800">
                <a:latin typeface="Arial" charset="0"/>
              </a:rPr>
              <a:t> spectrum from </a:t>
            </a:r>
            <a:r>
              <a:rPr lang="en-US" sz="1800" baseline="30000">
                <a:latin typeface="Arial" charset="0"/>
              </a:rPr>
              <a:t>126</a:t>
            </a:r>
            <a:r>
              <a:rPr lang="en-US" sz="1800">
                <a:latin typeface="Arial" charset="0"/>
              </a:rPr>
              <a:t>Cs ions stored inside the trap</a:t>
            </a:r>
          </a:p>
        </p:txBody>
      </p:sp>
      <p:grpSp>
        <p:nvGrpSpPr>
          <p:cNvPr id="3" name="Group 58"/>
          <p:cNvGrpSpPr>
            <a:grpSpLocks/>
          </p:cNvGrpSpPr>
          <p:nvPr/>
        </p:nvGrpSpPr>
        <p:grpSpPr bwMode="auto">
          <a:xfrm>
            <a:off x="3897313" y="3384550"/>
            <a:ext cx="4762500" cy="3200400"/>
            <a:chOff x="2688" y="4963"/>
            <a:chExt cx="3000" cy="2016"/>
          </a:xfrm>
        </p:grpSpPr>
        <p:pic>
          <p:nvPicPr>
            <p:cNvPr id="188469" name="Picture 53" descr="run00794_PIPS-coin"/>
            <p:cNvPicPr>
              <a:picLocks noChangeAspect="1" noChangeArrowheads="1"/>
            </p:cNvPicPr>
            <p:nvPr/>
          </p:nvPicPr>
          <p:blipFill>
            <a:blip r:embed="rId5" cstate="print"/>
            <a:srcRect/>
            <a:stretch>
              <a:fillRect/>
            </a:stretch>
          </p:blipFill>
          <p:spPr bwMode="auto">
            <a:xfrm>
              <a:off x="2688" y="4963"/>
              <a:ext cx="3000" cy="2016"/>
            </a:xfrm>
            <a:prstGeom prst="rect">
              <a:avLst/>
            </a:prstGeom>
            <a:noFill/>
            <a:ln w="9525">
              <a:noFill/>
              <a:miter lim="800000"/>
              <a:headEnd/>
              <a:tailEnd/>
            </a:ln>
          </p:spPr>
        </p:pic>
        <p:sp>
          <p:nvSpPr>
            <p:cNvPr id="188470" name="Text Box 54"/>
            <p:cNvSpPr txBox="1">
              <a:spLocks noChangeArrowheads="1"/>
            </p:cNvSpPr>
            <p:nvPr/>
          </p:nvSpPr>
          <p:spPr bwMode="auto">
            <a:xfrm>
              <a:off x="4128" y="5251"/>
              <a:ext cx="1104" cy="577"/>
            </a:xfrm>
            <a:prstGeom prst="rect">
              <a:avLst/>
            </a:prstGeom>
            <a:noFill/>
            <a:ln w="9525">
              <a:noFill/>
              <a:miter lim="800000"/>
              <a:headEnd/>
              <a:tailEnd/>
            </a:ln>
            <a:effectLst/>
          </p:spPr>
          <p:txBody>
            <a:bodyPr>
              <a:spAutoFit/>
            </a:bodyPr>
            <a:lstStyle/>
            <a:p>
              <a:pPr>
                <a:spcBef>
                  <a:spcPct val="50000"/>
                </a:spcBef>
              </a:pPr>
              <a:r>
                <a:rPr lang="en-US" sz="1800">
                  <a:latin typeface="Arial" charset="0"/>
                </a:rPr>
                <a:t>PIPS spectrum in coincidence with </a:t>
              </a:r>
              <a:r>
                <a:rPr lang="en-US" sz="1800">
                  <a:latin typeface="Symbol" pitchFamily="18" charset="2"/>
                </a:rPr>
                <a:t>g</a:t>
              </a:r>
              <a:r>
                <a:rPr lang="en-US" sz="1800">
                  <a:latin typeface="Arial" charset="0"/>
                </a:rPr>
                <a:t> event</a:t>
              </a:r>
            </a:p>
          </p:txBody>
        </p:sp>
      </p:grpSp>
      <p:grpSp>
        <p:nvGrpSpPr>
          <p:cNvPr id="4" name="Group 57"/>
          <p:cNvGrpSpPr>
            <a:grpSpLocks/>
          </p:cNvGrpSpPr>
          <p:nvPr/>
        </p:nvGrpSpPr>
        <p:grpSpPr bwMode="auto">
          <a:xfrm>
            <a:off x="476250" y="2663825"/>
            <a:ext cx="4762500" cy="3200400"/>
            <a:chOff x="912" y="4675"/>
            <a:chExt cx="3000" cy="2016"/>
          </a:xfrm>
        </p:grpSpPr>
        <p:pic>
          <p:nvPicPr>
            <p:cNvPr id="188471" name="Picture 55" descr="run00794_511keV-coin"/>
            <p:cNvPicPr>
              <a:picLocks noChangeAspect="1" noChangeArrowheads="1"/>
            </p:cNvPicPr>
            <p:nvPr/>
          </p:nvPicPr>
          <p:blipFill>
            <a:blip r:embed="rId6" cstate="print"/>
            <a:srcRect/>
            <a:stretch>
              <a:fillRect/>
            </a:stretch>
          </p:blipFill>
          <p:spPr bwMode="auto">
            <a:xfrm>
              <a:off x="912" y="4675"/>
              <a:ext cx="3000" cy="2016"/>
            </a:xfrm>
            <a:prstGeom prst="rect">
              <a:avLst/>
            </a:prstGeom>
            <a:noFill/>
          </p:spPr>
        </p:pic>
        <p:sp>
          <p:nvSpPr>
            <p:cNvPr id="188472" name="Text Box 56"/>
            <p:cNvSpPr txBox="1">
              <a:spLocks noChangeArrowheads="1"/>
            </p:cNvSpPr>
            <p:nvPr/>
          </p:nvSpPr>
          <p:spPr bwMode="auto">
            <a:xfrm>
              <a:off x="2592" y="5155"/>
              <a:ext cx="1104" cy="577"/>
            </a:xfrm>
            <a:prstGeom prst="rect">
              <a:avLst/>
            </a:prstGeom>
            <a:noFill/>
            <a:ln w="9525">
              <a:noFill/>
              <a:miter lim="800000"/>
              <a:headEnd/>
              <a:tailEnd/>
            </a:ln>
            <a:effectLst/>
          </p:spPr>
          <p:txBody>
            <a:bodyPr>
              <a:spAutoFit/>
            </a:bodyPr>
            <a:lstStyle/>
            <a:p>
              <a:pPr>
                <a:spcBef>
                  <a:spcPct val="50000"/>
                </a:spcBef>
              </a:pPr>
              <a:r>
                <a:rPr lang="en-US" sz="1800">
                  <a:latin typeface="Symbol" pitchFamily="18" charset="2"/>
                </a:rPr>
                <a:t>g</a:t>
              </a:r>
              <a:r>
                <a:rPr lang="en-US" sz="1800">
                  <a:latin typeface="Arial" charset="0"/>
                </a:rPr>
                <a:t> spectrum in coincidence with </a:t>
              </a:r>
              <a:r>
                <a:rPr lang="en-US" sz="1800">
                  <a:latin typeface="Symbol" pitchFamily="18" charset="2"/>
                </a:rPr>
                <a:t>b</a:t>
              </a:r>
              <a:r>
                <a:rPr lang="en-US" sz="1800" baseline="30000">
                  <a:latin typeface="Arial" charset="0"/>
                </a:rPr>
                <a:t>+</a:t>
              </a:r>
              <a:r>
                <a:rPr lang="en-US" sz="1800">
                  <a:latin typeface="Arial" charset="0"/>
                </a:rPr>
                <a:t> event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8444"/>
                                        </p:tgtEl>
                                        <p:attrNameLst>
                                          <p:attrName>style.visibility</p:attrName>
                                        </p:attrNameLst>
                                      </p:cBhvr>
                                      <p:to>
                                        <p:strVal val="visible"/>
                                      </p:to>
                                    </p:set>
                                    <p:animEffect transition="in" filter="blinds(horizontal)">
                                      <p:cBhvr>
                                        <p:cTn id="7" dur="500"/>
                                        <p:tgtEl>
                                          <p:spTgt spid="1884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8445"/>
                                        </p:tgtEl>
                                        <p:attrNameLst>
                                          <p:attrName>style.visibility</p:attrName>
                                        </p:attrNameLst>
                                      </p:cBhvr>
                                      <p:to>
                                        <p:strVal val="visible"/>
                                      </p:to>
                                    </p:set>
                                    <p:animEffect transition="in" filter="blinds(horizontal)">
                                      <p:cBhvr>
                                        <p:cTn id="10" dur="500"/>
                                        <p:tgtEl>
                                          <p:spTgt spid="18844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4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0" y="0"/>
            <a:ext cx="9144000" cy="954088"/>
          </a:xfrm>
        </p:spPr>
        <p:txBody>
          <a:bodyPr/>
          <a:lstStyle/>
          <a:p>
            <a:pPr eaLnBrk="1" hangingPunct="1"/>
            <a:r>
              <a:rPr lang="en-US" sz="3600" dirty="0" smtClean="0"/>
              <a:t>Summary</a:t>
            </a:r>
          </a:p>
        </p:txBody>
      </p:sp>
      <p:sp>
        <p:nvSpPr>
          <p:cNvPr id="151554" name="Rectangle 4"/>
          <p:cNvSpPr>
            <a:spLocks noGrp="1" noChangeArrowheads="1"/>
          </p:cNvSpPr>
          <p:nvPr>
            <p:ph type="body" idx="1"/>
          </p:nvPr>
        </p:nvSpPr>
        <p:spPr>
          <a:xfrm>
            <a:off x="431800" y="882650"/>
            <a:ext cx="8528050" cy="4525963"/>
          </a:xfrm>
        </p:spPr>
        <p:txBody>
          <a:bodyPr>
            <a:noAutofit/>
          </a:bodyPr>
          <a:lstStyle/>
          <a:p>
            <a:pPr eaLnBrk="1" hangingPunct="1">
              <a:lnSpc>
                <a:spcPct val="150000"/>
              </a:lnSpc>
              <a:buNone/>
            </a:pPr>
            <a:r>
              <a:rPr lang="en-US" sz="1800" b="1" dirty="0" smtClean="0">
                <a:latin typeface="+mj-lt"/>
              </a:rPr>
              <a:t>Electron Capture branching ratio measurement</a:t>
            </a:r>
          </a:p>
          <a:p>
            <a:pPr>
              <a:spcBef>
                <a:spcPts val="100"/>
              </a:spcBef>
            </a:pPr>
            <a:r>
              <a:rPr lang="en-US" sz="1600" dirty="0" smtClean="0">
                <a:latin typeface="Symbol" pitchFamily="18" charset="2"/>
              </a:rPr>
              <a:t>bb</a:t>
            </a:r>
            <a:r>
              <a:rPr lang="en-US" sz="1600" dirty="0" smtClean="0"/>
              <a:t> nuclear matrix elements needed for theoretical framework</a:t>
            </a:r>
          </a:p>
          <a:p>
            <a:pPr>
              <a:spcBef>
                <a:spcPts val="100"/>
              </a:spcBef>
            </a:pPr>
            <a:r>
              <a:rPr lang="en-US" sz="1600" dirty="0" smtClean="0"/>
              <a:t>EC-BR measurement as benchmark experiment for theoretical description</a:t>
            </a:r>
          </a:p>
          <a:p>
            <a:pPr>
              <a:spcBef>
                <a:spcPts val="100"/>
              </a:spcBef>
            </a:pPr>
            <a:r>
              <a:rPr lang="en-US" sz="1600" dirty="0" smtClean="0"/>
              <a:t>TITAN EBIT offers a novel approach for EC-BR measurements</a:t>
            </a:r>
          </a:p>
          <a:p>
            <a:pPr lvl="1">
              <a:spcBef>
                <a:spcPts val="100"/>
              </a:spcBef>
              <a:buFont typeface="Arial" charset="0"/>
              <a:buChar char="•"/>
            </a:pPr>
            <a:r>
              <a:rPr lang="en-US" sz="1600" dirty="0" smtClean="0"/>
              <a:t>Backing free method</a:t>
            </a:r>
          </a:p>
          <a:p>
            <a:pPr lvl="1">
              <a:spcBef>
                <a:spcPts val="100"/>
              </a:spcBef>
              <a:buFont typeface="Arial" charset="0"/>
              <a:buChar char="•"/>
            </a:pPr>
            <a:r>
              <a:rPr lang="en-US" sz="1600" dirty="0" smtClean="0"/>
              <a:t>Low background at X-ray detector – spatial separation of </a:t>
            </a:r>
            <a:r>
              <a:rPr lang="en-US" sz="1600" dirty="0" smtClean="0">
                <a:latin typeface="Symbol" pitchFamily="18" charset="2"/>
              </a:rPr>
              <a:t>b</a:t>
            </a:r>
            <a:r>
              <a:rPr lang="en-US" sz="1600" dirty="0" smtClean="0"/>
              <a:t> and X-ray detection</a:t>
            </a:r>
          </a:p>
          <a:p>
            <a:pPr lvl="1">
              <a:spcBef>
                <a:spcPts val="100"/>
              </a:spcBef>
              <a:buFont typeface="Arial" charset="0"/>
              <a:buChar char="•"/>
            </a:pPr>
            <a:r>
              <a:rPr lang="en-US" sz="1600" dirty="0" smtClean="0"/>
              <a:t>Isobaric sample</a:t>
            </a:r>
          </a:p>
          <a:p>
            <a:pPr>
              <a:spcBef>
                <a:spcPts val="100"/>
              </a:spcBef>
            </a:pPr>
            <a:r>
              <a:rPr lang="en-US" sz="1600" dirty="0" smtClean="0"/>
              <a:t>Successful storage of radioactive ions (long storage times: P &lt; 10</a:t>
            </a:r>
            <a:r>
              <a:rPr lang="en-US" sz="1600" baseline="30000" dirty="0" smtClean="0"/>
              <a:t>-11</a:t>
            </a:r>
            <a:r>
              <a:rPr lang="en-US" sz="1600" dirty="0" smtClean="0"/>
              <a:t> mbar) </a:t>
            </a:r>
          </a:p>
          <a:p>
            <a:pPr>
              <a:spcBef>
                <a:spcPts val="100"/>
              </a:spcBef>
            </a:pPr>
            <a:r>
              <a:rPr lang="en-US" sz="1600" dirty="0" smtClean="0"/>
              <a:t>First observation of an Electron Capture decay in a Penning trap</a:t>
            </a:r>
          </a:p>
          <a:p>
            <a:pPr eaLnBrk="1" hangingPunct="1">
              <a:lnSpc>
                <a:spcPct val="150000"/>
              </a:lnSpc>
              <a:buNone/>
            </a:pPr>
            <a:r>
              <a:rPr lang="en-US" sz="1800" b="1" dirty="0" smtClean="0">
                <a:latin typeface="+mj-lt"/>
              </a:rPr>
              <a:t>Collinear laser spectroscopy on bunched ion beams</a:t>
            </a:r>
          </a:p>
          <a:p>
            <a:pPr eaLnBrk="1" hangingPunct="1">
              <a:spcBef>
                <a:spcPts val="100"/>
              </a:spcBef>
            </a:pPr>
            <a:r>
              <a:rPr lang="en-US" sz="1600" dirty="0" smtClean="0">
                <a:latin typeface="+mj-lt"/>
              </a:rPr>
              <a:t>Background reduction of more than 3 </a:t>
            </a:r>
            <a:r>
              <a:rPr lang="en-US" sz="1600" dirty="0" err="1" smtClean="0">
                <a:latin typeface="+mj-lt"/>
              </a:rPr>
              <a:t>oom</a:t>
            </a:r>
            <a:endParaRPr lang="en-US" sz="1600" dirty="0" smtClean="0">
              <a:latin typeface="+mj-lt"/>
            </a:endParaRPr>
          </a:p>
          <a:p>
            <a:pPr eaLnBrk="1" hangingPunct="1">
              <a:lnSpc>
                <a:spcPct val="150000"/>
              </a:lnSpc>
              <a:buNone/>
            </a:pPr>
            <a:r>
              <a:rPr lang="en-US" sz="1800" b="1" dirty="0" smtClean="0">
                <a:latin typeface="+mj-lt"/>
              </a:rPr>
              <a:t>High precision mass measurements</a:t>
            </a:r>
          </a:p>
          <a:p>
            <a:pPr eaLnBrk="1" hangingPunct="1">
              <a:spcBef>
                <a:spcPts val="100"/>
              </a:spcBef>
            </a:pPr>
            <a:r>
              <a:rPr lang="en-US" sz="1600" dirty="0" smtClean="0">
                <a:latin typeface="+mj-lt"/>
              </a:rPr>
              <a:t>High precision mass measurements (</a:t>
            </a:r>
            <a:r>
              <a:rPr lang="en-US" sz="1600" dirty="0" smtClean="0">
                <a:latin typeface="Symbol" pitchFamily="18" charset="2"/>
              </a:rPr>
              <a:t>D</a:t>
            </a:r>
            <a:r>
              <a:rPr lang="en-US" sz="1600" dirty="0" smtClean="0">
                <a:latin typeface="+mj-lt"/>
              </a:rPr>
              <a:t>m/m &lt; 10</a:t>
            </a:r>
            <a:r>
              <a:rPr lang="en-US" sz="1600" baseline="30000" dirty="0" smtClean="0">
                <a:latin typeface="+mj-lt"/>
              </a:rPr>
              <a:t>-8</a:t>
            </a:r>
            <a:r>
              <a:rPr lang="en-US" sz="1600" dirty="0" smtClean="0">
                <a:latin typeface="+mj-lt"/>
              </a:rPr>
              <a:t>) – singly and highly charged</a:t>
            </a:r>
          </a:p>
          <a:p>
            <a:pPr>
              <a:spcBef>
                <a:spcPts val="100"/>
              </a:spcBef>
            </a:pPr>
            <a:r>
              <a:rPr lang="en-US" sz="1600" dirty="0" smtClean="0">
                <a:latin typeface="+mj-lt"/>
              </a:rPr>
              <a:t>Fastest Penning trap system currently on the market (</a:t>
            </a:r>
            <a:r>
              <a:rPr lang="en-US" sz="1600" baseline="30000" dirty="0" smtClean="0">
                <a:latin typeface="+mj-lt"/>
              </a:rPr>
              <a:t>11</a:t>
            </a:r>
            <a:r>
              <a:rPr lang="en-US" sz="1600" dirty="0" smtClean="0">
                <a:latin typeface="+mj-lt"/>
              </a:rPr>
              <a:t>Li with t</a:t>
            </a:r>
            <a:r>
              <a:rPr lang="en-US" sz="1600" baseline="-25000" dirty="0" smtClean="0">
                <a:latin typeface="+mj-lt"/>
              </a:rPr>
              <a:t>1/2</a:t>
            </a:r>
            <a:r>
              <a:rPr lang="en-US" sz="1600" dirty="0" smtClean="0">
                <a:latin typeface="+mj-lt"/>
              </a:rPr>
              <a:t>=</a:t>
            </a:r>
            <a:r>
              <a:rPr lang="en-US" sz="1600" dirty="0" smtClean="0"/>
              <a:t>8.59ms</a:t>
            </a:r>
            <a:r>
              <a:rPr lang="en-US" sz="1600" dirty="0" smtClean="0">
                <a:latin typeface="+mj-lt"/>
              </a:rPr>
              <a:t>)</a:t>
            </a:r>
          </a:p>
          <a:p>
            <a:pPr eaLnBrk="1" hangingPunct="1">
              <a:spcBef>
                <a:spcPts val="100"/>
              </a:spcBef>
            </a:pPr>
            <a:r>
              <a:rPr lang="en-US" sz="1600" dirty="0" smtClean="0">
                <a:latin typeface="+mj-lt"/>
              </a:rPr>
              <a:t>Handles very low intensities (</a:t>
            </a:r>
            <a:r>
              <a:rPr lang="en-US" sz="1600" baseline="30000" dirty="0" smtClean="0">
                <a:latin typeface="+mj-lt"/>
              </a:rPr>
              <a:t>8</a:t>
            </a:r>
            <a:r>
              <a:rPr lang="en-US" sz="1600" dirty="0" smtClean="0">
                <a:latin typeface="+mj-lt"/>
              </a:rPr>
              <a:t>He beam time with as low as 3 ions/minute at MPET-MCP)</a:t>
            </a:r>
          </a:p>
          <a:p>
            <a:pPr eaLnBrk="1" hangingPunct="1">
              <a:spcBef>
                <a:spcPts val="100"/>
              </a:spcBef>
              <a:buNone/>
            </a:pPr>
            <a:endParaRPr lang="en-US" sz="1600" dirty="0" smtClean="0">
              <a:latin typeface="+mj-lt"/>
            </a:endParaRPr>
          </a:p>
          <a:p>
            <a:pPr eaLnBrk="1" hangingPunct="1">
              <a:spcBef>
                <a:spcPts val="100"/>
              </a:spcBef>
              <a:buNone/>
            </a:pPr>
            <a:r>
              <a:rPr lang="en-US" sz="1600" b="1" dirty="0" smtClean="0">
                <a:latin typeface="+mj-lt"/>
              </a:rPr>
              <a:t>For the future</a:t>
            </a:r>
          </a:p>
          <a:p>
            <a:pPr eaLnBrk="1" hangingPunct="1">
              <a:spcBef>
                <a:spcPts val="100"/>
              </a:spcBef>
            </a:pPr>
            <a:r>
              <a:rPr lang="en-US" sz="1600" dirty="0" smtClean="0">
                <a:latin typeface="+mj-lt"/>
              </a:rPr>
              <a:t>Improve charge breeding efficiency</a:t>
            </a:r>
          </a:p>
          <a:p>
            <a:pPr eaLnBrk="1" hangingPunct="1">
              <a:spcBef>
                <a:spcPts val="100"/>
              </a:spcBef>
            </a:pPr>
            <a:r>
              <a:rPr lang="en-US" sz="1600" dirty="0" smtClean="0">
                <a:latin typeface="+mj-lt"/>
              </a:rPr>
              <a:t>Cooler penning trap to cool HCI</a:t>
            </a:r>
          </a:p>
          <a:p>
            <a:pPr eaLnBrk="1" hangingPunct="1">
              <a:spcBef>
                <a:spcPts val="100"/>
              </a:spcBef>
            </a:pPr>
            <a:r>
              <a:rPr lang="en-US" sz="1600" dirty="0" smtClean="0">
                <a:latin typeface="+mj-lt"/>
              </a:rPr>
              <a:t>Optimize the system to handle exotic beams (</a:t>
            </a:r>
            <a:r>
              <a:rPr lang="en-US" sz="1600" baseline="30000" dirty="0" smtClean="0">
                <a:latin typeface="+mj-lt"/>
              </a:rPr>
              <a:t>14</a:t>
            </a:r>
            <a:r>
              <a:rPr lang="en-US" sz="1600" dirty="0" smtClean="0">
                <a:latin typeface="+mj-lt"/>
              </a:rPr>
              <a:t>Be, </a:t>
            </a:r>
            <a:r>
              <a:rPr lang="en-US" sz="1600" baseline="30000" dirty="0" smtClean="0">
                <a:latin typeface="+mj-lt"/>
              </a:rPr>
              <a:t>19</a:t>
            </a:r>
            <a:r>
              <a:rPr lang="en-US" sz="1600" dirty="0" smtClean="0">
                <a:latin typeface="+mj-lt"/>
              </a:rPr>
              <a:t>C, …)</a:t>
            </a:r>
          </a:p>
          <a:p>
            <a:pPr eaLnBrk="1" hangingPunct="1">
              <a:spcBef>
                <a:spcPts val="100"/>
              </a:spcBef>
            </a:pPr>
            <a:endParaRPr lang="en-US" sz="1600" dirty="0" smtClean="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0" y="0"/>
            <a:ext cx="9144000" cy="982663"/>
          </a:xfrm>
        </p:spPr>
        <p:txBody>
          <a:bodyPr/>
          <a:lstStyle/>
          <a:p>
            <a:pPr eaLnBrk="1" hangingPunct="1"/>
            <a:r>
              <a:rPr lang="en-US" sz="3400" b="0" smtClean="0">
                <a:solidFill>
                  <a:schemeClr val="tx1"/>
                </a:solidFill>
              </a:rPr>
              <a:t>People/Collaborations</a:t>
            </a:r>
          </a:p>
        </p:txBody>
      </p:sp>
      <p:sp>
        <p:nvSpPr>
          <p:cNvPr id="153603" name="Text Box 17"/>
          <p:cNvSpPr txBox="1">
            <a:spLocks noChangeArrowheads="1"/>
          </p:cNvSpPr>
          <p:nvPr/>
        </p:nvSpPr>
        <p:spPr bwMode="auto">
          <a:xfrm>
            <a:off x="881063" y="3171825"/>
            <a:ext cx="4435475" cy="3417888"/>
          </a:xfrm>
          <a:prstGeom prst="rect">
            <a:avLst/>
          </a:prstGeom>
          <a:noFill/>
          <a:ln w="9525">
            <a:noFill/>
            <a:miter lim="800000"/>
            <a:headEnd/>
            <a:tailEnd/>
          </a:ln>
        </p:spPr>
        <p:txBody>
          <a:bodyPr>
            <a:spAutoFit/>
          </a:bodyPr>
          <a:lstStyle/>
          <a:p>
            <a:endParaRPr lang="en-US" sz="2000" i="1">
              <a:latin typeface="Calibri" pitchFamily="34" charset="0"/>
            </a:endParaRPr>
          </a:p>
          <a:p>
            <a:r>
              <a:rPr lang="en-US" sz="1800">
                <a:latin typeface="Calibri" pitchFamily="34" charset="0"/>
              </a:rPr>
              <a:t>U. of Manitoba </a:t>
            </a:r>
          </a:p>
          <a:p>
            <a:endParaRPr lang="en-US" sz="1800">
              <a:latin typeface="Calibri" pitchFamily="34" charset="0"/>
            </a:endParaRPr>
          </a:p>
          <a:p>
            <a:r>
              <a:rPr lang="en-US" sz="1800">
                <a:latin typeface="Calibri" pitchFamily="34" charset="0"/>
              </a:rPr>
              <a:t>McGill U. </a:t>
            </a:r>
          </a:p>
          <a:p>
            <a:endParaRPr lang="en-US" sz="1800">
              <a:latin typeface="Calibri" pitchFamily="34" charset="0"/>
            </a:endParaRPr>
          </a:p>
          <a:p>
            <a:r>
              <a:rPr lang="en-US" sz="1800">
                <a:latin typeface="Calibri" pitchFamily="34" charset="0"/>
              </a:rPr>
              <a:t>Muenster U.</a:t>
            </a:r>
          </a:p>
          <a:p>
            <a:endParaRPr lang="en-US" sz="1800">
              <a:latin typeface="Calibri" pitchFamily="34" charset="0"/>
            </a:endParaRPr>
          </a:p>
          <a:p>
            <a:r>
              <a:rPr lang="en-US" sz="1800">
                <a:latin typeface="Calibri" pitchFamily="34" charset="0"/>
              </a:rPr>
              <a:t>MPI-K </a:t>
            </a:r>
          </a:p>
          <a:p>
            <a:endParaRPr lang="en-US" sz="1800">
              <a:latin typeface="Calibri" pitchFamily="34" charset="0"/>
            </a:endParaRPr>
          </a:p>
          <a:p>
            <a:r>
              <a:rPr lang="en-US" sz="1800">
                <a:latin typeface="Calibri" pitchFamily="34" charset="0"/>
              </a:rPr>
              <a:t>GANIL </a:t>
            </a:r>
          </a:p>
          <a:p>
            <a:endParaRPr lang="en-US" sz="1800">
              <a:latin typeface="Calibri" pitchFamily="34" charset="0"/>
            </a:endParaRPr>
          </a:p>
          <a:p>
            <a:r>
              <a:rPr lang="en-US" sz="1800">
                <a:latin typeface="Calibri" pitchFamily="34" charset="0"/>
              </a:rPr>
              <a:t>Colorado School of Mines</a:t>
            </a:r>
          </a:p>
        </p:txBody>
      </p:sp>
      <p:sp>
        <p:nvSpPr>
          <p:cNvPr id="153604" name="Text Box 18"/>
          <p:cNvSpPr txBox="1">
            <a:spLocks noChangeArrowheads="1"/>
          </p:cNvSpPr>
          <p:nvPr/>
        </p:nvSpPr>
        <p:spPr bwMode="auto">
          <a:xfrm>
            <a:off x="5110163" y="3478213"/>
            <a:ext cx="3222625" cy="3113087"/>
          </a:xfrm>
          <a:prstGeom prst="rect">
            <a:avLst/>
          </a:prstGeom>
          <a:noFill/>
          <a:ln w="9525">
            <a:noFill/>
            <a:miter lim="800000"/>
            <a:headEnd/>
            <a:tailEnd/>
          </a:ln>
        </p:spPr>
        <p:txBody>
          <a:bodyPr>
            <a:spAutoFit/>
          </a:bodyPr>
          <a:lstStyle/>
          <a:p>
            <a:r>
              <a:rPr lang="en-US" sz="1800">
                <a:latin typeface="Calibri" pitchFamily="34" charset="0"/>
              </a:rPr>
              <a:t>U. of Calgary </a:t>
            </a:r>
          </a:p>
          <a:p>
            <a:endParaRPr lang="en-US" sz="1800">
              <a:latin typeface="Calibri" pitchFamily="34" charset="0"/>
            </a:endParaRPr>
          </a:p>
          <a:p>
            <a:r>
              <a:rPr lang="en-US" sz="1800">
                <a:latin typeface="Calibri" pitchFamily="34" charset="0"/>
              </a:rPr>
              <a:t>U. of Windsor </a:t>
            </a:r>
          </a:p>
          <a:p>
            <a:endParaRPr lang="en-US" sz="1800">
              <a:latin typeface="Calibri" pitchFamily="34" charset="0"/>
            </a:endParaRPr>
          </a:p>
          <a:p>
            <a:r>
              <a:rPr lang="en-US" sz="1800">
                <a:latin typeface="Calibri" pitchFamily="34" charset="0"/>
              </a:rPr>
              <a:t>SFU</a:t>
            </a:r>
          </a:p>
          <a:p>
            <a:r>
              <a:rPr lang="en-US" sz="1800">
                <a:latin typeface="Calibri" pitchFamily="34" charset="0"/>
              </a:rPr>
              <a:t> </a:t>
            </a:r>
          </a:p>
          <a:p>
            <a:r>
              <a:rPr lang="en-US" sz="1800">
                <a:latin typeface="Calibri" pitchFamily="34" charset="0"/>
              </a:rPr>
              <a:t>UBC</a:t>
            </a:r>
          </a:p>
          <a:p>
            <a:endParaRPr lang="en-US" sz="1800">
              <a:latin typeface="Calibri" pitchFamily="34" charset="0"/>
            </a:endParaRPr>
          </a:p>
          <a:p>
            <a:r>
              <a:rPr lang="en-US" sz="1800">
                <a:latin typeface="Calibri" pitchFamily="34" charset="0"/>
              </a:rPr>
              <a:t>TU München</a:t>
            </a:r>
          </a:p>
          <a:p>
            <a:endParaRPr lang="en-US" sz="1800">
              <a:latin typeface="Calibri" pitchFamily="34" charset="0"/>
            </a:endParaRPr>
          </a:p>
          <a:p>
            <a:r>
              <a:rPr lang="en-US" sz="1800">
                <a:latin typeface="Calibri" pitchFamily="34" charset="0"/>
              </a:rPr>
              <a:t>Yale</a:t>
            </a:r>
          </a:p>
        </p:txBody>
      </p:sp>
      <p:pic>
        <p:nvPicPr>
          <p:cNvPr id="153605" name="Picture 19" descr="UManitoba"/>
          <p:cNvPicPr>
            <a:picLocks noChangeAspect="1" noChangeArrowheads="1"/>
          </p:cNvPicPr>
          <p:nvPr/>
        </p:nvPicPr>
        <p:blipFill>
          <a:blip r:embed="rId3" cstate="print"/>
          <a:srcRect/>
          <a:stretch>
            <a:fillRect/>
          </a:stretch>
        </p:blipFill>
        <p:spPr bwMode="auto">
          <a:xfrm>
            <a:off x="3306763" y="3338513"/>
            <a:ext cx="569912" cy="609600"/>
          </a:xfrm>
          <a:prstGeom prst="rect">
            <a:avLst/>
          </a:prstGeom>
          <a:noFill/>
          <a:ln w="9525">
            <a:noFill/>
            <a:miter lim="800000"/>
            <a:headEnd/>
            <a:tailEnd/>
          </a:ln>
        </p:spPr>
      </p:pic>
      <p:pic>
        <p:nvPicPr>
          <p:cNvPr id="153606" name="Picture 20" descr="ucalgarycrest"/>
          <p:cNvPicPr>
            <a:picLocks noChangeAspect="1" noChangeArrowheads="1"/>
          </p:cNvPicPr>
          <p:nvPr/>
        </p:nvPicPr>
        <p:blipFill>
          <a:blip r:embed="rId4" cstate="print"/>
          <a:srcRect/>
          <a:stretch>
            <a:fillRect/>
          </a:stretch>
        </p:blipFill>
        <p:spPr bwMode="auto">
          <a:xfrm>
            <a:off x="6877050" y="3352800"/>
            <a:ext cx="666750" cy="676275"/>
          </a:xfrm>
          <a:prstGeom prst="rect">
            <a:avLst/>
          </a:prstGeom>
          <a:noFill/>
          <a:ln w="9525">
            <a:noFill/>
            <a:miter lim="800000"/>
            <a:headEnd/>
            <a:tailEnd/>
          </a:ln>
        </p:spPr>
      </p:pic>
      <p:pic>
        <p:nvPicPr>
          <p:cNvPr id="153607" name="Picture 21" descr="logo_windsor_sm"/>
          <p:cNvPicPr>
            <a:picLocks noChangeAspect="1" noChangeArrowheads="1"/>
          </p:cNvPicPr>
          <p:nvPr/>
        </p:nvPicPr>
        <p:blipFill>
          <a:blip r:embed="rId5" cstate="print"/>
          <a:srcRect/>
          <a:stretch>
            <a:fillRect/>
          </a:stretch>
        </p:blipFill>
        <p:spPr bwMode="auto">
          <a:xfrm>
            <a:off x="7731125" y="3924300"/>
            <a:ext cx="846138" cy="536575"/>
          </a:xfrm>
          <a:prstGeom prst="rect">
            <a:avLst/>
          </a:prstGeom>
          <a:noFill/>
          <a:ln w="9525">
            <a:noFill/>
            <a:miter lim="800000"/>
            <a:headEnd/>
            <a:tailEnd/>
          </a:ln>
        </p:spPr>
      </p:pic>
      <p:pic>
        <p:nvPicPr>
          <p:cNvPr id="153608" name="Picture 22" descr="Mcgill"/>
          <p:cNvPicPr>
            <a:picLocks noChangeAspect="1" noChangeArrowheads="1"/>
          </p:cNvPicPr>
          <p:nvPr/>
        </p:nvPicPr>
        <p:blipFill>
          <a:blip r:embed="rId6" cstate="print"/>
          <a:srcRect/>
          <a:stretch>
            <a:fillRect/>
          </a:stretch>
        </p:blipFill>
        <p:spPr bwMode="auto">
          <a:xfrm>
            <a:off x="2366963" y="3833813"/>
            <a:ext cx="546100" cy="762000"/>
          </a:xfrm>
          <a:prstGeom prst="rect">
            <a:avLst/>
          </a:prstGeom>
          <a:noFill/>
          <a:ln w="9525">
            <a:noFill/>
            <a:miter lim="800000"/>
            <a:headEnd/>
            <a:tailEnd/>
          </a:ln>
        </p:spPr>
      </p:pic>
      <p:pic>
        <p:nvPicPr>
          <p:cNvPr id="153609" name="Picture 23" descr="UBC"/>
          <p:cNvPicPr>
            <a:picLocks noChangeAspect="1" noChangeArrowheads="1"/>
          </p:cNvPicPr>
          <p:nvPr/>
        </p:nvPicPr>
        <p:blipFill>
          <a:blip r:embed="rId7" cstate="print"/>
          <a:srcRect/>
          <a:stretch>
            <a:fillRect/>
          </a:stretch>
        </p:blipFill>
        <p:spPr bwMode="auto">
          <a:xfrm>
            <a:off x="6289675" y="5003800"/>
            <a:ext cx="442913" cy="601663"/>
          </a:xfrm>
          <a:prstGeom prst="rect">
            <a:avLst/>
          </a:prstGeom>
          <a:noFill/>
          <a:ln w="9525">
            <a:noFill/>
            <a:miter lim="800000"/>
            <a:headEnd/>
            <a:tailEnd/>
          </a:ln>
        </p:spPr>
      </p:pic>
      <p:pic>
        <p:nvPicPr>
          <p:cNvPr id="153611" name="Picture 25" descr="Muenster"/>
          <p:cNvPicPr>
            <a:picLocks noChangeAspect="1" noChangeArrowheads="1"/>
          </p:cNvPicPr>
          <p:nvPr/>
        </p:nvPicPr>
        <p:blipFill>
          <a:blip r:embed="rId8" cstate="print"/>
          <a:srcRect/>
          <a:stretch>
            <a:fillRect/>
          </a:stretch>
        </p:blipFill>
        <p:spPr bwMode="auto">
          <a:xfrm>
            <a:off x="3336925" y="4373563"/>
            <a:ext cx="1325563" cy="549275"/>
          </a:xfrm>
          <a:prstGeom prst="rect">
            <a:avLst/>
          </a:prstGeom>
          <a:noFill/>
          <a:ln w="9525">
            <a:noFill/>
            <a:miter lim="800000"/>
            <a:headEnd/>
            <a:tailEnd/>
          </a:ln>
        </p:spPr>
      </p:pic>
      <p:pic>
        <p:nvPicPr>
          <p:cNvPr id="153612" name="Picture 27" descr="MPI"/>
          <p:cNvPicPr>
            <a:picLocks noChangeAspect="1" noChangeArrowheads="1"/>
          </p:cNvPicPr>
          <p:nvPr/>
        </p:nvPicPr>
        <p:blipFill>
          <a:blip r:embed="rId9" cstate="print"/>
          <a:srcRect/>
          <a:stretch>
            <a:fillRect/>
          </a:stretch>
        </p:blipFill>
        <p:spPr bwMode="auto">
          <a:xfrm>
            <a:off x="1916113" y="5049838"/>
            <a:ext cx="762000" cy="608012"/>
          </a:xfrm>
          <a:prstGeom prst="rect">
            <a:avLst/>
          </a:prstGeom>
          <a:noFill/>
          <a:ln w="9525">
            <a:noFill/>
            <a:miter lim="800000"/>
            <a:headEnd/>
            <a:tailEnd/>
          </a:ln>
        </p:spPr>
      </p:pic>
      <p:pic>
        <p:nvPicPr>
          <p:cNvPr id="153613" name="Picture 28" descr="GANIL"/>
          <p:cNvPicPr>
            <a:picLocks noChangeAspect="1" noChangeArrowheads="1"/>
          </p:cNvPicPr>
          <p:nvPr/>
        </p:nvPicPr>
        <p:blipFill>
          <a:blip r:embed="rId10" cstate="print"/>
          <a:srcRect/>
          <a:stretch>
            <a:fillRect/>
          </a:stretch>
        </p:blipFill>
        <p:spPr bwMode="auto">
          <a:xfrm>
            <a:off x="3041650" y="5678488"/>
            <a:ext cx="1292225" cy="320675"/>
          </a:xfrm>
          <a:prstGeom prst="rect">
            <a:avLst/>
          </a:prstGeom>
          <a:noFill/>
          <a:ln w="9525">
            <a:noFill/>
            <a:miter lim="800000"/>
            <a:headEnd/>
            <a:tailEnd/>
          </a:ln>
        </p:spPr>
      </p:pic>
      <p:sp>
        <p:nvSpPr>
          <p:cNvPr id="153614" name="Text Box 30"/>
          <p:cNvSpPr txBox="1">
            <a:spLocks noChangeArrowheads="1"/>
          </p:cNvSpPr>
          <p:nvPr/>
        </p:nvSpPr>
        <p:spPr bwMode="auto">
          <a:xfrm>
            <a:off x="127000" y="1162050"/>
            <a:ext cx="3778250" cy="1766637"/>
          </a:xfrm>
          <a:prstGeom prst="rect">
            <a:avLst/>
          </a:prstGeom>
          <a:noFill/>
          <a:ln w="9525">
            <a:noFill/>
            <a:miter lim="800000"/>
            <a:headEnd/>
            <a:tailEnd/>
          </a:ln>
        </p:spPr>
        <p:txBody>
          <a:bodyPr>
            <a:spAutoFit/>
          </a:bodyPr>
          <a:lstStyle/>
          <a:p>
            <a:pPr>
              <a:spcBef>
                <a:spcPct val="40000"/>
              </a:spcBef>
            </a:pPr>
            <a:r>
              <a:rPr lang="en-US" sz="1600" b="1" dirty="0">
                <a:latin typeface="Calibri" pitchFamily="34" charset="0"/>
              </a:rPr>
              <a:t>M. </a:t>
            </a:r>
            <a:r>
              <a:rPr lang="en-US" sz="1600" b="1" dirty="0" err="1">
                <a:latin typeface="Calibri" pitchFamily="34" charset="0"/>
              </a:rPr>
              <a:t>Brodeur</a:t>
            </a:r>
            <a:r>
              <a:rPr lang="en-US" sz="1600" b="1" dirty="0">
                <a:latin typeface="Calibri" pitchFamily="34" charset="0"/>
              </a:rPr>
              <a:t>, T. Brunner, J. </a:t>
            </a:r>
            <a:r>
              <a:rPr lang="en-US" sz="1600" b="1" dirty="0" err="1">
                <a:latin typeface="Calibri" pitchFamily="34" charset="0"/>
              </a:rPr>
              <a:t>Dilling</a:t>
            </a:r>
            <a:r>
              <a:rPr lang="en-US" sz="1600" b="1" dirty="0">
                <a:latin typeface="Calibri" pitchFamily="34" charset="0"/>
              </a:rPr>
              <a:t>, P. </a:t>
            </a:r>
            <a:r>
              <a:rPr lang="en-US" sz="1600" b="1" dirty="0" err="1">
                <a:latin typeface="Calibri" pitchFamily="34" charset="0"/>
              </a:rPr>
              <a:t>Delheij</a:t>
            </a:r>
            <a:r>
              <a:rPr lang="en-US" sz="1600" b="1" dirty="0">
                <a:latin typeface="Calibri" pitchFamily="34" charset="0"/>
              </a:rPr>
              <a:t>, S. </a:t>
            </a:r>
            <a:r>
              <a:rPr lang="en-US" sz="1600" b="1" dirty="0" err="1">
                <a:latin typeface="Calibri" pitchFamily="34" charset="0"/>
              </a:rPr>
              <a:t>Ettenauer</a:t>
            </a:r>
            <a:r>
              <a:rPr lang="en-US" sz="1600" b="1" dirty="0">
                <a:latin typeface="Calibri" pitchFamily="34" charset="0"/>
              </a:rPr>
              <a:t>, A. Gallant, M. Good</a:t>
            </a:r>
            <a:r>
              <a:rPr lang="en-US" sz="1600" b="1" dirty="0" smtClean="0">
                <a:latin typeface="Calibri" pitchFamily="34" charset="0"/>
              </a:rPr>
              <a:t>, E. Mane, M. Pearson, </a:t>
            </a:r>
            <a:r>
              <a:rPr lang="en-US" sz="1600" b="1" dirty="0">
                <a:latin typeface="Calibri" pitchFamily="34" charset="0"/>
              </a:rPr>
              <a:t>V. </a:t>
            </a:r>
            <a:r>
              <a:rPr lang="en-US" sz="1600" b="1" dirty="0" smtClean="0">
                <a:latin typeface="Calibri" pitchFamily="34" charset="0"/>
              </a:rPr>
              <a:t>Simon… </a:t>
            </a:r>
          </a:p>
          <a:p>
            <a:pPr>
              <a:spcBef>
                <a:spcPct val="40000"/>
              </a:spcBef>
            </a:pPr>
            <a:r>
              <a:rPr lang="en-US" sz="1600" b="1" dirty="0" smtClean="0">
                <a:latin typeface="Calibri" pitchFamily="34" charset="0"/>
              </a:rPr>
              <a:t>… and </a:t>
            </a:r>
            <a:r>
              <a:rPr lang="en-US" sz="1600" b="1" dirty="0">
                <a:latin typeface="Calibri" pitchFamily="34" charset="0"/>
              </a:rPr>
              <a:t>the TITAN collaboration</a:t>
            </a:r>
          </a:p>
          <a:p>
            <a:pPr>
              <a:spcBef>
                <a:spcPct val="40000"/>
              </a:spcBef>
            </a:pPr>
            <a:r>
              <a:rPr lang="en-US" sz="1600" b="1" dirty="0">
                <a:latin typeface="Calibri" pitchFamily="34" charset="0"/>
              </a:rPr>
              <a:t>as well as A. </a:t>
            </a:r>
            <a:r>
              <a:rPr lang="en-US" sz="1600" b="1" dirty="0" err="1">
                <a:latin typeface="Calibri" pitchFamily="34" charset="0"/>
              </a:rPr>
              <a:t>Lapierre</a:t>
            </a:r>
            <a:r>
              <a:rPr lang="en-US" sz="1600" b="1" dirty="0">
                <a:latin typeface="Calibri" pitchFamily="34" charset="0"/>
              </a:rPr>
              <a:t>, R. </a:t>
            </a:r>
            <a:r>
              <a:rPr lang="en-US" sz="1600" b="1" dirty="0" err="1">
                <a:latin typeface="Calibri" pitchFamily="34" charset="0"/>
              </a:rPr>
              <a:t>Ringle</a:t>
            </a:r>
            <a:r>
              <a:rPr lang="en-US" sz="1600" b="1" dirty="0">
                <a:latin typeface="Calibri" pitchFamily="34" charset="0"/>
              </a:rPr>
              <a:t>, V. </a:t>
            </a:r>
            <a:r>
              <a:rPr lang="en-US" sz="1600" b="1" dirty="0" err="1">
                <a:latin typeface="Calibri" pitchFamily="34" charset="0"/>
              </a:rPr>
              <a:t>Ryjkov</a:t>
            </a:r>
            <a:r>
              <a:rPr lang="en-US" sz="1600" b="1" dirty="0">
                <a:latin typeface="Calibri" pitchFamily="34" charset="0"/>
              </a:rPr>
              <a:t>, M. Smith and TRIUMF staff.</a:t>
            </a:r>
          </a:p>
        </p:txBody>
      </p:sp>
      <p:pic>
        <p:nvPicPr>
          <p:cNvPr id="153615" name="Picture 2"/>
          <p:cNvPicPr>
            <a:picLocks noChangeAspect="1" noChangeArrowheads="1"/>
          </p:cNvPicPr>
          <p:nvPr/>
        </p:nvPicPr>
        <p:blipFill>
          <a:blip r:embed="rId11" cstate="print"/>
          <a:srcRect/>
          <a:stretch>
            <a:fillRect/>
          </a:stretch>
        </p:blipFill>
        <p:spPr bwMode="auto">
          <a:xfrm>
            <a:off x="7061200" y="5711825"/>
            <a:ext cx="533400" cy="282575"/>
          </a:xfrm>
          <a:prstGeom prst="rect">
            <a:avLst/>
          </a:prstGeom>
          <a:noFill/>
          <a:ln w="9525">
            <a:noFill/>
            <a:miter lim="800000"/>
            <a:headEnd/>
            <a:tailEnd/>
          </a:ln>
        </p:spPr>
      </p:pic>
      <p:pic>
        <p:nvPicPr>
          <p:cNvPr id="153616" name="Picture 4" descr="DSCN7089"/>
          <p:cNvPicPr>
            <a:picLocks noChangeAspect="1" noChangeArrowheads="1"/>
          </p:cNvPicPr>
          <p:nvPr/>
        </p:nvPicPr>
        <p:blipFill>
          <a:blip r:embed="rId12" cstate="print"/>
          <a:srcRect l="18352" t="7864" r="7584" b="44070"/>
          <a:stretch>
            <a:fillRect/>
          </a:stretch>
        </p:blipFill>
        <p:spPr bwMode="auto">
          <a:xfrm>
            <a:off x="3994150" y="806450"/>
            <a:ext cx="5022850" cy="2444750"/>
          </a:xfrm>
          <a:prstGeom prst="rect">
            <a:avLst/>
          </a:prstGeom>
          <a:noFill/>
          <a:ln w="9525">
            <a:noFill/>
            <a:miter lim="800000"/>
            <a:headEnd/>
            <a:tailEnd/>
          </a:ln>
        </p:spPr>
      </p:pic>
      <p:pic>
        <p:nvPicPr>
          <p:cNvPr id="153619" name="Picture 19" descr="190px-SFU_crest"/>
          <p:cNvPicPr>
            <a:picLocks noChangeAspect="1" noChangeArrowheads="1"/>
          </p:cNvPicPr>
          <p:nvPr/>
        </p:nvPicPr>
        <p:blipFill>
          <a:blip r:embed="rId13" cstate="print"/>
          <a:srcRect/>
          <a:stretch>
            <a:fillRect/>
          </a:stretch>
        </p:blipFill>
        <p:spPr bwMode="auto">
          <a:xfrm>
            <a:off x="7092950" y="4373563"/>
            <a:ext cx="536575" cy="719137"/>
          </a:xfrm>
          <a:prstGeom prst="rect">
            <a:avLst/>
          </a:prstGeom>
          <a:noFill/>
        </p:spPr>
      </p:pic>
      <p:pic>
        <p:nvPicPr>
          <p:cNvPr id="153620" name="Picture 20" descr="csM_Seal"/>
          <p:cNvPicPr>
            <a:picLocks noChangeAspect="1" noChangeArrowheads="1"/>
          </p:cNvPicPr>
          <p:nvPr/>
        </p:nvPicPr>
        <p:blipFill>
          <a:blip r:embed="rId14" cstate="print"/>
          <a:srcRect/>
          <a:stretch>
            <a:fillRect/>
          </a:stretch>
        </p:blipFill>
        <p:spPr bwMode="auto">
          <a:xfrm>
            <a:off x="4167188" y="6140450"/>
            <a:ext cx="539750" cy="528638"/>
          </a:xfrm>
          <a:prstGeom prst="rect">
            <a:avLst/>
          </a:prstGeom>
          <a:noFill/>
        </p:spPr>
      </p:pic>
      <p:pic>
        <p:nvPicPr>
          <p:cNvPr id="153621" name="Picture 21" descr="yale"/>
          <p:cNvPicPr>
            <a:picLocks noChangeAspect="1" noChangeArrowheads="1"/>
          </p:cNvPicPr>
          <p:nvPr/>
        </p:nvPicPr>
        <p:blipFill>
          <a:blip r:embed="rId15" cstate="print"/>
          <a:srcRect/>
          <a:stretch>
            <a:fillRect/>
          </a:stretch>
        </p:blipFill>
        <p:spPr bwMode="auto">
          <a:xfrm>
            <a:off x="6462713" y="6129338"/>
            <a:ext cx="585787" cy="58578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half" idx="2"/>
          </p:nvPr>
        </p:nvPicPr>
        <p:blipFill>
          <a:blip r:embed="rId2" cstate="print"/>
          <a:srcRect/>
          <a:stretch>
            <a:fillRect/>
          </a:stretch>
        </p:blipFill>
        <p:spPr>
          <a:xfrm rot="5400000">
            <a:off x="-971684" y="2114668"/>
            <a:ext cx="5715016" cy="3771647"/>
          </a:xfrm>
          <a:noFill/>
          <a:ln/>
        </p:spPr>
      </p:pic>
      <p:sp>
        <p:nvSpPr>
          <p:cNvPr id="25604" name="Text Box 4"/>
          <p:cNvSpPr txBox="1">
            <a:spLocks noChangeArrowheads="1"/>
          </p:cNvSpPr>
          <p:nvPr/>
        </p:nvSpPr>
        <p:spPr bwMode="auto">
          <a:xfrm>
            <a:off x="1300154" y="1928802"/>
            <a:ext cx="2057400" cy="1155700"/>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Monitoring PIPS</a:t>
            </a:r>
          </a:p>
          <a:p>
            <a:pPr>
              <a:spcBef>
                <a:spcPct val="50000"/>
              </a:spcBef>
            </a:pPr>
            <a:r>
              <a:rPr lang="en-US" sz="1400" b="1" dirty="0">
                <a:solidFill>
                  <a:schemeClr val="accent2"/>
                </a:solidFill>
              </a:rPr>
              <a:t>Half life data obtained with a MCS</a:t>
            </a:r>
          </a:p>
          <a:p>
            <a:pPr>
              <a:spcBef>
                <a:spcPct val="50000"/>
              </a:spcBef>
            </a:pPr>
            <a:endParaRPr lang="en-US" sz="1400" b="1" dirty="0">
              <a:solidFill>
                <a:schemeClr val="accent2"/>
              </a:solidFill>
            </a:endParaRPr>
          </a:p>
        </p:txBody>
      </p:sp>
      <p:sp>
        <p:nvSpPr>
          <p:cNvPr id="25605" name="Text Box 5"/>
          <p:cNvSpPr txBox="1">
            <a:spLocks noChangeArrowheads="1"/>
          </p:cNvSpPr>
          <p:nvPr/>
        </p:nvSpPr>
        <p:spPr bwMode="auto">
          <a:xfrm>
            <a:off x="3200400" y="4800600"/>
            <a:ext cx="685800" cy="304800"/>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rPr>
              <a:t>EBIT</a:t>
            </a:r>
          </a:p>
        </p:txBody>
      </p:sp>
      <p:sp>
        <p:nvSpPr>
          <p:cNvPr id="25607" name="Line 7"/>
          <p:cNvSpPr>
            <a:spLocks noChangeShapeType="1"/>
          </p:cNvSpPr>
          <p:nvPr/>
        </p:nvSpPr>
        <p:spPr bwMode="auto">
          <a:xfrm flipH="1">
            <a:off x="500034" y="2214554"/>
            <a:ext cx="785818" cy="714380"/>
          </a:xfrm>
          <a:prstGeom prst="line">
            <a:avLst/>
          </a:prstGeom>
          <a:noFill/>
          <a:ln w="25400">
            <a:solidFill>
              <a:schemeClr val="accent2"/>
            </a:solidFill>
            <a:round/>
            <a:headEnd/>
            <a:tailEnd type="triangle" w="med" len="med"/>
          </a:ln>
          <a:effectLst/>
        </p:spPr>
        <p:txBody>
          <a:bodyPr/>
          <a:lstStyle/>
          <a:p>
            <a:endParaRPr lang="en-US"/>
          </a:p>
        </p:txBody>
      </p:sp>
      <p:sp>
        <p:nvSpPr>
          <p:cNvPr id="25608" name="Line 8"/>
          <p:cNvSpPr>
            <a:spLocks noChangeShapeType="1"/>
          </p:cNvSpPr>
          <p:nvPr/>
        </p:nvSpPr>
        <p:spPr bwMode="auto">
          <a:xfrm flipV="1">
            <a:off x="428596" y="3000372"/>
            <a:ext cx="0" cy="3324228"/>
          </a:xfrm>
          <a:prstGeom prst="line">
            <a:avLst/>
          </a:prstGeom>
          <a:noFill/>
          <a:ln w="50800">
            <a:solidFill>
              <a:srgbClr val="FF0000"/>
            </a:solidFill>
            <a:round/>
            <a:headEnd/>
            <a:tailEnd type="triangle" w="med" len="med"/>
          </a:ln>
          <a:effectLst/>
        </p:spPr>
        <p:txBody>
          <a:bodyPr/>
          <a:lstStyle/>
          <a:p>
            <a:endParaRPr lang="en-US"/>
          </a:p>
        </p:txBody>
      </p:sp>
      <p:sp>
        <p:nvSpPr>
          <p:cNvPr id="25617" name="Rectangle 17"/>
          <p:cNvSpPr>
            <a:spLocks noChangeArrowheads="1"/>
          </p:cNvSpPr>
          <p:nvPr/>
        </p:nvSpPr>
        <p:spPr bwMode="auto">
          <a:xfrm>
            <a:off x="1295400" y="3733800"/>
            <a:ext cx="5943600" cy="1676400"/>
          </a:xfrm>
          <a:prstGeom prst="rect">
            <a:avLst/>
          </a:prstGeom>
          <a:solidFill>
            <a:schemeClr val="bg1"/>
          </a:solidFill>
          <a:ln w="9525">
            <a:noFill/>
            <a:miter lim="800000"/>
            <a:headEnd/>
            <a:tailEnd/>
          </a:ln>
          <a:effectLst/>
        </p:spPr>
        <p:txBody>
          <a:bodyPr wrap="none" anchor="ctr"/>
          <a:lstStyle/>
          <a:p>
            <a:endParaRPr lang="en-US" dirty="0"/>
          </a:p>
        </p:txBody>
      </p:sp>
      <p:sp>
        <p:nvSpPr>
          <p:cNvPr id="25603" name="Rectangle 3"/>
          <p:cNvSpPr>
            <a:spLocks noGrp="1" noChangeArrowheads="1"/>
          </p:cNvSpPr>
          <p:nvPr>
            <p:ph type="title"/>
          </p:nvPr>
        </p:nvSpPr>
        <p:spPr>
          <a:xfrm>
            <a:off x="0" y="0"/>
            <a:ext cx="9144000" cy="857232"/>
          </a:xfrm>
        </p:spPr>
        <p:txBody>
          <a:bodyPr>
            <a:normAutofit/>
          </a:bodyPr>
          <a:lstStyle/>
          <a:p>
            <a:r>
              <a:rPr lang="en-US" sz="3600" b="1" dirty="0" smtClean="0">
                <a:solidFill>
                  <a:schemeClr val="accent1"/>
                </a:solidFill>
              </a:rPr>
              <a:t># Ions per Bunch</a:t>
            </a:r>
            <a:endParaRPr lang="en-US" sz="3600" b="1" dirty="0">
              <a:solidFill>
                <a:schemeClr val="accent1"/>
              </a:solidFill>
            </a:endParaRPr>
          </a:p>
        </p:txBody>
      </p:sp>
      <p:sp>
        <p:nvSpPr>
          <p:cNvPr id="25606" name="Text Box 6"/>
          <p:cNvSpPr txBox="1">
            <a:spLocks noChangeArrowheads="1"/>
          </p:cNvSpPr>
          <p:nvPr/>
        </p:nvSpPr>
        <p:spPr bwMode="auto">
          <a:xfrm>
            <a:off x="1028680" y="6357958"/>
            <a:ext cx="685800" cy="304800"/>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RFQ</a:t>
            </a:r>
          </a:p>
        </p:txBody>
      </p:sp>
      <p:grpSp>
        <p:nvGrpSpPr>
          <p:cNvPr id="38" name="Group 37"/>
          <p:cNvGrpSpPr/>
          <p:nvPr/>
        </p:nvGrpSpPr>
        <p:grpSpPr>
          <a:xfrm>
            <a:off x="2786050" y="3214686"/>
            <a:ext cx="3786214" cy="3094988"/>
            <a:chOff x="4714876" y="2048524"/>
            <a:chExt cx="3786214" cy="3094988"/>
          </a:xfrm>
        </p:grpSpPr>
        <p:cxnSp>
          <p:nvCxnSpPr>
            <p:cNvPr id="16" name="Straight Arrow Connector 15"/>
            <p:cNvCxnSpPr/>
            <p:nvPr/>
          </p:nvCxnSpPr>
          <p:spPr>
            <a:xfrm rot="5400000" flipH="1" flipV="1">
              <a:off x="4609307" y="3748883"/>
              <a:ext cx="1355734" cy="158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14876" y="2786058"/>
              <a:ext cx="11430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857752" y="2285992"/>
              <a:ext cx="857256" cy="714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86380" y="464344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38780" y="479584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429256" y="464344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214942" y="4714884"/>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43504" y="457200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286380" y="478632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357818" y="485776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500694" y="492919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86380" y="500063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43504" y="492919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572132" y="4714884"/>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72066" y="478632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29256" y="5072074"/>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286512" y="4572008"/>
              <a:ext cx="1071570" cy="523220"/>
            </a:xfrm>
            <a:prstGeom prst="rect">
              <a:avLst/>
            </a:prstGeom>
            <a:noFill/>
          </p:spPr>
          <p:txBody>
            <a:bodyPr wrap="square" rtlCol="0">
              <a:spAutoFit/>
            </a:bodyPr>
            <a:lstStyle/>
            <a:p>
              <a:r>
                <a:rPr lang="en-US" sz="1400" dirty="0" smtClean="0"/>
                <a:t>Radioactive isotopes</a:t>
              </a:r>
              <a:endParaRPr lang="en-US" sz="1400" dirty="0"/>
            </a:p>
          </p:txBody>
        </p:sp>
        <p:sp>
          <p:nvSpPr>
            <p:cNvPr id="35" name="Oval 34"/>
            <p:cNvSpPr/>
            <p:nvPr/>
          </p:nvSpPr>
          <p:spPr>
            <a:xfrm>
              <a:off x="5591180" y="494824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286512" y="2621157"/>
              <a:ext cx="1500198" cy="307777"/>
            </a:xfrm>
            <a:prstGeom prst="rect">
              <a:avLst/>
            </a:prstGeom>
            <a:noFill/>
          </p:spPr>
          <p:txBody>
            <a:bodyPr wrap="square" rtlCol="0">
              <a:spAutoFit/>
            </a:bodyPr>
            <a:lstStyle/>
            <a:p>
              <a:r>
                <a:rPr lang="en-US" sz="1400" dirty="0" smtClean="0"/>
                <a:t>Aluminum foil</a:t>
              </a:r>
              <a:endParaRPr lang="en-US" sz="1400" dirty="0"/>
            </a:p>
          </p:txBody>
        </p:sp>
        <p:sp>
          <p:nvSpPr>
            <p:cNvPr id="37" name="TextBox 36"/>
            <p:cNvSpPr txBox="1"/>
            <p:nvPr/>
          </p:nvSpPr>
          <p:spPr>
            <a:xfrm>
              <a:off x="6286512" y="2048524"/>
              <a:ext cx="2214578" cy="523220"/>
            </a:xfrm>
            <a:prstGeom prst="rect">
              <a:avLst/>
            </a:prstGeom>
            <a:noFill/>
          </p:spPr>
          <p:txBody>
            <a:bodyPr wrap="square" rtlCol="0">
              <a:spAutoFit/>
            </a:bodyPr>
            <a:lstStyle/>
            <a:p>
              <a:r>
                <a:rPr lang="en-US" sz="1400" dirty="0" smtClean="0"/>
                <a:t>PIPS- </a:t>
              </a:r>
              <a:r>
                <a:rPr lang="en-US" sz="1400" dirty="0" err="1" smtClean="0"/>
                <a:t>Passivated</a:t>
              </a:r>
              <a:r>
                <a:rPr lang="en-US" sz="1400" dirty="0" smtClean="0"/>
                <a:t> Implanted Planar Si detector</a:t>
              </a:r>
              <a:endParaRPr lang="en-US" sz="1400" dirty="0"/>
            </a:p>
          </p:txBody>
        </p:sp>
      </p:grpSp>
      <p:pic>
        <p:nvPicPr>
          <p:cNvPr id="39" name="Picture 7"/>
          <p:cNvPicPr>
            <a:picLocks noChangeAspect="1" noChangeArrowheads="1"/>
          </p:cNvPicPr>
          <p:nvPr/>
        </p:nvPicPr>
        <p:blipFill>
          <a:blip r:embed="rId3" cstate="print"/>
          <a:srcRect/>
          <a:stretch>
            <a:fillRect/>
          </a:stretch>
        </p:blipFill>
        <p:spPr bwMode="auto">
          <a:xfrm>
            <a:off x="5857884" y="4298972"/>
            <a:ext cx="2882900" cy="2201862"/>
          </a:xfrm>
          <a:prstGeom prst="rect">
            <a:avLst/>
          </a:prstGeom>
          <a:noFill/>
          <a:ln w="9525">
            <a:noFill/>
            <a:miter lim="800000"/>
            <a:headEnd/>
            <a:tailEnd/>
          </a:ln>
        </p:spPr>
      </p:pic>
      <p:sp>
        <p:nvSpPr>
          <p:cNvPr id="40" name="TextBox 39"/>
          <p:cNvSpPr txBox="1"/>
          <p:nvPr/>
        </p:nvSpPr>
        <p:spPr>
          <a:xfrm>
            <a:off x="3643306" y="1142984"/>
            <a:ext cx="4714908" cy="1200329"/>
          </a:xfrm>
          <a:prstGeom prst="rect">
            <a:avLst/>
          </a:prstGeom>
          <a:noFill/>
        </p:spPr>
        <p:txBody>
          <a:bodyPr wrap="square" rtlCol="0">
            <a:spAutoFit/>
          </a:bodyPr>
          <a:lstStyle/>
          <a:p>
            <a:r>
              <a:rPr lang="en-US" b="1" u="sng" dirty="0" smtClean="0"/>
              <a:t>Idea:</a:t>
            </a:r>
          </a:p>
          <a:p>
            <a:r>
              <a:rPr lang="en-US" dirty="0" smtClean="0"/>
              <a:t>Determine number of ions per bunch by implanting bunches of radioactive isotopes onto an Al foil and observe their radioactive decay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half" idx="2"/>
          </p:nvPr>
        </p:nvPicPr>
        <p:blipFill>
          <a:blip r:embed="rId2" cstate="print"/>
          <a:srcRect/>
          <a:stretch>
            <a:fillRect/>
          </a:stretch>
        </p:blipFill>
        <p:spPr>
          <a:xfrm rot="5400000">
            <a:off x="-971684" y="2114668"/>
            <a:ext cx="5715016" cy="3771647"/>
          </a:xfrm>
          <a:noFill/>
          <a:ln/>
        </p:spPr>
      </p:pic>
      <p:sp>
        <p:nvSpPr>
          <p:cNvPr id="25604" name="Text Box 4"/>
          <p:cNvSpPr txBox="1">
            <a:spLocks noChangeArrowheads="1"/>
          </p:cNvSpPr>
          <p:nvPr/>
        </p:nvSpPr>
        <p:spPr bwMode="auto">
          <a:xfrm>
            <a:off x="1300154" y="1928802"/>
            <a:ext cx="2057400" cy="1155700"/>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Monitoring PIPS</a:t>
            </a:r>
          </a:p>
          <a:p>
            <a:pPr>
              <a:spcBef>
                <a:spcPct val="50000"/>
              </a:spcBef>
            </a:pPr>
            <a:r>
              <a:rPr lang="en-US" sz="1400" b="1" dirty="0">
                <a:solidFill>
                  <a:schemeClr val="accent2"/>
                </a:solidFill>
              </a:rPr>
              <a:t>Half life data obtained with a MCS</a:t>
            </a:r>
          </a:p>
          <a:p>
            <a:pPr>
              <a:spcBef>
                <a:spcPct val="50000"/>
              </a:spcBef>
            </a:pPr>
            <a:endParaRPr lang="en-US" sz="1400" b="1" dirty="0">
              <a:solidFill>
                <a:schemeClr val="accent2"/>
              </a:solidFill>
            </a:endParaRPr>
          </a:p>
        </p:txBody>
      </p:sp>
      <p:sp>
        <p:nvSpPr>
          <p:cNvPr id="25605" name="Text Box 5"/>
          <p:cNvSpPr txBox="1">
            <a:spLocks noChangeArrowheads="1"/>
          </p:cNvSpPr>
          <p:nvPr/>
        </p:nvSpPr>
        <p:spPr bwMode="auto">
          <a:xfrm>
            <a:off x="3200400" y="4800600"/>
            <a:ext cx="685800" cy="304800"/>
          </a:xfrm>
          <a:prstGeom prst="rect">
            <a:avLst/>
          </a:prstGeom>
          <a:noFill/>
          <a:ln w="9525">
            <a:noFill/>
            <a:miter lim="800000"/>
            <a:headEnd/>
            <a:tailEnd/>
          </a:ln>
          <a:effectLst/>
        </p:spPr>
        <p:txBody>
          <a:bodyPr>
            <a:spAutoFit/>
          </a:bodyPr>
          <a:lstStyle/>
          <a:p>
            <a:pPr>
              <a:spcBef>
                <a:spcPct val="50000"/>
              </a:spcBef>
            </a:pPr>
            <a:r>
              <a:rPr lang="en-US" sz="1400" b="1">
                <a:solidFill>
                  <a:schemeClr val="accent2"/>
                </a:solidFill>
              </a:rPr>
              <a:t>EBIT</a:t>
            </a:r>
          </a:p>
        </p:txBody>
      </p:sp>
      <p:sp>
        <p:nvSpPr>
          <p:cNvPr id="25607" name="Line 7"/>
          <p:cNvSpPr>
            <a:spLocks noChangeShapeType="1"/>
          </p:cNvSpPr>
          <p:nvPr/>
        </p:nvSpPr>
        <p:spPr bwMode="auto">
          <a:xfrm flipH="1">
            <a:off x="500034" y="2214554"/>
            <a:ext cx="785818" cy="714380"/>
          </a:xfrm>
          <a:prstGeom prst="line">
            <a:avLst/>
          </a:prstGeom>
          <a:noFill/>
          <a:ln w="25400">
            <a:solidFill>
              <a:schemeClr val="accent2"/>
            </a:solidFill>
            <a:round/>
            <a:headEnd/>
            <a:tailEnd type="triangle" w="med" len="med"/>
          </a:ln>
          <a:effectLst/>
        </p:spPr>
        <p:txBody>
          <a:bodyPr/>
          <a:lstStyle/>
          <a:p>
            <a:endParaRPr lang="en-US"/>
          </a:p>
        </p:txBody>
      </p:sp>
      <p:sp>
        <p:nvSpPr>
          <p:cNvPr id="25608" name="Line 8"/>
          <p:cNvSpPr>
            <a:spLocks noChangeShapeType="1"/>
          </p:cNvSpPr>
          <p:nvPr/>
        </p:nvSpPr>
        <p:spPr bwMode="auto">
          <a:xfrm flipV="1">
            <a:off x="428596" y="3000372"/>
            <a:ext cx="0" cy="3324228"/>
          </a:xfrm>
          <a:prstGeom prst="line">
            <a:avLst/>
          </a:prstGeom>
          <a:noFill/>
          <a:ln w="50800">
            <a:solidFill>
              <a:srgbClr val="FF0000"/>
            </a:solidFill>
            <a:round/>
            <a:headEnd/>
            <a:tailEnd type="triangle" w="med" len="med"/>
          </a:ln>
          <a:effectLst/>
        </p:spPr>
        <p:txBody>
          <a:bodyPr/>
          <a:lstStyle/>
          <a:p>
            <a:endParaRPr lang="en-US"/>
          </a:p>
        </p:txBody>
      </p:sp>
      <p:sp>
        <p:nvSpPr>
          <p:cNvPr id="25617" name="Rectangle 17"/>
          <p:cNvSpPr>
            <a:spLocks noChangeArrowheads="1"/>
          </p:cNvSpPr>
          <p:nvPr/>
        </p:nvSpPr>
        <p:spPr bwMode="auto">
          <a:xfrm>
            <a:off x="1295400" y="3733800"/>
            <a:ext cx="5943600" cy="1676400"/>
          </a:xfrm>
          <a:prstGeom prst="rect">
            <a:avLst/>
          </a:prstGeom>
          <a:solidFill>
            <a:schemeClr val="bg1"/>
          </a:solidFill>
          <a:ln w="9525">
            <a:noFill/>
            <a:miter lim="800000"/>
            <a:headEnd/>
            <a:tailEnd/>
          </a:ln>
          <a:effectLst/>
        </p:spPr>
        <p:txBody>
          <a:bodyPr wrap="none" anchor="ctr"/>
          <a:lstStyle/>
          <a:p>
            <a:endParaRPr lang="en-US"/>
          </a:p>
        </p:txBody>
      </p:sp>
      <p:sp>
        <p:nvSpPr>
          <p:cNvPr id="25603" name="Rectangle 3"/>
          <p:cNvSpPr>
            <a:spLocks noGrp="1" noChangeArrowheads="1"/>
          </p:cNvSpPr>
          <p:nvPr>
            <p:ph type="title"/>
          </p:nvPr>
        </p:nvSpPr>
        <p:spPr>
          <a:xfrm>
            <a:off x="0" y="0"/>
            <a:ext cx="9144000" cy="857232"/>
          </a:xfrm>
        </p:spPr>
        <p:txBody>
          <a:bodyPr>
            <a:normAutofit/>
          </a:bodyPr>
          <a:lstStyle/>
          <a:p>
            <a:r>
              <a:rPr lang="en-US" sz="3600" b="1" dirty="0">
                <a:solidFill>
                  <a:schemeClr val="accent1"/>
                </a:solidFill>
              </a:rPr>
              <a:t># ions/shot &amp; Half Life of </a:t>
            </a:r>
            <a:r>
              <a:rPr lang="en-US" sz="3600" b="1" baseline="30000" dirty="0">
                <a:solidFill>
                  <a:schemeClr val="accent1"/>
                </a:solidFill>
              </a:rPr>
              <a:t>126</a:t>
            </a:r>
            <a:r>
              <a:rPr lang="en-US" sz="3600" b="1" dirty="0">
                <a:solidFill>
                  <a:schemeClr val="accent1"/>
                </a:solidFill>
              </a:rPr>
              <a:t>Cs</a:t>
            </a:r>
          </a:p>
        </p:txBody>
      </p:sp>
      <p:pic>
        <p:nvPicPr>
          <p:cNvPr id="25621" name="Picture 21" descr="126Cs_Decay_1"/>
          <p:cNvPicPr>
            <a:picLocks noChangeAspect="1" noChangeArrowheads="1"/>
          </p:cNvPicPr>
          <p:nvPr/>
        </p:nvPicPr>
        <p:blipFill>
          <a:blip r:embed="rId3" cstate="print"/>
          <a:srcRect/>
          <a:stretch>
            <a:fillRect/>
          </a:stretch>
        </p:blipFill>
        <p:spPr bwMode="auto">
          <a:xfrm>
            <a:off x="1371600" y="3136900"/>
            <a:ext cx="4572000" cy="3503613"/>
          </a:xfrm>
          <a:prstGeom prst="rect">
            <a:avLst/>
          </a:prstGeom>
          <a:noFill/>
        </p:spPr>
      </p:pic>
      <p:sp>
        <p:nvSpPr>
          <p:cNvPr id="25624" name="Text Box 24"/>
          <p:cNvSpPr txBox="1">
            <a:spLocks noChangeArrowheads="1"/>
          </p:cNvSpPr>
          <p:nvPr/>
        </p:nvSpPr>
        <p:spPr bwMode="auto">
          <a:xfrm>
            <a:off x="5562600" y="3886200"/>
            <a:ext cx="3581400" cy="2781300"/>
          </a:xfrm>
          <a:prstGeom prst="rect">
            <a:avLst/>
          </a:prstGeom>
          <a:noFill/>
          <a:ln w="9525">
            <a:noFill/>
            <a:miter lim="800000"/>
            <a:headEnd/>
            <a:tailEnd/>
          </a:ln>
          <a:effectLst/>
        </p:spPr>
        <p:txBody>
          <a:bodyPr>
            <a:spAutoFit/>
          </a:bodyPr>
          <a:lstStyle/>
          <a:p>
            <a:pPr>
              <a:spcBef>
                <a:spcPct val="50000"/>
              </a:spcBef>
            </a:pPr>
            <a:r>
              <a:rPr lang="en-US" sz="1600" b="1"/>
              <a:t>t</a:t>
            </a:r>
            <a:r>
              <a:rPr lang="en-US" sz="1600" b="1" baseline="-25000"/>
              <a:t>½</a:t>
            </a:r>
            <a:r>
              <a:rPr lang="en-US" sz="1600" b="1"/>
              <a:t> = 97.4 ± 2.1 s (fit)</a:t>
            </a:r>
            <a:r>
              <a:rPr lang="en-US" sz="1600"/>
              <a:t> (lit: 98.4 ± 1.2s) for first 10 shots (1</a:t>
            </a:r>
            <a:r>
              <a:rPr lang="en-US" sz="1600" baseline="30000"/>
              <a:t>st</a:t>
            </a:r>
            <a:r>
              <a:rPr lang="en-US" sz="1600"/>
              <a:t> spike)</a:t>
            </a:r>
          </a:p>
          <a:p>
            <a:pPr>
              <a:spcBef>
                <a:spcPct val="50000"/>
              </a:spcBef>
            </a:pPr>
            <a:r>
              <a:rPr lang="en-US" sz="1600"/>
              <a:t>Beam intensity ≈ </a:t>
            </a:r>
            <a:r>
              <a:rPr lang="en-US" sz="1600" b="1"/>
              <a:t>3 * 10</a:t>
            </a:r>
            <a:r>
              <a:rPr lang="en-US" sz="1600" b="1" baseline="30000"/>
              <a:t>5</a:t>
            </a:r>
            <a:r>
              <a:rPr lang="en-US" sz="1600"/>
              <a:t> ions/RFQ extraction pulse @ 10 Hz</a:t>
            </a:r>
          </a:p>
          <a:p>
            <a:pPr>
              <a:spcBef>
                <a:spcPct val="50000"/>
              </a:spcBef>
            </a:pPr>
            <a:r>
              <a:rPr lang="en-US" sz="1600"/>
              <a:t>BUT: </a:t>
            </a:r>
          </a:p>
          <a:p>
            <a:pPr>
              <a:spcBef>
                <a:spcPct val="50000"/>
              </a:spcBef>
            </a:pPr>
            <a:r>
              <a:rPr lang="en-US" sz="1600"/>
              <a:t>Half life increases for the following t</a:t>
            </a:r>
            <a:r>
              <a:rPr lang="en-US" sz="1600" baseline="-25000"/>
              <a:t>½</a:t>
            </a:r>
            <a:r>
              <a:rPr lang="en-US" sz="1600"/>
              <a:t> measurements</a:t>
            </a:r>
          </a:p>
          <a:p>
            <a:pPr>
              <a:spcBef>
                <a:spcPct val="50000"/>
              </a:spcBef>
            </a:pPr>
            <a:r>
              <a:rPr lang="en-US" sz="1600">
                <a:sym typeface="Wingdings" pitchFamily="2" charset="2"/>
              </a:rPr>
              <a:t> Contamination built up on PIPS detector</a:t>
            </a:r>
            <a:endParaRPr lang="en-US" sz="1600"/>
          </a:p>
        </p:txBody>
      </p:sp>
      <p:sp>
        <p:nvSpPr>
          <p:cNvPr id="25606" name="Text Box 6"/>
          <p:cNvSpPr txBox="1">
            <a:spLocks noChangeArrowheads="1"/>
          </p:cNvSpPr>
          <p:nvPr/>
        </p:nvSpPr>
        <p:spPr bwMode="auto">
          <a:xfrm>
            <a:off x="1028680" y="6357958"/>
            <a:ext cx="685800" cy="304800"/>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RFQ</a:t>
            </a:r>
          </a:p>
        </p:txBody>
      </p:sp>
      <p:pic>
        <p:nvPicPr>
          <p:cNvPr id="25620" name="Picture 20" descr="Cs126_HalfLife"/>
          <p:cNvPicPr>
            <a:picLocks noChangeAspect="1" noChangeArrowheads="1"/>
          </p:cNvPicPr>
          <p:nvPr/>
        </p:nvPicPr>
        <p:blipFill>
          <a:blip r:embed="rId4" cstate="print"/>
          <a:srcRect/>
          <a:stretch>
            <a:fillRect/>
          </a:stretch>
        </p:blipFill>
        <p:spPr bwMode="auto">
          <a:xfrm>
            <a:off x="5257800" y="1066800"/>
            <a:ext cx="3429000" cy="2649538"/>
          </a:xfrm>
          <a:prstGeom prst="rect">
            <a:avLst/>
          </a:prstGeom>
          <a:noFill/>
        </p:spPr>
      </p:pic>
      <p:sp>
        <p:nvSpPr>
          <p:cNvPr id="25626" name="Text Box 26"/>
          <p:cNvSpPr txBox="1">
            <a:spLocks noChangeArrowheads="1"/>
          </p:cNvSpPr>
          <p:nvPr/>
        </p:nvSpPr>
        <p:spPr bwMode="auto">
          <a:xfrm>
            <a:off x="3429000" y="2133600"/>
            <a:ext cx="1828800" cy="466725"/>
          </a:xfrm>
          <a:prstGeom prst="rect">
            <a:avLst/>
          </a:prstGeom>
          <a:noFill/>
          <a:ln w="9525">
            <a:solidFill>
              <a:schemeClr val="tx1"/>
            </a:solidFill>
            <a:miter lim="800000"/>
            <a:headEnd/>
            <a:tailEnd/>
          </a:ln>
          <a:effectLst/>
        </p:spPr>
        <p:txBody>
          <a:bodyPr>
            <a:spAutoFit/>
          </a:bodyPr>
          <a:lstStyle/>
          <a:p>
            <a:pPr>
              <a:spcBef>
                <a:spcPct val="50000"/>
              </a:spcBef>
            </a:pPr>
            <a:r>
              <a:rPr lang="en-US" sz="1200" b="1">
                <a:solidFill>
                  <a:schemeClr val="accent2"/>
                </a:solidFill>
              </a:rPr>
              <a:t>6 hrs beam off before first 10 pulses </a:t>
            </a:r>
            <a:r>
              <a:rPr lang="en-US" sz="1200" b="1" baseline="30000">
                <a:solidFill>
                  <a:schemeClr val="accent2"/>
                </a:solidFill>
              </a:rPr>
              <a:t>126</a:t>
            </a:r>
            <a:r>
              <a:rPr lang="en-US" sz="1200" b="1">
                <a:solidFill>
                  <a:schemeClr val="accent2"/>
                </a:solidFill>
              </a:rPr>
              <a:t>Cs</a:t>
            </a:r>
          </a:p>
        </p:txBody>
      </p:sp>
      <p:sp>
        <p:nvSpPr>
          <p:cNvPr id="25627" name="Line 27"/>
          <p:cNvSpPr>
            <a:spLocks noChangeShapeType="1"/>
          </p:cNvSpPr>
          <p:nvPr/>
        </p:nvSpPr>
        <p:spPr bwMode="auto">
          <a:xfrm>
            <a:off x="5257800" y="2590800"/>
            <a:ext cx="685800" cy="3048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48" name="Oval 44"/>
          <p:cNvSpPr>
            <a:spLocks noChangeArrowheads="1"/>
          </p:cNvSpPr>
          <p:nvPr/>
        </p:nvSpPr>
        <p:spPr bwMode="auto">
          <a:xfrm>
            <a:off x="2590800" y="5105400"/>
            <a:ext cx="3048000" cy="160020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2747" name="Rectangle 43"/>
          <p:cNvSpPr>
            <a:spLocks noChangeArrowheads="1"/>
          </p:cNvSpPr>
          <p:nvPr/>
        </p:nvSpPr>
        <p:spPr bwMode="auto">
          <a:xfrm>
            <a:off x="0" y="4876800"/>
            <a:ext cx="2590800" cy="19812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72746" name="Rectangle 42"/>
          <p:cNvSpPr>
            <a:spLocks noChangeArrowheads="1"/>
          </p:cNvSpPr>
          <p:nvPr/>
        </p:nvSpPr>
        <p:spPr bwMode="auto">
          <a:xfrm>
            <a:off x="6019800" y="3657600"/>
            <a:ext cx="2590800" cy="3200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35"/>
          <p:cNvGrpSpPr>
            <a:grpSpLocks/>
          </p:cNvGrpSpPr>
          <p:nvPr/>
        </p:nvGrpSpPr>
        <p:grpSpPr bwMode="auto">
          <a:xfrm>
            <a:off x="2590800" y="914400"/>
            <a:ext cx="2970213" cy="4206875"/>
            <a:chOff x="1632" y="624"/>
            <a:chExt cx="1871" cy="2650"/>
          </a:xfrm>
        </p:grpSpPr>
        <p:pic>
          <p:nvPicPr>
            <p:cNvPr id="72707" name="Picture 3"/>
            <p:cNvPicPr>
              <a:picLocks noChangeAspect="1" noChangeArrowheads="1"/>
            </p:cNvPicPr>
            <p:nvPr/>
          </p:nvPicPr>
          <p:blipFill>
            <a:blip r:embed="rId2" cstate="print"/>
            <a:srcRect/>
            <a:stretch>
              <a:fillRect/>
            </a:stretch>
          </p:blipFill>
          <p:spPr bwMode="auto">
            <a:xfrm>
              <a:off x="1632" y="1008"/>
              <a:ext cx="1624" cy="2147"/>
            </a:xfrm>
            <a:prstGeom prst="rect">
              <a:avLst/>
            </a:prstGeom>
            <a:noFill/>
            <a:ln w="25400">
              <a:noFill/>
              <a:miter lim="800000"/>
              <a:headEnd/>
              <a:tailEnd/>
            </a:ln>
          </p:spPr>
        </p:pic>
        <p:sp>
          <p:nvSpPr>
            <p:cNvPr id="72709" name="Rectangle 5"/>
            <p:cNvSpPr>
              <a:spLocks/>
            </p:cNvSpPr>
            <p:nvPr/>
          </p:nvSpPr>
          <p:spPr bwMode="auto">
            <a:xfrm>
              <a:off x="1680" y="624"/>
              <a:ext cx="1823" cy="294"/>
            </a:xfrm>
            <a:prstGeom prst="rect">
              <a:avLst/>
            </a:prstGeom>
            <a:noFill/>
            <a:ln w="12700">
              <a:noFill/>
              <a:miter lim="800000"/>
              <a:headEnd/>
              <a:tailEnd/>
            </a:ln>
          </p:spPr>
          <p:txBody>
            <a:bodyPr lIns="0" tIns="0" rIns="0" bIns="0" anchor="ctr"/>
            <a:lstStyle/>
            <a:p>
              <a:pPr defTabSz="642938">
                <a:spcBef>
                  <a:spcPts val="1688"/>
                </a:spcBef>
              </a:pPr>
              <a:endParaRPr lang="en-US" sz="1400" b="1">
                <a:solidFill>
                  <a:srgbClr val="FF0000"/>
                </a:solidFill>
                <a:latin typeface="Gill Sans" charset="0"/>
                <a:sym typeface="Gill Sans" charset="0"/>
              </a:endParaRPr>
            </a:p>
          </p:txBody>
        </p:sp>
        <p:sp>
          <p:nvSpPr>
            <p:cNvPr id="72710" name="Rectangle 6"/>
            <p:cNvSpPr>
              <a:spLocks/>
            </p:cNvSpPr>
            <p:nvPr/>
          </p:nvSpPr>
          <p:spPr bwMode="auto">
            <a:xfrm>
              <a:off x="1934" y="3168"/>
              <a:ext cx="1236" cy="106"/>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100" dirty="0" err="1">
                  <a:solidFill>
                    <a:srgbClr val="0000FF"/>
                  </a:solidFill>
                  <a:latin typeface="Gill Sans" charset="0"/>
                  <a:sym typeface="Gill Sans" charset="0"/>
                </a:rPr>
                <a:t>S.Zhu</a:t>
              </a:r>
              <a:r>
                <a:rPr lang="en-US" sz="1100" dirty="0">
                  <a:solidFill>
                    <a:srgbClr val="0000FF"/>
                  </a:solidFill>
                  <a:latin typeface="Gill Sans" charset="0"/>
                  <a:sym typeface="Gill Sans" charset="0"/>
                </a:rPr>
                <a:t>, PRC </a:t>
              </a:r>
              <a:r>
                <a:rPr lang="en-US" sz="1100" b="1" dirty="0">
                  <a:solidFill>
                    <a:srgbClr val="0000FF"/>
                  </a:solidFill>
                  <a:latin typeface="Gill Sans" charset="0"/>
                  <a:sym typeface="Gill Sans" charset="0"/>
                </a:rPr>
                <a:t>80</a:t>
              </a:r>
              <a:r>
                <a:rPr lang="en-US" sz="1100" dirty="0">
                  <a:solidFill>
                    <a:srgbClr val="0000FF"/>
                  </a:solidFill>
                  <a:latin typeface="Gill Sans" charset="0"/>
                  <a:sym typeface="Gill Sans" charset="0"/>
                </a:rPr>
                <a:t>, 024318 (2009) </a:t>
              </a:r>
            </a:p>
          </p:txBody>
        </p:sp>
      </p:grpSp>
      <p:sp>
        <p:nvSpPr>
          <p:cNvPr id="72711" name="Rectangle 7"/>
          <p:cNvSpPr>
            <a:spLocks noGrp="1" noChangeArrowheads="1"/>
          </p:cNvSpPr>
          <p:nvPr>
            <p:ph type="title"/>
          </p:nvPr>
        </p:nvSpPr>
        <p:spPr>
          <a:xfrm>
            <a:off x="0" y="0"/>
            <a:ext cx="9144000" cy="950026"/>
          </a:xfrm>
          <a:ln/>
        </p:spPr>
        <p:txBody>
          <a:bodyPr rIns="35717">
            <a:normAutofit/>
          </a:bodyPr>
          <a:lstStyle/>
          <a:p>
            <a:r>
              <a:rPr lang="en-US" sz="3600" dirty="0"/>
              <a:t>Evolution of magic numbers in NP</a:t>
            </a:r>
          </a:p>
        </p:txBody>
      </p:sp>
      <p:pic>
        <p:nvPicPr>
          <p:cNvPr id="72712" name="Picture 8"/>
          <p:cNvPicPr>
            <a:picLocks noChangeAspect="1" noChangeArrowheads="1"/>
          </p:cNvPicPr>
          <p:nvPr/>
        </p:nvPicPr>
        <p:blipFill>
          <a:blip r:embed="rId3" cstate="print"/>
          <a:srcRect/>
          <a:stretch>
            <a:fillRect/>
          </a:stretch>
        </p:blipFill>
        <p:spPr bwMode="auto">
          <a:xfrm>
            <a:off x="228600" y="1600200"/>
            <a:ext cx="2197100" cy="2822575"/>
          </a:xfrm>
          <a:prstGeom prst="rect">
            <a:avLst/>
          </a:prstGeom>
          <a:noFill/>
          <a:ln w="25400">
            <a:noFill/>
            <a:miter lim="800000"/>
            <a:headEnd/>
            <a:tailEnd/>
          </a:ln>
        </p:spPr>
      </p:pic>
      <p:sp>
        <p:nvSpPr>
          <p:cNvPr id="72713" name="Rectangle 9"/>
          <p:cNvSpPr>
            <a:spLocks/>
          </p:cNvSpPr>
          <p:nvPr/>
        </p:nvSpPr>
        <p:spPr bwMode="auto">
          <a:xfrm>
            <a:off x="0" y="914400"/>
            <a:ext cx="2438400" cy="695325"/>
          </a:xfrm>
          <a:prstGeom prst="rect">
            <a:avLst/>
          </a:prstGeom>
          <a:noFill/>
          <a:ln w="12700">
            <a:noFill/>
            <a:miter lim="800000"/>
            <a:headEnd/>
            <a:tailEnd/>
          </a:ln>
        </p:spPr>
        <p:txBody>
          <a:bodyPr lIns="0" tIns="0" rIns="0" bIns="0" anchor="ctr"/>
          <a:lstStyle/>
          <a:p>
            <a:pPr algn="ctr" defTabSz="642938">
              <a:spcBef>
                <a:spcPts val="1688"/>
              </a:spcBef>
            </a:pPr>
            <a:r>
              <a:rPr lang="en-US" sz="2100">
                <a:latin typeface="Gill Sans" charset="0"/>
                <a:sym typeface="Gill Sans" charset="0"/>
              </a:rPr>
              <a:t>Nuclear shell model for stable nuclei</a:t>
            </a:r>
          </a:p>
        </p:txBody>
      </p:sp>
      <p:grpSp>
        <p:nvGrpSpPr>
          <p:cNvPr id="3" name="Group 10"/>
          <p:cNvGrpSpPr>
            <a:grpSpLocks/>
          </p:cNvGrpSpPr>
          <p:nvPr/>
        </p:nvGrpSpPr>
        <p:grpSpPr bwMode="auto">
          <a:xfrm>
            <a:off x="3444875" y="3657600"/>
            <a:ext cx="295275" cy="320675"/>
            <a:chOff x="0" y="0"/>
            <a:chExt cx="264" cy="288"/>
          </a:xfrm>
        </p:grpSpPr>
        <p:sp>
          <p:nvSpPr>
            <p:cNvPr id="72715" name="Rectangle 11"/>
            <p:cNvSpPr>
              <a:spLocks/>
            </p:cNvSpPr>
            <p:nvPr/>
          </p:nvSpPr>
          <p:spPr bwMode="auto">
            <a:xfrm>
              <a:off x="27" y="31"/>
              <a:ext cx="216" cy="233"/>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700">
                  <a:latin typeface="Gill Sans" charset="0"/>
                  <a:sym typeface="Gill Sans" charset="0"/>
                </a:rPr>
                <a:t>28</a:t>
              </a:r>
            </a:p>
          </p:txBody>
        </p:sp>
        <p:sp>
          <p:nvSpPr>
            <p:cNvPr id="72716" name="Oval 12"/>
            <p:cNvSpPr>
              <a:spLocks/>
            </p:cNvSpPr>
            <p:nvPr/>
          </p:nvSpPr>
          <p:spPr bwMode="auto">
            <a:xfrm>
              <a:off x="0" y="0"/>
              <a:ext cx="264" cy="288"/>
            </a:xfrm>
            <a:prstGeom prst="ellipse">
              <a:avLst/>
            </a:prstGeom>
            <a:noFill/>
            <a:ln w="25400">
              <a:solidFill>
                <a:srgbClr val="000000"/>
              </a:solidFill>
              <a:miter lim="800000"/>
              <a:headEnd/>
              <a:tailEnd/>
            </a:ln>
          </p:spPr>
          <p:txBody>
            <a:bodyPr lIns="0" tIns="0" rIns="0" bIns="0"/>
            <a:lstStyle/>
            <a:p>
              <a:endParaRPr lang="en-US"/>
            </a:p>
          </p:txBody>
        </p:sp>
      </p:grpSp>
      <p:sp>
        <p:nvSpPr>
          <p:cNvPr id="72717" name="Rectangle 13"/>
          <p:cNvSpPr>
            <a:spLocks/>
          </p:cNvSpPr>
          <p:nvPr/>
        </p:nvSpPr>
        <p:spPr bwMode="auto">
          <a:xfrm>
            <a:off x="3817938" y="3990975"/>
            <a:ext cx="92075" cy="198438"/>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300">
                <a:latin typeface="Gill Sans" charset="0"/>
                <a:sym typeface="Gill Sans" charset="0"/>
              </a:rPr>
              <a:t>2</a:t>
            </a:r>
          </a:p>
        </p:txBody>
      </p:sp>
      <p:sp>
        <p:nvSpPr>
          <p:cNvPr id="72718" name="Rectangle 14"/>
          <p:cNvSpPr>
            <a:spLocks/>
          </p:cNvSpPr>
          <p:nvPr/>
        </p:nvSpPr>
        <p:spPr bwMode="auto">
          <a:xfrm>
            <a:off x="4079875" y="4186238"/>
            <a:ext cx="92075" cy="198437"/>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300">
                <a:latin typeface="Gill Sans" charset="0"/>
                <a:sym typeface="Gill Sans" charset="0"/>
              </a:rPr>
              <a:t>4</a:t>
            </a:r>
          </a:p>
        </p:txBody>
      </p:sp>
      <p:sp>
        <p:nvSpPr>
          <p:cNvPr id="72719" name="Rectangle 15"/>
          <p:cNvSpPr>
            <a:spLocks/>
          </p:cNvSpPr>
          <p:nvPr/>
        </p:nvSpPr>
        <p:spPr bwMode="auto">
          <a:xfrm>
            <a:off x="4454525" y="3562350"/>
            <a:ext cx="92075" cy="198438"/>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300">
                <a:latin typeface="Gill Sans" charset="0"/>
                <a:sym typeface="Gill Sans" charset="0"/>
              </a:rPr>
              <a:t>2</a:t>
            </a:r>
          </a:p>
        </p:txBody>
      </p:sp>
      <p:sp>
        <p:nvSpPr>
          <p:cNvPr id="72720" name="Rectangle 16"/>
          <p:cNvSpPr>
            <a:spLocks/>
          </p:cNvSpPr>
          <p:nvPr/>
        </p:nvSpPr>
        <p:spPr bwMode="auto">
          <a:xfrm>
            <a:off x="2754313" y="5410200"/>
            <a:ext cx="2732087" cy="1009650"/>
          </a:xfrm>
          <a:prstGeom prst="rect">
            <a:avLst/>
          </a:prstGeom>
          <a:noFill/>
          <a:ln w="12700">
            <a:noFill/>
            <a:miter lim="800000"/>
            <a:headEnd/>
            <a:tailEnd/>
          </a:ln>
        </p:spPr>
        <p:txBody>
          <a:bodyPr lIns="0" tIns="0" rIns="0" bIns="0" anchor="ctr"/>
          <a:lstStyle/>
          <a:p>
            <a:pPr algn="ctr" defTabSz="642938">
              <a:spcBef>
                <a:spcPts val="1688"/>
              </a:spcBef>
            </a:pPr>
            <a:r>
              <a:rPr lang="en-US" sz="2100">
                <a:latin typeface="Gill Sans" charset="0"/>
                <a:sym typeface="Gill Sans" charset="0"/>
              </a:rPr>
              <a:t>Prediction of new magic number for Ca depends on chosen interaction  </a:t>
            </a:r>
          </a:p>
        </p:txBody>
      </p:sp>
      <p:sp>
        <p:nvSpPr>
          <p:cNvPr id="72722" name="Line 18"/>
          <p:cNvSpPr>
            <a:spLocks noChangeShapeType="1"/>
          </p:cNvSpPr>
          <p:nvPr/>
        </p:nvSpPr>
        <p:spPr bwMode="auto">
          <a:xfrm>
            <a:off x="4557713" y="2286000"/>
            <a:ext cx="0" cy="793750"/>
          </a:xfrm>
          <a:prstGeom prst="line">
            <a:avLst/>
          </a:prstGeom>
          <a:noFill/>
          <a:ln w="25400">
            <a:solidFill>
              <a:srgbClr val="FF0000"/>
            </a:solidFill>
            <a:miter lim="800000"/>
            <a:headEnd type="stealth" w="med" len="med"/>
            <a:tailEnd type="stealth" w="med" len="med"/>
          </a:ln>
        </p:spPr>
        <p:txBody>
          <a:bodyPr lIns="0" tIns="0" rIns="0" bIns="0"/>
          <a:lstStyle/>
          <a:p>
            <a:endParaRPr lang="en-US"/>
          </a:p>
        </p:txBody>
      </p:sp>
      <p:grpSp>
        <p:nvGrpSpPr>
          <p:cNvPr id="4" name="Group 19"/>
          <p:cNvGrpSpPr>
            <a:grpSpLocks/>
          </p:cNvGrpSpPr>
          <p:nvPr/>
        </p:nvGrpSpPr>
        <p:grpSpPr bwMode="auto">
          <a:xfrm>
            <a:off x="4191000" y="2482850"/>
            <a:ext cx="295275" cy="322263"/>
            <a:chOff x="0" y="0"/>
            <a:chExt cx="264" cy="288"/>
          </a:xfrm>
        </p:grpSpPr>
        <p:sp>
          <p:nvSpPr>
            <p:cNvPr id="72724" name="Oval 20"/>
            <p:cNvSpPr>
              <a:spLocks/>
            </p:cNvSpPr>
            <p:nvPr/>
          </p:nvSpPr>
          <p:spPr bwMode="auto">
            <a:xfrm>
              <a:off x="0" y="0"/>
              <a:ext cx="264" cy="288"/>
            </a:xfrm>
            <a:prstGeom prst="ellipse">
              <a:avLst/>
            </a:prstGeom>
            <a:noFill/>
            <a:ln w="25400">
              <a:solidFill>
                <a:srgbClr val="FF0000"/>
              </a:solidFill>
              <a:miter lim="800000"/>
              <a:headEnd/>
              <a:tailEnd/>
            </a:ln>
          </p:spPr>
          <p:txBody>
            <a:bodyPr lIns="0" tIns="0" rIns="0" bIns="0"/>
            <a:lstStyle/>
            <a:p>
              <a:endParaRPr lang="en-US"/>
            </a:p>
          </p:txBody>
        </p:sp>
        <p:sp>
          <p:nvSpPr>
            <p:cNvPr id="72725" name="Rectangle 21"/>
            <p:cNvSpPr>
              <a:spLocks/>
            </p:cNvSpPr>
            <p:nvPr/>
          </p:nvSpPr>
          <p:spPr bwMode="auto">
            <a:xfrm>
              <a:off x="24" y="28"/>
              <a:ext cx="216" cy="232"/>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700">
                  <a:solidFill>
                    <a:srgbClr val="FF0000"/>
                  </a:solidFill>
                  <a:latin typeface="Gill Sans" charset="0"/>
                  <a:sym typeface="Gill Sans" charset="0"/>
                </a:rPr>
                <a:t>32</a:t>
              </a:r>
            </a:p>
          </p:txBody>
        </p:sp>
      </p:grpSp>
      <p:grpSp>
        <p:nvGrpSpPr>
          <p:cNvPr id="5" name="Group 24"/>
          <p:cNvGrpSpPr>
            <a:grpSpLocks/>
          </p:cNvGrpSpPr>
          <p:nvPr/>
        </p:nvGrpSpPr>
        <p:grpSpPr bwMode="auto">
          <a:xfrm>
            <a:off x="4572000" y="2590800"/>
            <a:ext cx="330200" cy="963613"/>
            <a:chOff x="0" y="0"/>
            <a:chExt cx="296" cy="864"/>
          </a:xfrm>
        </p:grpSpPr>
        <p:sp>
          <p:nvSpPr>
            <p:cNvPr id="72729" name="Line 25"/>
            <p:cNvSpPr>
              <a:spLocks noChangeShapeType="1"/>
            </p:cNvSpPr>
            <p:nvPr/>
          </p:nvSpPr>
          <p:spPr bwMode="auto">
            <a:xfrm flipH="1">
              <a:off x="296" y="0"/>
              <a:ext cx="0" cy="864"/>
            </a:xfrm>
            <a:prstGeom prst="line">
              <a:avLst/>
            </a:prstGeom>
            <a:noFill/>
            <a:ln w="25400">
              <a:solidFill>
                <a:srgbClr val="000000"/>
              </a:solidFill>
              <a:miter lim="800000"/>
              <a:headEnd type="stealth" w="med" len="med"/>
              <a:tailEnd type="stealth" w="med" len="med"/>
            </a:ln>
          </p:spPr>
          <p:txBody>
            <a:bodyPr lIns="0" tIns="0" rIns="0" bIns="0"/>
            <a:lstStyle/>
            <a:p>
              <a:endParaRPr lang="en-US"/>
            </a:p>
          </p:txBody>
        </p:sp>
        <p:grpSp>
          <p:nvGrpSpPr>
            <p:cNvPr id="6" name="Group 26"/>
            <p:cNvGrpSpPr>
              <a:grpSpLocks/>
            </p:cNvGrpSpPr>
            <p:nvPr/>
          </p:nvGrpSpPr>
          <p:grpSpPr bwMode="auto">
            <a:xfrm>
              <a:off x="0" y="184"/>
              <a:ext cx="264" cy="288"/>
              <a:chOff x="0" y="0"/>
              <a:chExt cx="264" cy="288"/>
            </a:xfrm>
          </p:grpSpPr>
          <p:sp>
            <p:nvSpPr>
              <p:cNvPr id="72731" name="Rectangle 27"/>
              <p:cNvSpPr>
                <a:spLocks/>
              </p:cNvSpPr>
              <p:nvPr/>
            </p:nvSpPr>
            <p:spPr bwMode="auto">
              <a:xfrm>
                <a:off x="24" y="28"/>
                <a:ext cx="216" cy="232"/>
              </a:xfrm>
              <a:prstGeom prst="rect">
                <a:avLst/>
              </a:prstGeom>
              <a:noFill/>
              <a:ln w="12700">
                <a:noFill/>
                <a:miter lim="800000"/>
                <a:headEnd/>
                <a:tailEnd/>
              </a:ln>
            </p:spPr>
            <p:txBody>
              <a:bodyPr wrap="none" lIns="0" tIns="0" rIns="0" bIns="0" anchor="ctr">
                <a:spAutoFit/>
              </a:bodyPr>
              <a:lstStyle/>
              <a:p>
                <a:pPr algn="ctr" defTabSz="642938">
                  <a:spcBef>
                    <a:spcPts val="1688"/>
                  </a:spcBef>
                </a:pPr>
                <a:r>
                  <a:rPr lang="en-US" sz="1700">
                    <a:latin typeface="Gill Sans" charset="0"/>
                    <a:sym typeface="Gill Sans" charset="0"/>
                  </a:rPr>
                  <a:t>34</a:t>
                </a:r>
              </a:p>
            </p:txBody>
          </p:sp>
          <p:sp>
            <p:nvSpPr>
              <p:cNvPr id="72732" name="Oval 28"/>
              <p:cNvSpPr>
                <a:spLocks/>
              </p:cNvSpPr>
              <p:nvPr/>
            </p:nvSpPr>
            <p:spPr bwMode="auto">
              <a:xfrm>
                <a:off x="0" y="0"/>
                <a:ext cx="264" cy="288"/>
              </a:xfrm>
              <a:prstGeom prst="ellipse">
                <a:avLst/>
              </a:prstGeom>
              <a:noFill/>
              <a:ln w="25400">
                <a:solidFill>
                  <a:srgbClr val="000000"/>
                </a:solidFill>
                <a:miter lim="800000"/>
                <a:headEnd/>
                <a:tailEnd/>
              </a:ln>
            </p:spPr>
            <p:txBody>
              <a:bodyPr lIns="0" tIns="0" rIns="0" bIns="0"/>
              <a:lstStyle/>
              <a:p>
                <a:endParaRPr lang="en-US"/>
              </a:p>
            </p:txBody>
          </p:sp>
        </p:grpSp>
      </p:grpSp>
      <p:sp>
        <p:nvSpPr>
          <p:cNvPr id="72735" name="Rectangle 31"/>
          <p:cNvSpPr>
            <a:spLocks/>
          </p:cNvSpPr>
          <p:nvPr/>
        </p:nvSpPr>
        <p:spPr bwMode="auto">
          <a:xfrm>
            <a:off x="6019800" y="4546600"/>
            <a:ext cx="2536825" cy="1320800"/>
          </a:xfrm>
          <a:prstGeom prst="rect">
            <a:avLst/>
          </a:prstGeom>
          <a:noFill/>
          <a:ln w="12700">
            <a:noFill/>
            <a:miter lim="800000"/>
            <a:headEnd/>
            <a:tailEnd/>
          </a:ln>
        </p:spPr>
        <p:txBody>
          <a:bodyPr lIns="0" tIns="0" rIns="0" bIns="0" anchor="ctr"/>
          <a:lstStyle/>
          <a:p>
            <a:pPr algn="ctr" defTabSz="642938">
              <a:spcBef>
                <a:spcPts val="1688"/>
              </a:spcBef>
            </a:pPr>
            <a:r>
              <a:rPr lang="en-US" sz="1400" b="1">
                <a:latin typeface="Gill Sans" charset="0"/>
                <a:sym typeface="Gill Sans" charset="0"/>
              </a:rPr>
              <a:t>GOAL: </a:t>
            </a:r>
          </a:p>
          <a:p>
            <a:pPr algn="ctr" defTabSz="642938">
              <a:spcBef>
                <a:spcPts val="1688"/>
              </a:spcBef>
            </a:pPr>
            <a:r>
              <a:rPr lang="en-US" sz="1400" b="1">
                <a:latin typeface="Gill Sans" charset="0"/>
                <a:sym typeface="Gill Sans" charset="0"/>
              </a:rPr>
              <a:t>Provide more experimental evidence to test and refine theoretical predictions</a:t>
            </a:r>
          </a:p>
          <a:p>
            <a:pPr algn="ctr" defTabSz="642938">
              <a:spcBef>
                <a:spcPts val="1688"/>
              </a:spcBef>
            </a:pPr>
            <a:r>
              <a:rPr lang="en-US" sz="1400" b="1">
                <a:solidFill>
                  <a:srgbClr val="FF0000"/>
                </a:solidFill>
                <a:latin typeface="Gill Sans" charset="0"/>
                <a:sym typeface="Gill Sans" charset="0"/>
              </a:rPr>
              <a:t>(3-body forces may be needed)</a:t>
            </a:r>
          </a:p>
          <a:p>
            <a:pPr algn="ctr" defTabSz="642938">
              <a:spcBef>
                <a:spcPts val="1688"/>
              </a:spcBef>
            </a:pPr>
            <a:r>
              <a:rPr lang="en-US" sz="1400" b="1">
                <a:solidFill>
                  <a:srgbClr val="3333CC"/>
                </a:solidFill>
                <a:latin typeface="Gill Sans" charset="0"/>
                <a:sym typeface="Gill Sans" charset="0"/>
              </a:rPr>
              <a:t>NEED: </a:t>
            </a:r>
          </a:p>
          <a:p>
            <a:pPr algn="ctr" defTabSz="642938">
              <a:spcBef>
                <a:spcPts val="1688"/>
              </a:spcBef>
            </a:pPr>
            <a:r>
              <a:rPr lang="en-US" sz="1400" b="1">
                <a:solidFill>
                  <a:srgbClr val="3333CC"/>
                </a:solidFill>
                <a:latin typeface="Gill Sans" charset="0"/>
                <a:sym typeface="Gill Sans" charset="0"/>
              </a:rPr>
              <a:t>very sensitive</a:t>
            </a:r>
          </a:p>
          <a:p>
            <a:pPr algn="ctr" defTabSz="642938">
              <a:spcBef>
                <a:spcPts val="1688"/>
              </a:spcBef>
            </a:pPr>
            <a:r>
              <a:rPr lang="en-US" sz="1400" b="1">
                <a:solidFill>
                  <a:srgbClr val="3333CC"/>
                </a:solidFill>
                <a:latin typeface="Gill Sans" charset="0"/>
                <a:sym typeface="Gill Sans" charset="0"/>
              </a:rPr>
              <a:t>experiments!</a:t>
            </a:r>
          </a:p>
        </p:txBody>
      </p:sp>
      <p:sp>
        <p:nvSpPr>
          <p:cNvPr id="72736" name="Rectangle 32"/>
          <p:cNvSpPr>
            <a:spLocks/>
          </p:cNvSpPr>
          <p:nvPr/>
        </p:nvSpPr>
        <p:spPr bwMode="auto">
          <a:xfrm>
            <a:off x="76200" y="5553075"/>
            <a:ext cx="2438400" cy="695325"/>
          </a:xfrm>
          <a:prstGeom prst="rect">
            <a:avLst/>
          </a:prstGeom>
          <a:noFill/>
          <a:ln w="12700">
            <a:noFill/>
            <a:miter lim="800000"/>
            <a:headEnd/>
            <a:tailEnd/>
          </a:ln>
        </p:spPr>
        <p:txBody>
          <a:bodyPr lIns="0" tIns="0" rIns="0" bIns="0" anchor="ctr"/>
          <a:lstStyle/>
          <a:p>
            <a:pPr algn="ctr" defTabSz="642938">
              <a:spcBef>
                <a:spcPts val="1688"/>
              </a:spcBef>
            </a:pPr>
            <a:r>
              <a:rPr lang="en-US" sz="2100">
                <a:latin typeface="Gill Sans" charset="0"/>
                <a:sym typeface="Gill Sans" charset="0"/>
              </a:rPr>
              <a:t>Atomic shell model holds true for entire periodic table.</a:t>
            </a:r>
          </a:p>
          <a:p>
            <a:pPr algn="ctr" defTabSz="642938">
              <a:spcBef>
                <a:spcPts val="1688"/>
              </a:spcBef>
            </a:pPr>
            <a:r>
              <a:rPr lang="en-US" sz="2100">
                <a:solidFill>
                  <a:srgbClr val="256EB1"/>
                </a:solidFill>
                <a:latin typeface="Gill Sans" charset="0"/>
                <a:sym typeface="Gill Sans" charset="0"/>
              </a:rPr>
              <a:t>Nuclear SM doesn’t work for all isotopes!</a:t>
            </a:r>
          </a:p>
        </p:txBody>
      </p:sp>
      <p:pic>
        <p:nvPicPr>
          <p:cNvPr id="72737" name="Picture 33"/>
          <p:cNvPicPr>
            <a:picLocks noGrp="1" noChangeAspect="1" noChangeArrowheads="1"/>
          </p:cNvPicPr>
          <p:nvPr>
            <p:ph idx="1"/>
          </p:nvPr>
        </p:nvPicPr>
        <p:blipFill>
          <a:blip r:embed="rId4" cstate="print"/>
          <a:srcRect/>
          <a:stretch>
            <a:fillRect/>
          </a:stretch>
        </p:blipFill>
        <p:spPr>
          <a:xfrm>
            <a:off x="5715000" y="990600"/>
            <a:ext cx="2787650" cy="1755775"/>
          </a:xfrm>
          <a:noFill/>
          <a:ln/>
        </p:spPr>
      </p:pic>
      <p:sp>
        <p:nvSpPr>
          <p:cNvPr id="72744" name="Rectangle 40"/>
          <p:cNvSpPr>
            <a:spLocks noChangeArrowheads="1"/>
          </p:cNvSpPr>
          <p:nvPr/>
        </p:nvSpPr>
        <p:spPr bwMode="auto">
          <a:xfrm>
            <a:off x="6019800" y="838200"/>
            <a:ext cx="2635250" cy="304800"/>
          </a:xfrm>
          <a:prstGeom prst="rect">
            <a:avLst/>
          </a:prstGeom>
          <a:noFill/>
          <a:ln w="9525">
            <a:noFill/>
            <a:miter lim="800000"/>
            <a:headEnd/>
            <a:tailEnd/>
          </a:ln>
          <a:effectLst/>
        </p:spPr>
        <p:txBody>
          <a:bodyPr wrap="none">
            <a:spAutoFit/>
          </a:bodyPr>
          <a:lstStyle/>
          <a:p>
            <a:r>
              <a:rPr lang="en-US" sz="1400" b="1">
                <a:solidFill>
                  <a:srgbClr val="0000FF"/>
                </a:solidFill>
                <a:sym typeface="Gill Sans" charset="0"/>
              </a:rPr>
              <a:t>R. Janssen Nature 459 (2009)</a:t>
            </a:r>
            <a:endParaRPr lang="en-CA" sz="1400" b="1">
              <a:solidFill>
                <a:srgbClr val="0000FF"/>
              </a:solidFill>
              <a:sym typeface="Gill Sans" charset="0"/>
            </a:endParaRPr>
          </a:p>
        </p:txBody>
      </p:sp>
      <p:sp>
        <p:nvSpPr>
          <p:cNvPr id="72745" name="Rectangle 41"/>
          <p:cNvSpPr>
            <a:spLocks noChangeArrowheads="1"/>
          </p:cNvSpPr>
          <p:nvPr/>
        </p:nvSpPr>
        <p:spPr bwMode="auto">
          <a:xfrm>
            <a:off x="5181600" y="2743200"/>
            <a:ext cx="4070350" cy="915988"/>
          </a:xfrm>
          <a:prstGeom prst="rect">
            <a:avLst/>
          </a:prstGeom>
          <a:noFill/>
          <a:ln w="9525">
            <a:noFill/>
            <a:miter lim="800000"/>
            <a:headEnd/>
            <a:tailEnd/>
          </a:ln>
          <a:effectLst/>
        </p:spPr>
        <p:txBody>
          <a:bodyPr wrap="none">
            <a:spAutoFit/>
          </a:bodyPr>
          <a:lstStyle/>
          <a:p>
            <a:r>
              <a:rPr lang="en-US">
                <a:solidFill>
                  <a:srgbClr val="0000FF"/>
                </a:solidFill>
                <a:sym typeface="Gill Sans" charset="0"/>
              </a:rPr>
              <a:t>‘New’ magic number identified in</a:t>
            </a:r>
          </a:p>
          <a:p>
            <a:r>
              <a:rPr lang="en-US">
                <a:solidFill>
                  <a:srgbClr val="0000FF"/>
                </a:solidFill>
                <a:sym typeface="Gill Sans" charset="0"/>
              </a:rPr>
              <a:t>O-24 (dripline) but this has been seen </a:t>
            </a:r>
          </a:p>
          <a:p>
            <a:r>
              <a:rPr lang="en-US">
                <a:solidFill>
                  <a:srgbClr val="0000FF"/>
                </a:solidFill>
                <a:sym typeface="Gill Sans" charset="0"/>
              </a:rPr>
              <a:t>at various places: Island of Inversion</a:t>
            </a:r>
            <a:endParaRPr lang="en-CA">
              <a:solidFill>
                <a:srgbClr val="0000FF"/>
              </a:solidFill>
              <a:sym typeface="Gill Sans"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61901"/>
          </a:xfrm>
        </p:spPr>
        <p:txBody>
          <a:bodyPr>
            <a:normAutofit/>
          </a:bodyPr>
          <a:lstStyle/>
          <a:p>
            <a:r>
              <a:rPr lang="en-US" sz="3600" dirty="0" smtClean="0">
                <a:solidFill>
                  <a:schemeClr val="accent1"/>
                </a:solidFill>
              </a:rPr>
              <a:t>Cooling of </a:t>
            </a:r>
            <a:r>
              <a:rPr lang="en-US" sz="3600" baseline="30000" dirty="0" smtClean="0">
                <a:solidFill>
                  <a:schemeClr val="accent1"/>
                </a:solidFill>
              </a:rPr>
              <a:t>133</a:t>
            </a:r>
            <a:r>
              <a:rPr lang="en-US" sz="3600" dirty="0" smtClean="0">
                <a:solidFill>
                  <a:schemeClr val="accent1"/>
                </a:solidFill>
              </a:rPr>
              <a:t>Cs</a:t>
            </a:r>
            <a:endParaRPr lang="en-US" sz="3600" dirty="0">
              <a:solidFill>
                <a:schemeClr val="accent1"/>
              </a:solidFill>
            </a:endParaRPr>
          </a:p>
        </p:txBody>
      </p:sp>
      <p:sp>
        <p:nvSpPr>
          <p:cNvPr id="5" name="Content Placeholder 4"/>
          <p:cNvSpPr>
            <a:spLocks noGrp="1"/>
          </p:cNvSpPr>
          <p:nvPr>
            <p:ph idx="1"/>
          </p:nvPr>
        </p:nvSpPr>
        <p:spPr>
          <a:xfrm>
            <a:off x="504497" y="4579065"/>
            <a:ext cx="4892634" cy="1776093"/>
          </a:xfrm>
        </p:spPr>
        <p:txBody>
          <a:bodyPr>
            <a:normAutofit/>
          </a:bodyPr>
          <a:lstStyle/>
          <a:p>
            <a:r>
              <a:rPr lang="en-US" sz="1800" baseline="30000" dirty="0" smtClean="0"/>
              <a:t>133</a:t>
            </a:r>
            <a:r>
              <a:rPr lang="en-US" sz="1800" dirty="0" smtClean="0"/>
              <a:t>Cs at 100 Hz</a:t>
            </a:r>
          </a:p>
          <a:p>
            <a:r>
              <a:rPr lang="en-US" sz="1800" dirty="0" smtClean="0"/>
              <a:t>Beam gate reduces incoming beam</a:t>
            </a:r>
          </a:p>
          <a:p>
            <a:r>
              <a:rPr lang="en-US" sz="1800" dirty="0" smtClean="0"/>
              <a:t>Ions cool after 5 ms</a:t>
            </a:r>
          </a:p>
          <a:p>
            <a:r>
              <a:rPr lang="en-US" sz="1800" dirty="0" smtClean="0"/>
              <a:t>No significant loss of ions up to 25 ms</a:t>
            </a:r>
            <a:endParaRPr lang="en-US" sz="1800" dirty="0"/>
          </a:p>
        </p:txBody>
      </p:sp>
      <p:pic>
        <p:nvPicPr>
          <p:cNvPr id="163843" name="Picture 3"/>
          <p:cNvPicPr>
            <a:picLocks noChangeAspect="1" noChangeArrowheads="1"/>
          </p:cNvPicPr>
          <p:nvPr/>
        </p:nvPicPr>
        <p:blipFill>
          <a:blip r:embed="rId2" cstate="print"/>
          <a:srcRect/>
          <a:stretch>
            <a:fillRect/>
          </a:stretch>
        </p:blipFill>
        <p:spPr bwMode="auto">
          <a:xfrm>
            <a:off x="5018872" y="1027485"/>
            <a:ext cx="2510084" cy="2460589"/>
          </a:xfrm>
          <a:prstGeom prst="rect">
            <a:avLst/>
          </a:prstGeom>
          <a:noFill/>
          <a:ln w="9525">
            <a:noFill/>
            <a:miter lim="800000"/>
            <a:headEnd/>
            <a:tailEnd/>
          </a:ln>
        </p:spPr>
      </p:pic>
      <p:pic>
        <p:nvPicPr>
          <p:cNvPr id="163844" name="Picture 4"/>
          <p:cNvPicPr>
            <a:picLocks noChangeAspect="1" noChangeArrowheads="1"/>
          </p:cNvPicPr>
          <p:nvPr/>
        </p:nvPicPr>
        <p:blipFill>
          <a:blip r:embed="rId3" cstate="print"/>
          <a:srcRect/>
          <a:stretch>
            <a:fillRect/>
          </a:stretch>
        </p:blipFill>
        <p:spPr bwMode="auto">
          <a:xfrm>
            <a:off x="7675293" y="1158897"/>
            <a:ext cx="704850" cy="1476375"/>
          </a:xfrm>
          <a:prstGeom prst="rect">
            <a:avLst/>
          </a:prstGeom>
          <a:noFill/>
          <a:ln w="9525">
            <a:noFill/>
            <a:miter lim="800000"/>
            <a:headEnd/>
            <a:tailEnd/>
          </a:ln>
        </p:spPr>
      </p:pic>
      <p:pic>
        <p:nvPicPr>
          <p:cNvPr id="163845" name="Picture 5"/>
          <p:cNvPicPr>
            <a:picLocks noChangeAspect="1" noChangeArrowheads="1"/>
          </p:cNvPicPr>
          <p:nvPr/>
        </p:nvPicPr>
        <p:blipFill>
          <a:blip r:embed="rId4" cstate="print"/>
          <a:srcRect/>
          <a:stretch>
            <a:fillRect/>
          </a:stretch>
        </p:blipFill>
        <p:spPr bwMode="auto">
          <a:xfrm>
            <a:off x="4973341" y="3576546"/>
            <a:ext cx="3174367" cy="3028976"/>
          </a:xfrm>
          <a:prstGeom prst="rect">
            <a:avLst/>
          </a:prstGeom>
          <a:noFill/>
          <a:ln w="9525">
            <a:noFill/>
            <a:miter lim="800000"/>
            <a:headEnd/>
            <a:tailEnd/>
          </a:ln>
        </p:spPr>
      </p:pic>
      <p:sp>
        <p:nvSpPr>
          <p:cNvPr id="10" name="TextBox 9"/>
          <p:cNvSpPr txBox="1"/>
          <p:nvPr/>
        </p:nvSpPr>
        <p:spPr>
          <a:xfrm>
            <a:off x="518829" y="2035950"/>
            <a:ext cx="1116280" cy="396000"/>
          </a:xfrm>
          <a:prstGeom prst="rect">
            <a:avLst/>
          </a:prstGeom>
          <a:noFill/>
          <a:ln w="19050">
            <a:solidFill>
              <a:schemeClr val="tx1"/>
            </a:solidFill>
          </a:ln>
        </p:spPr>
        <p:txBody>
          <a:bodyPr wrap="square" rtlCol="0" anchor="ctr">
            <a:spAutoFit/>
          </a:bodyPr>
          <a:lstStyle/>
          <a:p>
            <a:pPr algn="ctr"/>
            <a:r>
              <a:rPr lang="en-US" sz="1200" dirty="0" smtClean="0"/>
              <a:t>RFQ</a:t>
            </a:r>
            <a:endParaRPr lang="en-US" sz="1200" dirty="0"/>
          </a:p>
        </p:txBody>
      </p:sp>
      <p:sp>
        <p:nvSpPr>
          <p:cNvPr id="11" name="TextBox 10"/>
          <p:cNvSpPr txBox="1"/>
          <p:nvPr/>
        </p:nvSpPr>
        <p:spPr>
          <a:xfrm rot="16200000">
            <a:off x="3519355" y="2078183"/>
            <a:ext cx="641268" cy="276999"/>
          </a:xfrm>
          <a:prstGeom prst="rect">
            <a:avLst/>
          </a:prstGeom>
          <a:solidFill>
            <a:srgbClr val="FFFF00"/>
          </a:solidFill>
          <a:ln w="19050">
            <a:solidFill>
              <a:schemeClr val="tx1"/>
            </a:solidFill>
          </a:ln>
        </p:spPr>
        <p:txBody>
          <a:bodyPr wrap="square" rtlCol="0" anchor="ctr">
            <a:spAutoFit/>
          </a:bodyPr>
          <a:lstStyle/>
          <a:p>
            <a:pPr algn="ctr"/>
            <a:r>
              <a:rPr lang="en-US" sz="1200" dirty="0" smtClean="0"/>
              <a:t>MCP</a:t>
            </a:r>
            <a:endParaRPr lang="en-US" sz="1200" dirty="0"/>
          </a:p>
        </p:txBody>
      </p:sp>
      <p:cxnSp>
        <p:nvCxnSpPr>
          <p:cNvPr id="16" name="Straight Arrow Connector 15"/>
          <p:cNvCxnSpPr/>
          <p:nvPr/>
        </p:nvCxnSpPr>
        <p:spPr>
          <a:xfrm>
            <a:off x="1733702" y="2209190"/>
            <a:ext cx="3365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58"/>
          <p:cNvGrpSpPr/>
          <p:nvPr/>
        </p:nvGrpSpPr>
        <p:grpSpPr>
          <a:xfrm>
            <a:off x="2166630" y="2050929"/>
            <a:ext cx="384704" cy="348727"/>
            <a:chOff x="8759294" y="5424272"/>
            <a:chExt cx="590552" cy="571504"/>
          </a:xfrm>
        </p:grpSpPr>
        <p:sp>
          <p:nvSpPr>
            <p:cNvPr id="26" name="Oval 25"/>
            <p:cNvSpPr/>
            <p:nvPr/>
          </p:nvSpPr>
          <p:spPr>
            <a:xfrm>
              <a:off x="8973608" y="54957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126008" y="56481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116484" y="54957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902170" y="556714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830732" y="542427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973608" y="563858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045046" y="5710024"/>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187922" y="578146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973608" y="585290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30732" y="5781462"/>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259360" y="556714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759294" y="5638586"/>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116484" y="5924338"/>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78408" y="5800510"/>
              <a:ext cx="71438" cy="7143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1682215" y="2207834"/>
            <a:ext cx="641445" cy="276999"/>
          </a:xfrm>
          <a:prstGeom prst="rect">
            <a:avLst/>
          </a:prstGeom>
          <a:noFill/>
        </p:spPr>
        <p:txBody>
          <a:bodyPr wrap="square" rtlCol="0">
            <a:spAutoFit/>
          </a:bodyPr>
          <a:lstStyle/>
          <a:p>
            <a:r>
              <a:rPr lang="en-US" sz="1200" dirty="0" smtClean="0">
                <a:solidFill>
                  <a:srgbClr val="FF0000"/>
                </a:solidFill>
              </a:rPr>
              <a:t>Ions</a:t>
            </a:r>
            <a:endParaRPr lang="en-US" sz="1200" dirty="0">
              <a:solidFill>
                <a:srgbClr val="FF0000"/>
              </a:solidFill>
            </a:endParaRPr>
          </a:p>
        </p:txBody>
      </p:sp>
      <p:cxnSp>
        <p:nvCxnSpPr>
          <p:cNvPr id="43" name="Elbow Connector 42"/>
          <p:cNvCxnSpPr/>
          <p:nvPr/>
        </p:nvCxnSpPr>
        <p:spPr>
          <a:xfrm flipV="1">
            <a:off x="791961" y="3372247"/>
            <a:ext cx="475013" cy="36813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a:off x="1136345" y="3372248"/>
            <a:ext cx="415637" cy="36219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332288" y="3455375"/>
            <a:ext cx="611579" cy="276999"/>
          </a:xfrm>
          <a:prstGeom prst="rect">
            <a:avLst/>
          </a:prstGeom>
          <a:noFill/>
        </p:spPr>
        <p:txBody>
          <a:bodyPr wrap="square" rtlCol="0">
            <a:spAutoFit/>
          </a:bodyPr>
          <a:lstStyle/>
          <a:p>
            <a:r>
              <a:rPr lang="en-US" sz="1200" b="1" dirty="0" smtClean="0"/>
              <a:t>Start</a:t>
            </a:r>
          </a:p>
        </p:txBody>
      </p:sp>
      <p:sp>
        <p:nvSpPr>
          <p:cNvPr id="52" name="TextBox 51"/>
          <p:cNvSpPr txBox="1"/>
          <p:nvPr/>
        </p:nvSpPr>
        <p:spPr>
          <a:xfrm>
            <a:off x="2015119" y="1223158"/>
            <a:ext cx="1626920" cy="369332"/>
          </a:xfrm>
          <a:prstGeom prst="rect">
            <a:avLst/>
          </a:prstGeom>
          <a:noFill/>
        </p:spPr>
        <p:txBody>
          <a:bodyPr wrap="square" rtlCol="0">
            <a:spAutoFit/>
          </a:bodyPr>
          <a:lstStyle/>
          <a:p>
            <a:r>
              <a:rPr lang="en-US" b="1" dirty="0" smtClean="0"/>
              <a:t>Time of Flight </a:t>
            </a:r>
            <a:endParaRPr lang="en-US" b="1" dirty="0"/>
          </a:p>
        </p:txBody>
      </p:sp>
      <p:sp>
        <p:nvSpPr>
          <p:cNvPr id="53" name="TextBox 52"/>
          <p:cNvSpPr txBox="1"/>
          <p:nvPr/>
        </p:nvSpPr>
        <p:spPr>
          <a:xfrm>
            <a:off x="3491618" y="2871850"/>
            <a:ext cx="611579" cy="276999"/>
          </a:xfrm>
          <a:prstGeom prst="rect">
            <a:avLst/>
          </a:prstGeom>
          <a:noFill/>
        </p:spPr>
        <p:txBody>
          <a:bodyPr wrap="square" rtlCol="0">
            <a:spAutoFit/>
          </a:bodyPr>
          <a:lstStyle/>
          <a:p>
            <a:r>
              <a:rPr lang="en-US" sz="1200" dirty="0" smtClean="0"/>
              <a:t>Stop</a:t>
            </a:r>
          </a:p>
        </p:txBody>
      </p:sp>
      <p:pic>
        <p:nvPicPr>
          <p:cNvPr id="248833" name="Picture 1"/>
          <p:cNvPicPr>
            <a:picLocks noChangeAspect="1" noChangeArrowheads="1"/>
          </p:cNvPicPr>
          <p:nvPr/>
        </p:nvPicPr>
        <p:blipFill>
          <a:blip r:embed="rId5" cstate="print"/>
          <a:srcRect/>
          <a:stretch>
            <a:fillRect/>
          </a:stretch>
        </p:blipFill>
        <p:spPr bwMode="auto">
          <a:xfrm rot="16200000">
            <a:off x="3384644" y="2930857"/>
            <a:ext cx="1228302" cy="1637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6899"/>
          </a:xfrm>
        </p:spPr>
        <p:txBody>
          <a:bodyPr>
            <a:normAutofit/>
          </a:bodyPr>
          <a:lstStyle/>
          <a:p>
            <a:r>
              <a:rPr lang="en-US" sz="3600" b="1" baseline="30000" dirty="0" smtClean="0">
                <a:solidFill>
                  <a:schemeClr val="accent1"/>
                </a:solidFill>
              </a:rPr>
              <a:t>133</a:t>
            </a:r>
            <a:r>
              <a:rPr lang="en-US" sz="3600" b="1" dirty="0" smtClean="0">
                <a:solidFill>
                  <a:schemeClr val="accent1"/>
                </a:solidFill>
              </a:rPr>
              <a:t>Cs Transmission</a:t>
            </a:r>
            <a:endParaRPr lang="en-US" sz="3600" b="1" dirty="0">
              <a:solidFill>
                <a:schemeClr val="accent1"/>
              </a:solidFill>
            </a:endParaRPr>
          </a:p>
        </p:txBody>
      </p:sp>
      <p:pic>
        <p:nvPicPr>
          <p:cNvPr id="6" name="Picture 5" descr="Extraction-vs-RFDC1.jpg"/>
          <p:cNvPicPr>
            <a:picLocks noChangeAspect="1"/>
          </p:cNvPicPr>
          <p:nvPr/>
        </p:nvPicPr>
        <p:blipFill>
          <a:blip r:embed="rId3" cstate="print"/>
          <a:stretch>
            <a:fillRect/>
          </a:stretch>
        </p:blipFill>
        <p:spPr>
          <a:xfrm>
            <a:off x="5019883" y="1692613"/>
            <a:ext cx="3337308" cy="2534177"/>
          </a:xfrm>
          <a:prstGeom prst="rect">
            <a:avLst/>
          </a:prstGeom>
        </p:spPr>
      </p:pic>
      <p:pic>
        <p:nvPicPr>
          <p:cNvPr id="7" name="Picture 6" descr="DC-vs-He1.jpg"/>
          <p:cNvPicPr>
            <a:picLocks noChangeAspect="1"/>
          </p:cNvPicPr>
          <p:nvPr/>
        </p:nvPicPr>
        <p:blipFill>
          <a:blip r:embed="rId4" cstate="print"/>
          <a:stretch>
            <a:fillRect/>
          </a:stretch>
        </p:blipFill>
        <p:spPr>
          <a:xfrm>
            <a:off x="447401" y="1424768"/>
            <a:ext cx="3741823" cy="3002424"/>
          </a:xfrm>
          <a:prstGeom prst="rect">
            <a:avLst/>
          </a:prstGeom>
        </p:spPr>
      </p:pic>
      <p:sp>
        <p:nvSpPr>
          <p:cNvPr id="8" name="TextBox 7"/>
          <p:cNvSpPr txBox="1"/>
          <p:nvPr/>
        </p:nvSpPr>
        <p:spPr>
          <a:xfrm>
            <a:off x="1403498" y="1084521"/>
            <a:ext cx="1765004" cy="369332"/>
          </a:xfrm>
          <a:prstGeom prst="rect">
            <a:avLst/>
          </a:prstGeom>
          <a:noFill/>
        </p:spPr>
        <p:txBody>
          <a:bodyPr wrap="square" rtlCol="0">
            <a:spAutoFit/>
          </a:bodyPr>
          <a:lstStyle/>
          <a:p>
            <a:r>
              <a:rPr lang="en-US" b="1" dirty="0" smtClean="0"/>
              <a:t>DC transmission</a:t>
            </a:r>
            <a:endParaRPr lang="en-US" b="1" dirty="0"/>
          </a:p>
        </p:txBody>
      </p:sp>
      <p:sp>
        <p:nvSpPr>
          <p:cNvPr id="9" name="TextBox 8"/>
          <p:cNvSpPr txBox="1"/>
          <p:nvPr/>
        </p:nvSpPr>
        <p:spPr>
          <a:xfrm>
            <a:off x="5656528" y="1084521"/>
            <a:ext cx="1796902" cy="369332"/>
          </a:xfrm>
          <a:prstGeom prst="rect">
            <a:avLst/>
          </a:prstGeom>
          <a:noFill/>
        </p:spPr>
        <p:txBody>
          <a:bodyPr wrap="square" rtlCol="0">
            <a:spAutoFit/>
          </a:bodyPr>
          <a:lstStyle/>
          <a:p>
            <a:r>
              <a:rPr lang="en-US" b="1" dirty="0" smtClean="0"/>
              <a:t>AC transmission</a:t>
            </a:r>
            <a:endParaRPr lang="en-US" b="1" dirty="0"/>
          </a:p>
        </p:txBody>
      </p:sp>
      <p:sp>
        <p:nvSpPr>
          <p:cNvPr id="10" name="TextBox 9"/>
          <p:cNvSpPr txBox="1"/>
          <p:nvPr/>
        </p:nvSpPr>
        <p:spPr>
          <a:xfrm>
            <a:off x="829340" y="4401880"/>
            <a:ext cx="3221665" cy="1477328"/>
          </a:xfrm>
          <a:prstGeom prst="rect">
            <a:avLst/>
          </a:prstGeom>
          <a:noFill/>
        </p:spPr>
        <p:txBody>
          <a:bodyPr wrap="square" rtlCol="0">
            <a:spAutoFit/>
          </a:bodyPr>
          <a:lstStyle/>
          <a:p>
            <a:pPr>
              <a:buFont typeface="Arial" pitchFamily="34" charset="0"/>
              <a:buChar char="•"/>
            </a:pPr>
            <a:r>
              <a:rPr lang="en-US" dirty="0" smtClean="0"/>
              <a:t> 315 </a:t>
            </a:r>
            <a:r>
              <a:rPr lang="en-US" dirty="0" err="1" smtClean="0"/>
              <a:t>Vpp</a:t>
            </a:r>
            <a:r>
              <a:rPr lang="en-US" dirty="0" smtClean="0"/>
              <a:t> at 600 kHz</a:t>
            </a:r>
          </a:p>
          <a:p>
            <a:pPr>
              <a:buFont typeface="Arial" pitchFamily="34" charset="0"/>
              <a:buChar char="•"/>
            </a:pPr>
            <a:r>
              <a:rPr lang="en-US" dirty="0" smtClean="0"/>
              <a:t> (80 ± 2)% DC transmission</a:t>
            </a:r>
          </a:p>
          <a:p>
            <a:pPr>
              <a:buFont typeface="Arial" pitchFamily="34" charset="0"/>
              <a:buChar char="•"/>
            </a:pPr>
            <a:r>
              <a:rPr lang="en-US" dirty="0" smtClean="0"/>
              <a:t> Maximum transmission at      </a:t>
            </a:r>
            <a:r>
              <a:rPr lang="en-US" dirty="0" smtClean="0">
                <a:latin typeface="Symbol" pitchFamily="18" charset="2"/>
              </a:rPr>
              <a:t>~</a:t>
            </a:r>
            <a:r>
              <a:rPr lang="en-US" dirty="0" smtClean="0"/>
              <a:t>35 x 10</a:t>
            </a:r>
            <a:r>
              <a:rPr lang="en-US" baseline="30000" dirty="0" smtClean="0"/>
              <a:t>-3</a:t>
            </a:r>
            <a:r>
              <a:rPr lang="en-US" dirty="0" smtClean="0"/>
              <a:t> mbar</a:t>
            </a:r>
          </a:p>
          <a:p>
            <a:pPr>
              <a:buFont typeface="Arial" pitchFamily="34" charset="0"/>
              <a:buChar char="•"/>
            </a:pPr>
            <a:r>
              <a:rPr lang="en-US" dirty="0" smtClean="0"/>
              <a:t> 0.2 </a:t>
            </a:r>
            <a:r>
              <a:rPr lang="en-US" dirty="0" err="1" smtClean="0"/>
              <a:t>nA</a:t>
            </a:r>
            <a:r>
              <a:rPr lang="en-US" dirty="0" smtClean="0"/>
              <a:t> at Faraday cup</a:t>
            </a:r>
            <a:endParaRPr lang="en-US" dirty="0"/>
          </a:p>
        </p:txBody>
      </p:sp>
      <p:sp>
        <p:nvSpPr>
          <p:cNvPr id="11" name="TextBox 10"/>
          <p:cNvSpPr txBox="1"/>
          <p:nvPr/>
        </p:nvSpPr>
        <p:spPr>
          <a:xfrm>
            <a:off x="4954975" y="4998126"/>
            <a:ext cx="3450566" cy="646331"/>
          </a:xfrm>
          <a:prstGeom prst="rect">
            <a:avLst/>
          </a:prstGeom>
          <a:noFill/>
        </p:spPr>
        <p:txBody>
          <a:bodyPr wrap="square" rtlCol="0">
            <a:spAutoFit/>
          </a:bodyPr>
          <a:lstStyle/>
          <a:p>
            <a:pPr>
              <a:buFont typeface="Arial" pitchFamily="34" charset="0"/>
              <a:buChar char="•"/>
            </a:pPr>
            <a:r>
              <a:rPr lang="en-US" dirty="0" smtClean="0"/>
              <a:t> Stable ion motion for different frequency to RF voltage ratios</a:t>
            </a:r>
            <a:endParaRPr lang="en-US" dirty="0"/>
          </a:p>
        </p:txBody>
      </p:sp>
      <p:graphicFrame>
        <p:nvGraphicFramePr>
          <p:cNvPr id="49154" name="Object 2"/>
          <p:cNvGraphicFramePr>
            <a:graphicFrameLocks noChangeAspect="1"/>
          </p:cNvGraphicFramePr>
          <p:nvPr/>
        </p:nvGraphicFramePr>
        <p:xfrm>
          <a:off x="5936436" y="5630671"/>
          <a:ext cx="1343025" cy="733425"/>
        </p:xfrm>
        <a:graphic>
          <a:graphicData uri="http://schemas.openxmlformats.org/presentationml/2006/ole">
            <p:oleObj spid="_x0000_s49154" name="Equation" r:id="rId5" imgW="838080" imgH="457200" progId="Equation.3">
              <p:embed/>
            </p:oleObj>
          </a:graphicData>
        </a:graphic>
      </p:graphicFrame>
      <p:sp>
        <p:nvSpPr>
          <p:cNvPr id="13" name="TextBox 12"/>
          <p:cNvSpPr txBox="1"/>
          <p:nvPr/>
        </p:nvSpPr>
        <p:spPr>
          <a:xfrm>
            <a:off x="5390894" y="4084609"/>
            <a:ext cx="3125785" cy="738664"/>
          </a:xfrm>
          <a:prstGeom prst="rect">
            <a:avLst/>
          </a:prstGeom>
          <a:noFill/>
        </p:spPr>
        <p:txBody>
          <a:bodyPr wrap="square" rtlCol="0">
            <a:spAutoFit/>
          </a:bodyPr>
          <a:lstStyle/>
          <a:p>
            <a:r>
              <a:rPr lang="en-US" sz="1400" dirty="0" smtClean="0"/>
              <a:t>50V RFDC @ 250 kHz	</a:t>
            </a:r>
            <a:r>
              <a:rPr lang="en-US" sz="1400" dirty="0" smtClean="0">
                <a:latin typeface="Symbol" pitchFamily="18" charset="2"/>
              </a:rPr>
              <a:t>® </a:t>
            </a:r>
            <a:r>
              <a:rPr lang="en-US" sz="1400" dirty="0" smtClean="0"/>
              <a:t>q = 0.29</a:t>
            </a:r>
          </a:p>
          <a:p>
            <a:r>
              <a:rPr lang="en-US" sz="1400" dirty="0" smtClean="0"/>
              <a:t>80V RFDC @ 350 kHz	</a:t>
            </a:r>
            <a:r>
              <a:rPr lang="en-US" sz="1400" dirty="0" smtClean="0">
                <a:latin typeface="Symbol" pitchFamily="18" charset="2"/>
              </a:rPr>
              <a:t>® </a:t>
            </a:r>
            <a:r>
              <a:rPr lang="en-US" sz="1400" dirty="0" smtClean="0"/>
              <a:t>q = 0.24</a:t>
            </a:r>
          </a:p>
          <a:p>
            <a:r>
              <a:rPr lang="en-US" sz="1400" dirty="0" smtClean="0"/>
              <a:t>200V RFDC @ 850 kHz	</a:t>
            </a:r>
            <a:r>
              <a:rPr lang="en-US" sz="1400" dirty="0" smtClean="0">
                <a:latin typeface="Symbol" pitchFamily="18" charset="2"/>
              </a:rPr>
              <a:t>® </a:t>
            </a:r>
            <a:r>
              <a:rPr lang="en-US" sz="1400" dirty="0" smtClean="0"/>
              <a:t>q = 0.10</a:t>
            </a:r>
            <a:endParaRPr lang="en-US" sz="1400" dirty="0"/>
          </a:p>
        </p:txBody>
      </p:sp>
      <p:sp>
        <p:nvSpPr>
          <p:cNvPr id="12" name="TextBox 11"/>
          <p:cNvSpPr txBox="1"/>
          <p:nvPr/>
        </p:nvSpPr>
        <p:spPr>
          <a:xfrm>
            <a:off x="2797791" y="3616658"/>
            <a:ext cx="1419368" cy="307777"/>
          </a:xfrm>
          <a:prstGeom prst="rect">
            <a:avLst/>
          </a:prstGeom>
          <a:noFill/>
        </p:spPr>
        <p:txBody>
          <a:bodyPr wrap="square" rtlCol="0">
            <a:spAutoFit/>
          </a:bodyPr>
          <a:lstStyle/>
          <a:p>
            <a:r>
              <a:rPr lang="en-US" sz="1400" dirty="0" smtClean="0">
                <a:solidFill>
                  <a:srgbClr val="FF0000"/>
                </a:solidFill>
              </a:rPr>
              <a:t>Preliminary</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0"/>
          </p:nvPr>
        </p:nvSpPr>
        <p:spPr/>
        <p:txBody>
          <a:bodyPr/>
          <a:lstStyle/>
          <a:p>
            <a:fld id="{FA3B713D-ED78-4BDC-82B0-AC95EAD891D2}" type="slidenum">
              <a:rPr lang="de-DE"/>
              <a:pPr/>
              <a:t>49</a:t>
            </a:fld>
            <a:endParaRPr lang="de-DE"/>
          </a:p>
        </p:txBody>
      </p:sp>
      <p:sp>
        <p:nvSpPr>
          <p:cNvPr id="102402" name="Rectangle 2"/>
          <p:cNvSpPr>
            <a:spLocks noGrp="1" noChangeArrowheads="1"/>
          </p:cNvSpPr>
          <p:nvPr>
            <p:ph type="title"/>
          </p:nvPr>
        </p:nvSpPr>
        <p:spPr>
          <a:xfrm>
            <a:off x="669428" y="122832"/>
            <a:ext cx="6048375" cy="633412"/>
          </a:xfrm>
        </p:spPr>
        <p:txBody>
          <a:bodyPr>
            <a:normAutofit fontScale="90000"/>
          </a:bodyPr>
          <a:lstStyle/>
          <a:p>
            <a:r>
              <a:rPr lang="en-US" sz="3600" dirty="0">
                <a:solidFill>
                  <a:schemeClr val="accent1"/>
                </a:solidFill>
              </a:rPr>
              <a:t>MPET</a:t>
            </a:r>
          </a:p>
        </p:txBody>
      </p:sp>
      <p:sp>
        <p:nvSpPr>
          <p:cNvPr id="102403" name="Rectangle 3"/>
          <p:cNvSpPr>
            <a:spLocks noGrp="1" noChangeArrowheads="1"/>
          </p:cNvSpPr>
          <p:nvPr>
            <p:ph type="body" sz="half" idx="1"/>
          </p:nvPr>
        </p:nvSpPr>
        <p:spPr/>
        <p:txBody>
          <a:bodyPr/>
          <a:lstStyle/>
          <a:p>
            <a:r>
              <a:rPr lang="en-US" sz="2000" dirty="0"/>
              <a:t>C</a:t>
            </a:r>
            <a:r>
              <a:rPr lang="en-US" sz="2000" dirty="0" smtClean="0"/>
              <a:t>onfinement</a:t>
            </a:r>
            <a:r>
              <a:rPr lang="en-US" sz="2000" dirty="0"/>
              <a:t>:</a:t>
            </a:r>
          </a:p>
          <a:p>
            <a:pPr lvl="1"/>
            <a:r>
              <a:rPr lang="en-US" sz="2000" dirty="0"/>
              <a:t>strong axial, </a:t>
            </a:r>
            <a:r>
              <a:rPr lang="en-US" sz="2000" dirty="0" err="1"/>
              <a:t>hom</a:t>
            </a:r>
            <a:r>
              <a:rPr lang="en-US" sz="2000" dirty="0"/>
              <a:t>. B-field (4 T)</a:t>
            </a:r>
          </a:p>
          <a:p>
            <a:pPr lvl="1"/>
            <a:r>
              <a:rPr lang="en-US" sz="2000" dirty="0"/>
              <a:t>electrostatic </a:t>
            </a:r>
            <a:r>
              <a:rPr lang="en-US" sz="2000" dirty="0" err="1"/>
              <a:t>quadrupolar</a:t>
            </a:r>
            <a:r>
              <a:rPr lang="en-US" sz="2000" dirty="0"/>
              <a:t> field</a:t>
            </a:r>
          </a:p>
          <a:p>
            <a:r>
              <a:rPr lang="en-US" sz="2000" dirty="0"/>
              <a:t>3 </a:t>
            </a:r>
            <a:r>
              <a:rPr lang="en-US" sz="2000" dirty="0" err="1"/>
              <a:t>eigenmotions</a:t>
            </a:r>
            <a:endParaRPr lang="en-US" sz="2000" dirty="0"/>
          </a:p>
          <a:p>
            <a:endParaRPr lang="en-US" sz="2400" dirty="0"/>
          </a:p>
          <a:p>
            <a:r>
              <a:rPr lang="en-US" sz="2000" dirty="0"/>
              <a:t>C</a:t>
            </a:r>
            <a:r>
              <a:rPr lang="en-US" sz="2000" dirty="0" smtClean="0"/>
              <a:t>yclotron </a:t>
            </a:r>
            <a:r>
              <a:rPr lang="en-US" sz="2000" dirty="0"/>
              <a:t>frequency</a:t>
            </a:r>
          </a:p>
          <a:p>
            <a:endParaRPr lang="en-US" sz="4000" dirty="0"/>
          </a:p>
          <a:p>
            <a:r>
              <a:rPr lang="en-US" sz="2000" dirty="0" err="1"/>
              <a:t>Q</a:t>
            </a:r>
            <a:r>
              <a:rPr lang="en-US" sz="2000" dirty="0" err="1" smtClean="0"/>
              <a:t>uadrupolor</a:t>
            </a:r>
            <a:r>
              <a:rPr lang="en-US" sz="2000" dirty="0" smtClean="0"/>
              <a:t> </a:t>
            </a:r>
            <a:r>
              <a:rPr lang="en-US" sz="2000" dirty="0" err="1"/>
              <a:t>rf</a:t>
            </a:r>
            <a:r>
              <a:rPr lang="en-US" sz="2000" dirty="0"/>
              <a:t>- field (ring electrode) leads to conversion: magnetron ↔ reduced cyclotron</a:t>
            </a:r>
          </a:p>
          <a:p>
            <a:r>
              <a:rPr lang="en-US" sz="2000" dirty="0"/>
              <a:t>R</a:t>
            </a:r>
            <a:r>
              <a:rPr lang="en-US" sz="2000" dirty="0" smtClean="0"/>
              <a:t>adial </a:t>
            </a:r>
            <a:r>
              <a:rPr lang="en-US" sz="2000" dirty="0"/>
              <a:t>energy:</a:t>
            </a:r>
          </a:p>
          <a:p>
            <a:endParaRPr lang="en-US" sz="2000" dirty="0"/>
          </a:p>
        </p:txBody>
      </p:sp>
      <p:graphicFrame>
        <p:nvGraphicFramePr>
          <p:cNvPr id="102404" name="Object 4"/>
          <p:cNvGraphicFramePr>
            <a:graphicFrameLocks noChangeAspect="1"/>
          </p:cNvGraphicFramePr>
          <p:nvPr>
            <p:ph sz="quarter" idx="2"/>
          </p:nvPr>
        </p:nvGraphicFramePr>
        <p:xfrm>
          <a:off x="1116013" y="3905108"/>
          <a:ext cx="2305050" cy="654050"/>
        </p:xfrm>
        <a:graphic>
          <a:graphicData uri="http://schemas.openxmlformats.org/presentationml/2006/ole">
            <p:oleObj spid="_x0000_s278530" name="Equation" r:id="rId4" imgW="1384200" imgH="393480" progId="Equation.3">
              <p:embed/>
            </p:oleObj>
          </a:graphicData>
        </a:graphic>
      </p:graphicFrame>
      <p:pic>
        <p:nvPicPr>
          <p:cNvPr id="102405" name="Picture 5" descr="motionPenningTrap"/>
          <p:cNvPicPr>
            <a:picLocks noChangeAspect="1" noChangeArrowheads="1"/>
          </p:cNvPicPr>
          <p:nvPr/>
        </p:nvPicPr>
        <p:blipFill>
          <a:blip r:embed="rId5" cstate="print"/>
          <a:srcRect/>
          <a:stretch>
            <a:fillRect/>
          </a:stretch>
        </p:blipFill>
        <p:spPr bwMode="auto">
          <a:xfrm>
            <a:off x="5219700" y="2386013"/>
            <a:ext cx="2808288" cy="2122487"/>
          </a:xfrm>
          <a:prstGeom prst="rect">
            <a:avLst/>
          </a:prstGeom>
          <a:noFill/>
        </p:spPr>
      </p:pic>
      <p:pic>
        <p:nvPicPr>
          <p:cNvPr id="102406" name="Picture 6" descr="penningTrapElectrodes"/>
          <p:cNvPicPr>
            <a:picLocks noChangeAspect="1" noChangeArrowheads="1"/>
          </p:cNvPicPr>
          <p:nvPr/>
        </p:nvPicPr>
        <p:blipFill>
          <a:blip r:embed="rId6" cstate="print"/>
          <a:srcRect/>
          <a:stretch>
            <a:fillRect/>
          </a:stretch>
        </p:blipFill>
        <p:spPr bwMode="auto">
          <a:xfrm>
            <a:off x="5219700" y="404813"/>
            <a:ext cx="2736850" cy="1943100"/>
          </a:xfrm>
          <a:prstGeom prst="rect">
            <a:avLst/>
          </a:prstGeom>
          <a:noFill/>
        </p:spPr>
      </p:pic>
      <p:sp>
        <p:nvSpPr>
          <p:cNvPr id="102407" name="Line 7"/>
          <p:cNvSpPr>
            <a:spLocks noChangeShapeType="1"/>
          </p:cNvSpPr>
          <p:nvPr/>
        </p:nvSpPr>
        <p:spPr bwMode="auto">
          <a:xfrm flipV="1">
            <a:off x="8172450" y="908050"/>
            <a:ext cx="0" cy="719138"/>
          </a:xfrm>
          <a:prstGeom prst="line">
            <a:avLst/>
          </a:prstGeom>
          <a:noFill/>
          <a:ln w="38100">
            <a:solidFill>
              <a:schemeClr val="tx1"/>
            </a:solidFill>
            <a:round/>
            <a:headEnd/>
            <a:tailEnd type="triangle" w="med" len="med"/>
          </a:ln>
          <a:effectLst/>
        </p:spPr>
        <p:txBody>
          <a:bodyPr/>
          <a:lstStyle/>
          <a:p>
            <a:endParaRPr lang="en-US"/>
          </a:p>
        </p:txBody>
      </p:sp>
      <p:sp>
        <p:nvSpPr>
          <p:cNvPr id="102408" name="Text Box 8"/>
          <p:cNvSpPr txBox="1">
            <a:spLocks noChangeArrowheads="1"/>
          </p:cNvSpPr>
          <p:nvPr/>
        </p:nvSpPr>
        <p:spPr bwMode="auto">
          <a:xfrm>
            <a:off x="8172450" y="1117600"/>
            <a:ext cx="336550" cy="366713"/>
          </a:xfrm>
          <a:prstGeom prst="rect">
            <a:avLst/>
          </a:prstGeom>
          <a:noFill/>
          <a:ln w="9525">
            <a:noFill/>
            <a:miter lim="800000"/>
            <a:headEnd/>
            <a:tailEnd/>
          </a:ln>
          <a:effectLst/>
        </p:spPr>
        <p:txBody>
          <a:bodyPr wrap="none">
            <a:spAutoFit/>
          </a:bodyPr>
          <a:lstStyle/>
          <a:p>
            <a:r>
              <a:rPr lang="en-US" b="1" i="0">
                <a:latin typeface="Arial Unicode MS" pitchFamily="34" charset="-128"/>
              </a:rPr>
              <a:t>B</a:t>
            </a:r>
          </a:p>
        </p:txBody>
      </p:sp>
      <p:pic>
        <p:nvPicPr>
          <p:cNvPr id="102409" name="Picture 9"/>
          <p:cNvPicPr>
            <a:picLocks noGrp="1" noChangeAspect="1" noChangeArrowheads="1"/>
          </p:cNvPicPr>
          <p:nvPr>
            <p:ph sz="quarter" idx="3"/>
          </p:nvPr>
        </p:nvPicPr>
        <p:blipFill>
          <a:blip r:embed="rId7" cstate="print"/>
          <a:srcRect/>
          <a:stretch>
            <a:fillRect/>
          </a:stretch>
        </p:blipFill>
        <p:spPr>
          <a:xfrm>
            <a:off x="4787900" y="4581525"/>
            <a:ext cx="3822700" cy="2105025"/>
          </a:xfrm>
          <a:noFill/>
          <a:ln/>
        </p:spPr>
      </p:pic>
      <p:graphicFrame>
        <p:nvGraphicFramePr>
          <p:cNvPr id="102410" name="Object 10"/>
          <p:cNvGraphicFramePr>
            <a:graphicFrameLocks noChangeAspect="1"/>
          </p:cNvGraphicFramePr>
          <p:nvPr/>
        </p:nvGraphicFramePr>
        <p:xfrm>
          <a:off x="1152170" y="3067903"/>
          <a:ext cx="1543050" cy="358775"/>
        </p:xfrm>
        <a:graphic>
          <a:graphicData uri="http://schemas.openxmlformats.org/presentationml/2006/ole">
            <p:oleObj spid="_x0000_s278531" name="Equation" r:id="rId8" imgW="927000" imgH="215640" progId="Equation.3">
              <p:embed/>
            </p:oleObj>
          </a:graphicData>
        </a:graphic>
      </p:graphicFrame>
      <p:graphicFrame>
        <p:nvGraphicFramePr>
          <p:cNvPr id="102411" name="Object 11"/>
          <p:cNvGraphicFramePr>
            <a:graphicFrameLocks noChangeAspect="1"/>
          </p:cNvGraphicFramePr>
          <p:nvPr/>
        </p:nvGraphicFramePr>
        <p:xfrm>
          <a:off x="441018" y="6059417"/>
          <a:ext cx="4103687" cy="382588"/>
        </p:xfrm>
        <a:graphic>
          <a:graphicData uri="http://schemas.openxmlformats.org/presentationml/2006/ole">
            <p:oleObj spid="_x0000_s278532" name="Equation" r:id="rId9" imgW="2450880" imgH="228600" progId="Equation.3">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0" y="0"/>
            <a:ext cx="9144000" cy="914400"/>
          </a:xfrm>
        </p:spPr>
        <p:txBody>
          <a:bodyPr>
            <a:normAutofit/>
          </a:bodyPr>
          <a:lstStyle/>
          <a:p>
            <a:pPr eaLnBrk="1" hangingPunct="1"/>
            <a:r>
              <a:rPr lang="en-US" sz="3600" dirty="0" smtClean="0">
                <a:solidFill>
                  <a:schemeClr val="accent1"/>
                </a:solidFill>
              </a:rPr>
              <a:t>What is TITAN ?</a:t>
            </a:r>
          </a:p>
        </p:txBody>
      </p:sp>
      <p:pic>
        <p:nvPicPr>
          <p:cNvPr id="22534" name="Picture 3" descr="Beamline-schematic"/>
          <p:cNvPicPr>
            <a:picLocks noGrp="1" noChangeAspect="1" noChangeArrowheads="1"/>
          </p:cNvPicPr>
          <p:nvPr>
            <p:ph sz="half" idx="2"/>
          </p:nvPr>
        </p:nvPicPr>
        <p:blipFill>
          <a:blip r:embed="rId3" cstate="print"/>
          <a:srcRect/>
          <a:stretch>
            <a:fillRect/>
          </a:stretch>
        </p:blipFill>
        <p:spPr>
          <a:xfrm>
            <a:off x="1752600" y="2081234"/>
            <a:ext cx="4648200" cy="4419600"/>
          </a:xfrm>
        </p:spPr>
      </p:pic>
      <p:sp>
        <p:nvSpPr>
          <p:cNvPr id="22535" name="Text Box 5"/>
          <p:cNvSpPr txBox="1">
            <a:spLocks noChangeAspect="1" noChangeArrowheads="1"/>
          </p:cNvSpPr>
          <p:nvPr/>
        </p:nvSpPr>
        <p:spPr bwMode="auto">
          <a:xfrm>
            <a:off x="3398838" y="6245225"/>
            <a:ext cx="4919662" cy="306388"/>
          </a:xfrm>
          <a:prstGeom prst="rect">
            <a:avLst/>
          </a:prstGeom>
          <a:noFill/>
          <a:ln w="9525">
            <a:noFill/>
            <a:miter lim="800000"/>
            <a:headEnd/>
            <a:tailEnd/>
          </a:ln>
        </p:spPr>
        <p:txBody>
          <a:bodyPr wrap="none">
            <a:spAutoFit/>
          </a:bodyPr>
          <a:lstStyle/>
          <a:p>
            <a:r>
              <a:rPr lang="en-US" sz="1400" dirty="0">
                <a:solidFill>
                  <a:srgbClr val="004699"/>
                </a:solidFill>
              </a:rPr>
              <a:t>Radioactive isotopes from an </a:t>
            </a:r>
            <a:r>
              <a:rPr lang="en-US" sz="1400" b="1" dirty="0">
                <a:solidFill>
                  <a:srgbClr val="004699"/>
                </a:solidFill>
              </a:rPr>
              <a:t>ISOL </a:t>
            </a:r>
            <a:r>
              <a:rPr lang="en-US" sz="1400" dirty="0">
                <a:solidFill>
                  <a:srgbClr val="004699"/>
                </a:solidFill>
              </a:rPr>
              <a:t>facility (TRIUMF ISAC).</a:t>
            </a:r>
            <a:r>
              <a:rPr lang="en-US" sz="1400" b="1" dirty="0">
                <a:solidFill>
                  <a:srgbClr val="004699"/>
                </a:solidFill>
              </a:rPr>
              <a:t> </a:t>
            </a:r>
          </a:p>
        </p:txBody>
      </p:sp>
      <p:sp>
        <p:nvSpPr>
          <p:cNvPr id="22536" name="Line 7"/>
          <p:cNvSpPr>
            <a:spLocks noChangeAspect="1" noChangeShapeType="1"/>
          </p:cNvSpPr>
          <p:nvPr/>
        </p:nvSpPr>
        <p:spPr bwMode="auto">
          <a:xfrm flipV="1">
            <a:off x="1509713" y="3313113"/>
            <a:ext cx="0" cy="1309687"/>
          </a:xfrm>
          <a:prstGeom prst="line">
            <a:avLst/>
          </a:prstGeom>
          <a:noFill/>
          <a:ln w="15875">
            <a:noFill/>
            <a:round/>
            <a:headEnd/>
            <a:tailEnd type="triangle" w="lg" len="lg"/>
          </a:ln>
        </p:spPr>
        <p:txBody>
          <a:bodyPr/>
          <a:lstStyle/>
          <a:p>
            <a:endParaRPr lang="en-US"/>
          </a:p>
        </p:txBody>
      </p:sp>
      <p:sp>
        <p:nvSpPr>
          <p:cNvPr id="22537" name="Text Box 9"/>
          <p:cNvSpPr txBox="1">
            <a:spLocks noChangeAspect="1" noChangeArrowheads="1"/>
          </p:cNvSpPr>
          <p:nvPr/>
        </p:nvSpPr>
        <p:spPr bwMode="auto">
          <a:xfrm>
            <a:off x="1449388" y="6096000"/>
            <a:ext cx="379412" cy="304800"/>
          </a:xfrm>
          <a:prstGeom prst="rect">
            <a:avLst/>
          </a:prstGeom>
          <a:noFill/>
          <a:ln w="9525">
            <a:noFill/>
            <a:miter lim="800000"/>
            <a:headEnd/>
            <a:tailEnd/>
          </a:ln>
        </p:spPr>
        <p:txBody>
          <a:bodyPr wrap="none">
            <a:spAutoFit/>
          </a:bodyPr>
          <a:lstStyle/>
          <a:p>
            <a:r>
              <a:rPr lang="en-US" sz="1400" b="1"/>
              <a:t>A</a:t>
            </a:r>
            <a:r>
              <a:rPr lang="en-US" sz="1400" b="1" baseline="30000"/>
              <a:t>+</a:t>
            </a:r>
          </a:p>
        </p:txBody>
      </p:sp>
      <p:sp>
        <p:nvSpPr>
          <p:cNvPr id="22538" name="Text Box 10"/>
          <p:cNvSpPr txBox="1">
            <a:spLocks noChangeAspect="1" noChangeArrowheads="1"/>
          </p:cNvSpPr>
          <p:nvPr/>
        </p:nvSpPr>
        <p:spPr bwMode="auto">
          <a:xfrm>
            <a:off x="3733800" y="4038600"/>
            <a:ext cx="379413" cy="304800"/>
          </a:xfrm>
          <a:prstGeom prst="rect">
            <a:avLst/>
          </a:prstGeom>
          <a:noFill/>
          <a:ln w="9525">
            <a:noFill/>
            <a:miter lim="800000"/>
            <a:headEnd/>
            <a:tailEnd/>
          </a:ln>
        </p:spPr>
        <p:txBody>
          <a:bodyPr wrap="none">
            <a:spAutoFit/>
          </a:bodyPr>
          <a:lstStyle/>
          <a:p>
            <a:r>
              <a:rPr lang="en-US" sz="1400" b="1"/>
              <a:t>A</a:t>
            </a:r>
            <a:r>
              <a:rPr lang="en-US" sz="1400" b="1" baseline="30000"/>
              <a:t>+</a:t>
            </a:r>
          </a:p>
        </p:txBody>
      </p:sp>
      <p:sp>
        <p:nvSpPr>
          <p:cNvPr id="22539" name="Text Box 11"/>
          <p:cNvSpPr txBox="1">
            <a:spLocks noChangeAspect="1" noChangeArrowheads="1"/>
          </p:cNvSpPr>
          <p:nvPr/>
        </p:nvSpPr>
        <p:spPr bwMode="auto">
          <a:xfrm>
            <a:off x="4732338" y="3048000"/>
            <a:ext cx="449262" cy="304800"/>
          </a:xfrm>
          <a:prstGeom prst="rect">
            <a:avLst/>
          </a:prstGeom>
          <a:noFill/>
          <a:ln w="9525">
            <a:noFill/>
            <a:miter lim="800000"/>
            <a:headEnd/>
            <a:tailEnd/>
          </a:ln>
        </p:spPr>
        <p:txBody>
          <a:bodyPr wrap="none">
            <a:spAutoFit/>
          </a:bodyPr>
          <a:lstStyle/>
          <a:p>
            <a:r>
              <a:rPr lang="en-US" sz="1400" b="1"/>
              <a:t>A</a:t>
            </a:r>
            <a:r>
              <a:rPr lang="en-US" sz="1400" b="1" baseline="30000"/>
              <a:t>q+</a:t>
            </a:r>
          </a:p>
        </p:txBody>
      </p:sp>
      <p:sp>
        <p:nvSpPr>
          <p:cNvPr id="22540" name="Rectangle 13"/>
          <p:cNvSpPr>
            <a:spLocks noGrp="1" noChangeArrowheads="1"/>
          </p:cNvSpPr>
          <p:nvPr>
            <p:ph type="body" sz="half" idx="1"/>
          </p:nvPr>
        </p:nvSpPr>
        <p:spPr>
          <a:xfrm>
            <a:off x="4957763" y="5378450"/>
            <a:ext cx="4186237" cy="547688"/>
          </a:xfrm>
        </p:spPr>
        <p:txBody>
          <a:bodyPr>
            <a:noAutofit/>
          </a:bodyPr>
          <a:lstStyle/>
          <a:p>
            <a:pPr marL="342900" lvl="1" indent="-114300" eaLnBrk="1" hangingPunct="1">
              <a:lnSpc>
                <a:spcPct val="110000"/>
              </a:lnSpc>
              <a:spcBef>
                <a:spcPts val="800"/>
              </a:spcBef>
            </a:pPr>
            <a:r>
              <a:rPr lang="en-US" sz="1200" dirty="0" smtClean="0">
                <a:solidFill>
                  <a:schemeClr val="tx1"/>
                </a:solidFill>
              </a:rPr>
              <a:t>TITAN composed of</a:t>
            </a:r>
            <a:r>
              <a:rPr lang="en-US" sz="1200" b="1" dirty="0" smtClean="0">
                <a:solidFill>
                  <a:schemeClr val="tx1"/>
                </a:solidFill>
              </a:rPr>
              <a:t> 3 ion traps </a:t>
            </a:r>
            <a:r>
              <a:rPr lang="en-US" sz="1200" i="1" dirty="0" smtClean="0">
                <a:solidFill>
                  <a:schemeClr val="tx1"/>
                </a:solidFill>
              </a:rPr>
              <a:t>(presently)</a:t>
            </a:r>
          </a:p>
          <a:p>
            <a:pPr marL="342900" lvl="1" indent="-114300" eaLnBrk="1" hangingPunct="1">
              <a:lnSpc>
                <a:spcPct val="80000"/>
              </a:lnSpc>
              <a:spcBef>
                <a:spcPts val="800"/>
              </a:spcBef>
            </a:pPr>
            <a:r>
              <a:rPr lang="en-US" sz="1200" b="1" dirty="0" smtClean="0">
                <a:solidFill>
                  <a:schemeClr val="tx1"/>
                </a:solidFill>
              </a:rPr>
              <a:t>E</a:t>
            </a:r>
            <a:r>
              <a:rPr lang="en-US" sz="1200" dirty="0" smtClean="0">
                <a:solidFill>
                  <a:schemeClr val="tx1"/>
                </a:solidFill>
              </a:rPr>
              <a:t>lectron </a:t>
            </a:r>
            <a:r>
              <a:rPr lang="en-US" sz="1200" b="1" dirty="0" smtClean="0">
                <a:solidFill>
                  <a:schemeClr val="tx1"/>
                </a:solidFill>
              </a:rPr>
              <a:t>B</a:t>
            </a:r>
            <a:r>
              <a:rPr lang="en-US" sz="1200" dirty="0" smtClean="0">
                <a:solidFill>
                  <a:schemeClr val="tx1"/>
                </a:solidFill>
              </a:rPr>
              <a:t>eam </a:t>
            </a:r>
            <a:r>
              <a:rPr lang="en-US" sz="1200" b="1" dirty="0" smtClean="0">
                <a:solidFill>
                  <a:schemeClr val="tx1"/>
                </a:solidFill>
              </a:rPr>
              <a:t>I</a:t>
            </a:r>
            <a:r>
              <a:rPr lang="en-US" sz="1200" dirty="0" smtClean="0">
                <a:solidFill>
                  <a:schemeClr val="tx1"/>
                </a:solidFill>
              </a:rPr>
              <a:t>on </a:t>
            </a:r>
            <a:r>
              <a:rPr lang="en-US" sz="1200" b="1" dirty="0" smtClean="0">
                <a:solidFill>
                  <a:schemeClr val="tx1"/>
                </a:solidFill>
              </a:rPr>
              <a:t>T</a:t>
            </a:r>
            <a:r>
              <a:rPr lang="en-US" sz="1200" dirty="0" smtClean="0">
                <a:solidFill>
                  <a:schemeClr val="tx1"/>
                </a:solidFill>
              </a:rPr>
              <a:t>rap (</a:t>
            </a:r>
            <a:r>
              <a:rPr lang="en-US" sz="1200" b="1" dirty="0" smtClean="0">
                <a:solidFill>
                  <a:schemeClr val="tx1"/>
                </a:solidFill>
              </a:rPr>
              <a:t>EBIT</a:t>
            </a:r>
            <a:r>
              <a:rPr lang="en-US" sz="1200" dirty="0" smtClean="0">
                <a:solidFill>
                  <a:schemeClr val="tx1"/>
                </a:solidFill>
              </a:rPr>
              <a:t>): Produces </a:t>
            </a:r>
            <a:r>
              <a:rPr lang="en-US" sz="1200" b="1" dirty="0" smtClean="0">
                <a:solidFill>
                  <a:schemeClr val="tx1"/>
                </a:solidFill>
              </a:rPr>
              <a:t>Highly Charge Ions </a:t>
            </a:r>
            <a:r>
              <a:rPr lang="en-US" sz="1200" dirty="0" smtClean="0">
                <a:solidFill>
                  <a:schemeClr val="tx1"/>
                </a:solidFill>
              </a:rPr>
              <a:t>and is used for in-trap</a:t>
            </a:r>
            <a:r>
              <a:rPr lang="en-US" sz="1200" b="1" dirty="0" smtClean="0">
                <a:solidFill>
                  <a:schemeClr val="tx1"/>
                </a:solidFill>
              </a:rPr>
              <a:t> decay spectroscopy </a:t>
            </a:r>
          </a:p>
        </p:txBody>
      </p:sp>
      <p:sp>
        <p:nvSpPr>
          <p:cNvPr id="22541" name="Text Box 14"/>
          <p:cNvSpPr txBox="1">
            <a:spLocks noChangeArrowheads="1"/>
          </p:cNvSpPr>
          <p:nvPr/>
        </p:nvSpPr>
        <p:spPr bwMode="auto">
          <a:xfrm>
            <a:off x="304800" y="3191688"/>
            <a:ext cx="1752600" cy="646331"/>
          </a:xfrm>
          <a:prstGeom prst="rect">
            <a:avLst/>
          </a:prstGeom>
          <a:noFill/>
          <a:ln w="38100">
            <a:solidFill>
              <a:srgbClr val="3366FF"/>
            </a:solidFill>
            <a:miter lim="800000"/>
            <a:headEnd/>
            <a:tailEnd/>
          </a:ln>
        </p:spPr>
        <p:txBody>
          <a:bodyPr>
            <a:spAutoFit/>
          </a:bodyPr>
          <a:lstStyle/>
          <a:p>
            <a:pPr algn="ctr"/>
            <a:r>
              <a:rPr lang="en-US" sz="1200" dirty="0"/>
              <a:t>Under construction: Installation planned</a:t>
            </a:r>
          </a:p>
          <a:p>
            <a:pPr algn="ctr"/>
            <a:r>
              <a:rPr lang="en-US" sz="1200" dirty="0"/>
              <a:t> for Dec. </a:t>
            </a:r>
            <a:r>
              <a:rPr lang="en-US" sz="1200" dirty="0" smtClean="0"/>
              <a:t>2010 </a:t>
            </a:r>
          </a:p>
        </p:txBody>
      </p:sp>
      <p:sp>
        <p:nvSpPr>
          <p:cNvPr id="22542" name="Line 15"/>
          <p:cNvSpPr>
            <a:spLocks noChangeShapeType="1"/>
          </p:cNvSpPr>
          <p:nvPr/>
        </p:nvSpPr>
        <p:spPr bwMode="auto">
          <a:xfrm flipV="1">
            <a:off x="1957374" y="5029200"/>
            <a:ext cx="685800" cy="76200"/>
          </a:xfrm>
          <a:prstGeom prst="line">
            <a:avLst/>
          </a:prstGeom>
          <a:noFill/>
          <a:ln w="76200">
            <a:solidFill>
              <a:srgbClr val="FF3300"/>
            </a:solidFill>
            <a:round/>
            <a:headEnd/>
            <a:tailEnd type="triangle" w="med" len="med"/>
          </a:ln>
        </p:spPr>
        <p:txBody>
          <a:bodyPr/>
          <a:lstStyle/>
          <a:p>
            <a:endParaRPr lang="en-US"/>
          </a:p>
        </p:txBody>
      </p:sp>
      <p:sp>
        <p:nvSpPr>
          <p:cNvPr id="22543" name="Line 16"/>
          <p:cNvSpPr>
            <a:spLocks noChangeShapeType="1"/>
          </p:cNvSpPr>
          <p:nvPr/>
        </p:nvSpPr>
        <p:spPr bwMode="auto">
          <a:xfrm flipH="1">
            <a:off x="4800600" y="2133600"/>
            <a:ext cx="1193800" cy="304800"/>
          </a:xfrm>
          <a:prstGeom prst="line">
            <a:avLst/>
          </a:prstGeom>
          <a:noFill/>
          <a:ln w="76200">
            <a:solidFill>
              <a:srgbClr val="004699"/>
            </a:solidFill>
            <a:round/>
            <a:headEnd/>
            <a:tailEnd type="triangle" w="med" len="med"/>
          </a:ln>
        </p:spPr>
        <p:txBody>
          <a:bodyPr/>
          <a:lstStyle/>
          <a:p>
            <a:endParaRPr lang="en-US"/>
          </a:p>
        </p:txBody>
      </p:sp>
      <p:sp>
        <p:nvSpPr>
          <p:cNvPr id="22544" name="Line 17"/>
          <p:cNvSpPr>
            <a:spLocks noChangeShapeType="1"/>
          </p:cNvSpPr>
          <p:nvPr/>
        </p:nvSpPr>
        <p:spPr bwMode="auto">
          <a:xfrm>
            <a:off x="1686296" y="2707575"/>
            <a:ext cx="671125" cy="340426"/>
          </a:xfrm>
          <a:prstGeom prst="line">
            <a:avLst/>
          </a:prstGeom>
          <a:noFill/>
          <a:ln w="76200">
            <a:solidFill>
              <a:srgbClr val="3366FF"/>
            </a:solidFill>
            <a:round/>
            <a:headEnd/>
            <a:tailEnd type="triangle" w="med" len="med"/>
          </a:ln>
        </p:spPr>
        <p:txBody>
          <a:bodyPr/>
          <a:lstStyle/>
          <a:p>
            <a:endParaRPr lang="en-US"/>
          </a:p>
        </p:txBody>
      </p:sp>
      <p:sp>
        <p:nvSpPr>
          <p:cNvPr id="22545" name="Line 18"/>
          <p:cNvSpPr>
            <a:spLocks noChangeShapeType="1"/>
          </p:cNvSpPr>
          <p:nvPr/>
        </p:nvSpPr>
        <p:spPr bwMode="auto">
          <a:xfrm flipH="1" flipV="1">
            <a:off x="5867400" y="4343400"/>
            <a:ext cx="533400" cy="304800"/>
          </a:xfrm>
          <a:prstGeom prst="line">
            <a:avLst/>
          </a:prstGeom>
          <a:noFill/>
          <a:ln w="76200">
            <a:solidFill>
              <a:srgbClr val="FFCC66"/>
            </a:solidFill>
            <a:round/>
            <a:headEnd/>
            <a:tailEnd type="triangle" w="med" len="med"/>
          </a:ln>
        </p:spPr>
        <p:txBody>
          <a:bodyPr/>
          <a:lstStyle/>
          <a:p>
            <a:endParaRPr lang="en-US"/>
          </a:p>
        </p:txBody>
      </p:sp>
      <p:sp>
        <p:nvSpPr>
          <p:cNvPr id="22546" name="Line 19"/>
          <p:cNvSpPr>
            <a:spLocks noChangeShapeType="1"/>
          </p:cNvSpPr>
          <p:nvPr/>
        </p:nvSpPr>
        <p:spPr bwMode="auto">
          <a:xfrm flipV="1">
            <a:off x="1752600" y="6136575"/>
            <a:ext cx="533400" cy="76200"/>
          </a:xfrm>
          <a:prstGeom prst="line">
            <a:avLst/>
          </a:prstGeom>
          <a:noFill/>
          <a:ln w="9525">
            <a:solidFill>
              <a:schemeClr val="tx1"/>
            </a:solidFill>
            <a:round/>
            <a:headEnd/>
            <a:tailEnd type="triangle" w="lg" len="lg"/>
          </a:ln>
        </p:spPr>
        <p:txBody>
          <a:bodyPr/>
          <a:lstStyle/>
          <a:p>
            <a:endParaRPr lang="en-US"/>
          </a:p>
        </p:txBody>
      </p:sp>
      <p:sp>
        <p:nvSpPr>
          <p:cNvPr id="22547" name="Line 20"/>
          <p:cNvSpPr>
            <a:spLocks noChangeShapeType="1"/>
          </p:cNvSpPr>
          <p:nvPr/>
        </p:nvSpPr>
        <p:spPr bwMode="auto">
          <a:xfrm flipV="1">
            <a:off x="3048000" y="3962400"/>
            <a:ext cx="152400" cy="381000"/>
          </a:xfrm>
          <a:prstGeom prst="line">
            <a:avLst/>
          </a:prstGeom>
          <a:noFill/>
          <a:ln w="9525">
            <a:solidFill>
              <a:schemeClr val="tx1"/>
            </a:solidFill>
            <a:round/>
            <a:headEnd/>
            <a:tailEnd type="triangle" w="lg" len="lg"/>
          </a:ln>
        </p:spPr>
        <p:txBody>
          <a:bodyPr/>
          <a:lstStyle/>
          <a:p>
            <a:endParaRPr lang="en-US"/>
          </a:p>
        </p:txBody>
      </p:sp>
      <p:sp>
        <p:nvSpPr>
          <p:cNvPr id="22548" name="Line 21"/>
          <p:cNvSpPr>
            <a:spLocks noChangeShapeType="1"/>
          </p:cNvSpPr>
          <p:nvPr/>
        </p:nvSpPr>
        <p:spPr bwMode="auto">
          <a:xfrm flipV="1">
            <a:off x="3048000" y="5140325"/>
            <a:ext cx="0" cy="346075"/>
          </a:xfrm>
          <a:prstGeom prst="line">
            <a:avLst/>
          </a:prstGeom>
          <a:noFill/>
          <a:ln w="9525">
            <a:solidFill>
              <a:schemeClr val="tx1"/>
            </a:solidFill>
            <a:round/>
            <a:headEnd/>
            <a:tailEnd type="triangle" w="lg" len="lg"/>
          </a:ln>
        </p:spPr>
        <p:txBody>
          <a:bodyPr/>
          <a:lstStyle/>
          <a:p>
            <a:endParaRPr lang="en-US"/>
          </a:p>
        </p:txBody>
      </p:sp>
      <p:sp>
        <p:nvSpPr>
          <p:cNvPr id="22549" name="Line 22"/>
          <p:cNvSpPr>
            <a:spLocks noChangeShapeType="1"/>
          </p:cNvSpPr>
          <p:nvPr/>
        </p:nvSpPr>
        <p:spPr bwMode="auto">
          <a:xfrm>
            <a:off x="3886200" y="3962400"/>
            <a:ext cx="838200" cy="228600"/>
          </a:xfrm>
          <a:prstGeom prst="line">
            <a:avLst/>
          </a:prstGeom>
          <a:noFill/>
          <a:ln w="9525">
            <a:solidFill>
              <a:schemeClr val="tx1"/>
            </a:solidFill>
            <a:round/>
            <a:headEnd/>
            <a:tailEnd type="triangle" w="lg" len="lg"/>
          </a:ln>
        </p:spPr>
        <p:txBody>
          <a:bodyPr/>
          <a:lstStyle/>
          <a:p>
            <a:endParaRPr lang="en-US"/>
          </a:p>
        </p:txBody>
      </p:sp>
      <p:sp>
        <p:nvSpPr>
          <p:cNvPr id="22550" name="Freeform 23"/>
          <p:cNvSpPr>
            <a:spLocks/>
          </p:cNvSpPr>
          <p:nvPr/>
        </p:nvSpPr>
        <p:spPr bwMode="auto">
          <a:xfrm>
            <a:off x="4419600" y="3505200"/>
            <a:ext cx="762000" cy="138113"/>
          </a:xfrm>
          <a:custGeom>
            <a:avLst/>
            <a:gdLst>
              <a:gd name="T0" fmla="*/ 0 w 334"/>
              <a:gd name="T1" fmla="*/ 0 h 87"/>
              <a:gd name="T2" fmla="*/ 2147483647 w 334"/>
              <a:gd name="T3" fmla="*/ 2147483647 h 87"/>
              <a:gd name="T4" fmla="*/ 0 60000 65536"/>
              <a:gd name="T5" fmla="*/ 0 60000 65536"/>
              <a:gd name="T6" fmla="*/ 0 w 334"/>
              <a:gd name="T7" fmla="*/ 0 h 87"/>
              <a:gd name="T8" fmla="*/ 334 w 334"/>
              <a:gd name="T9" fmla="*/ 87 h 87"/>
            </a:gdLst>
            <a:ahLst/>
            <a:cxnLst>
              <a:cxn ang="T4">
                <a:pos x="T0" y="T1"/>
              </a:cxn>
              <a:cxn ang="T5">
                <a:pos x="T2" y="T3"/>
              </a:cxn>
            </a:cxnLst>
            <a:rect l="T6" t="T7" r="T8" b="T9"/>
            <a:pathLst>
              <a:path w="334" h="87">
                <a:moveTo>
                  <a:pt x="0" y="0"/>
                </a:moveTo>
                <a:lnTo>
                  <a:pt x="334" y="87"/>
                </a:lnTo>
              </a:path>
            </a:pathLst>
          </a:custGeom>
          <a:noFill/>
          <a:ln w="9525">
            <a:solidFill>
              <a:schemeClr val="tx1"/>
            </a:solidFill>
            <a:prstDash val="dash"/>
            <a:round/>
            <a:headEnd type="triangle" w="lg" len="lg"/>
            <a:tailEnd type="none" w="lg" len="lg"/>
          </a:ln>
        </p:spPr>
        <p:txBody>
          <a:bodyPr/>
          <a:lstStyle/>
          <a:p>
            <a:endParaRPr lang="en-US"/>
          </a:p>
        </p:txBody>
      </p:sp>
      <p:sp>
        <p:nvSpPr>
          <p:cNvPr id="22551" name="Freeform 24"/>
          <p:cNvSpPr>
            <a:spLocks/>
          </p:cNvSpPr>
          <p:nvPr/>
        </p:nvSpPr>
        <p:spPr bwMode="auto">
          <a:xfrm>
            <a:off x="4114800" y="3124200"/>
            <a:ext cx="374650" cy="284163"/>
          </a:xfrm>
          <a:custGeom>
            <a:avLst/>
            <a:gdLst>
              <a:gd name="T0" fmla="*/ 2147483647 w 193"/>
              <a:gd name="T1" fmla="*/ 0 h 193"/>
              <a:gd name="T2" fmla="*/ 0 w 193"/>
              <a:gd name="T3" fmla="*/ 2147483647 h 193"/>
              <a:gd name="T4" fmla="*/ 0 60000 65536"/>
              <a:gd name="T5" fmla="*/ 0 60000 65536"/>
              <a:gd name="T6" fmla="*/ 0 w 193"/>
              <a:gd name="T7" fmla="*/ 0 h 193"/>
              <a:gd name="T8" fmla="*/ 193 w 193"/>
              <a:gd name="T9" fmla="*/ 193 h 193"/>
            </a:gdLst>
            <a:ahLst/>
            <a:cxnLst>
              <a:cxn ang="T4">
                <a:pos x="T0" y="T1"/>
              </a:cxn>
              <a:cxn ang="T5">
                <a:pos x="T2" y="T3"/>
              </a:cxn>
            </a:cxnLst>
            <a:rect l="T6" t="T7" r="T8" b="T9"/>
            <a:pathLst>
              <a:path w="193" h="193">
                <a:moveTo>
                  <a:pt x="193" y="0"/>
                </a:moveTo>
                <a:lnTo>
                  <a:pt x="0" y="193"/>
                </a:lnTo>
              </a:path>
            </a:pathLst>
          </a:custGeom>
          <a:noFill/>
          <a:ln w="9525">
            <a:solidFill>
              <a:schemeClr val="tx1"/>
            </a:solidFill>
            <a:prstDash val="dash"/>
            <a:round/>
            <a:headEnd type="triangle" w="lg" len="lg"/>
            <a:tailEnd type="none" w="lg" len="lg"/>
          </a:ln>
        </p:spPr>
        <p:txBody>
          <a:bodyPr/>
          <a:lstStyle/>
          <a:p>
            <a:endParaRPr lang="en-US"/>
          </a:p>
        </p:txBody>
      </p:sp>
      <p:pic>
        <p:nvPicPr>
          <p:cNvPr id="22552" name="Picture 27" descr="DSC06054 (1)"/>
          <p:cNvPicPr>
            <a:picLocks noChangeAspect="1" noChangeArrowheads="1"/>
          </p:cNvPicPr>
          <p:nvPr/>
        </p:nvPicPr>
        <p:blipFill>
          <a:blip r:embed="rId4" cstate="print"/>
          <a:srcRect/>
          <a:stretch>
            <a:fillRect/>
          </a:stretch>
        </p:blipFill>
        <p:spPr bwMode="auto">
          <a:xfrm>
            <a:off x="6324600" y="3252788"/>
            <a:ext cx="2573338" cy="1928812"/>
          </a:xfrm>
          <a:prstGeom prst="rect">
            <a:avLst/>
          </a:prstGeom>
          <a:noFill/>
          <a:ln w="76200">
            <a:solidFill>
              <a:srgbClr val="FFCA68"/>
            </a:solidFill>
            <a:miter lim="800000"/>
            <a:headEnd/>
            <a:tailEnd/>
          </a:ln>
        </p:spPr>
      </p:pic>
      <p:pic>
        <p:nvPicPr>
          <p:cNvPr id="22553" name="Picture 41"/>
          <p:cNvPicPr>
            <a:picLocks noChangeArrowheads="1"/>
          </p:cNvPicPr>
          <p:nvPr/>
        </p:nvPicPr>
        <p:blipFill>
          <a:blip r:embed="rId5" cstate="print"/>
          <a:srcRect/>
          <a:stretch>
            <a:fillRect/>
          </a:stretch>
        </p:blipFill>
        <p:spPr bwMode="auto">
          <a:xfrm>
            <a:off x="362197" y="1460664"/>
            <a:ext cx="1787236" cy="1255622"/>
          </a:xfrm>
          <a:prstGeom prst="rect">
            <a:avLst/>
          </a:prstGeom>
          <a:noFill/>
          <a:ln w="76200">
            <a:solidFill>
              <a:srgbClr val="3366FF"/>
            </a:solidFill>
            <a:miter lim="800000"/>
            <a:headEnd/>
            <a:tailEnd/>
          </a:ln>
        </p:spPr>
      </p:pic>
      <p:sp>
        <p:nvSpPr>
          <p:cNvPr id="22554" name="Rectangle 42"/>
          <p:cNvSpPr>
            <a:spLocks noChangeArrowheads="1"/>
          </p:cNvSpPr>
          <p:nvPr/>
        </p:nvSpPr>
        <p:spPr bwMode="auto">
          <a:xfrm>
            <a:off x="76200" y="954088"/>
            <a:ext cx="5715000" cy="1143000"/>
          </a:xfrm>
          <a:prstGeom prst="rect">
            <a:avLst/>
          </a:prstGeom>
          <a:noFill/>
          <a:ln w="9525">
            <a:noFill/>
            <a:miter lim="800000"/>
            <a:headEnd/>
            <a:tailEnd/>
          </a:ln>
        </p:spPr>
        <p:txBody>
          <a:bodyPr/>
          <a:lstStyle/>
          <a:p>
            <a:pPr marL="114300" indent="-114300">
              <a:spcBef>
                <a:spcPct val="20000"/>
              </a:spcBef>
            </a:pPr>
            <a:r>
              <a:rPr lang="en-US" b="1" dirty="0">
                <a:solidFill>
                  <a:srgbClr val="800000"/>
                </a:solidFill>
              </a:rPr>
              <a:t>T</a:t>
            </a:r>
            <a:r>
              <a:rPr lang="en-US" dirty="0">
                <a:solidFill>
                  <a:srgbClr val="800000"/>
                </a:solidFill>
              </a:rPr>
              <a:t>RIUMF’s </a:t>
            </a:r>
            <a:r>
              <a:rPr lang="en-US" b="1" dirty="0">
                <a:solidFill>
                  <a:srgbClr val="800000"/>
                </a:solidFill>
              </a:rPr>
              <a:t>I</a:t>
            </a:r>
            <a:r>
              <a:rPr lang="en-US" dirty="0">
                <a:solidFill>
                  <a:srgbClr val="800000"/>
                </a:solidFill>
              </a:rPr>
              <a:t>on </a:t>
            </a:r>
            <a:r>
              <a:rPr lang="en-US" b="1" dirty="0">
                <a:solidFill>
                  <a:srgbClr val="800000"/>
                </a:solidFill>
              </a:rPr>
              <a:t>T</a:t>
            </a:r>
            <a:r>
              <a:rPr lang="en-US" dirty="0">
                <a:solidFill>
                  <a:srgbClr val="800000"/>
                </a:solidFill>
              </a:rPr>
              <a:t>rap for </a:t>
            </a:r>
            <a:r>
              <a:rPr lang="en-US" b="1" dirty="0">
                <a:solidFill>
                  <a:srgbClr val="800000"/>
                </a:solidFill>
              </a:rPr>
              <a:t>A</a:t>
            </a:r>
            <a:r>
              <a:rPr lang="en-US" dirty="0">
                <a:solidFill>
                  <a:srgbClr val="800000"/>
                </a:solidFill>
              </a:rPr>
              <a:t>tomic &amp; </a:t>
            </a:r>
            <a:r>
              <a:rPr lang="en-US" b="1" dirty="0">
                <a:solidFill>
                  <a:srgbClr val="800000"/>
                </a:solidFill>
              </a:rPr>
              <a:t>N</a:t>
            </a:r>
            <a:r>
              <a:rPr lang="en-US" dirty="0">
                <a:solidFill>
                  <a:srgbClr val="800000"/>
                </a:solidFill>
              </a:rPr>
              <a:t>uclear </a:t>
            </a:r>
            <a:r>
              <a:rPr lang="en-US" dirty="0" smtClean="0">
                <a:solidFill>
                  <a:srgbClr val="800000"/>
                </a:solidFill>
              </a:rPr>
              <a:t>Physics</a:t>
            </a:r>
            <a:endParaRPr lang="en-US" dirty="0">
              <a:solidFill>
                <a:srgbClr val="800000"/>
              </a:solidFill>
            </a:endParaRPr>
          </a:p>
        </p:txBody>
      </p:sp>
      <p:pic>
        <p:nvPicPr>
          <p:cNvPr id="22555" name="Picture 12" descr="RFQ"/>
          <p:cNvPicPr>
            <a:picLocks noChangeAspect="1" noChangeArrowheads="1"/>
          </p:cNvPicPr>
          <p:nvPr/>
        </p:nvPicPr>
        <p:blipFill>
          <a:blip r:embed="rId6" cstate="print"/>
          <a:srcRect/>
          <a:stretch>
            <a:fillRect/>
          </a:stretch>
        </p:blipFill>
        <p:spPr bwMode="auto">
          <a:xfrm>
            <a:off x="167108" y="4275119"/>
            <a:ext cx="2059314" cy="1535274"/>
          </a:xfrm>
          <a:prstGeom prst="rect">
            <a:avLst/>
          </a:prstGeom>
          <a:noFill/>
          <a:ln w="76200">
            <a:solidFill>
              <a:srgbClr val="FF3300"/>
            </a:solidFill>
            <a:miter lim="800000"/>
            <a:headEnd/>
            <a:tailEnd/>
          </a:ln>
        </p:spPr>
      </p:pic>
      <p:sp>
        <p:nvSpPr>
          <p:cNvPr id="22556" name="Text Box 43"/>
          <p:cNvSpPr txBox="1">
            <a:spLocks noChangeArrowheads="1"/>
          </p:cNvSpPr>
          <p:nvPr/>
        </p:nvSpPr>
        <p:spPr bwMode="auto">
          <a:xfrm>
            <a:off x="287338" y="6113463"/>
            <a:ext cx="1160462" cy="287337"/>
          </a:xfrm>
          <a:prstGeom prst="rect">
            <a:avLst/>
          </a:prstGeom>
          <a:noFill/>
          <a:ln w="12700">
            <a:solidFill>
              <a:schemeClr val="tx1"/>
            </a:solidFill>
            <a:miter lim="800000"/>
            <a:headEnd/>
            <a:tailEnd/>
          </a:ln>
        </p:spPr>
        <p:txBody>
          <a:bodyPr wrap="none">
            <a:spAutoFit/>
          </a:bodyPr>
          <a:lstStyle/>
          <a:p>
            <a:r>
              <a:rPr lang="en-US" sz="1200" b="1"/>
              <a:t>~20 - ~60 keV</a:t>
            </a:r>
          </a:p>
        </p:txBody>
      </p:sp>
      <p:sp>
        <p:nvSpPr>
          <p:cNvPr id="22557" name="Text Box 44"/>
          <p:cNvSpPr txBox="1">
            <a:spLocks noChangeArrowheads="1"/>
          </p:cNvSpPr>
          <p:nvPr/>
        </p:nvSpPr>
        <p:spPr bwMode="auto">
          <a:xfrm>
            <a:off x="5162550" y="3065463"/>
            <a:ext cx="831850" cy="287337"/>
          </a:xfrm>
          <a:prstGeom prst="rect">
            <a:avLst/>
          </a:prstGeom>
          <a:noFill/>
          <a:ln w="12700">
            <a:solidFill>
              <a:schemeClr val="tx1"/>
            </a:solidFill>
            <a:miter lim="800000"/>
            <a:headEnd/>
            <a:tailEnd/>
          </a:ln>
        </p:spPr>
        <p:txBody>
          <a:bodyPr wrap="none">
            <a:spAutoFit/>
          </a:bodyPr>
          <a:lstStyle/>
          <a:p>
            <a:r>
              <a:rPr lang="en-US" sz="1200" b="1"/>
              <a:t>~2 kV </a:t>
            </a:r>
            <a:r>
              <a:rPr lang="en-US" sz="1200" b="1">
                <a:cs typeface="Arial" charset="0"/>
              </a:rPr>
              <a:t>•</a:t>
            </a:r>
            <a:r>
              <a:rPr lang="en-US" sz="1200" b="1"/>
              <a:t> </a:t>
            </a:r>
            <a:r>
              <a:rPr lang="en-US" sz="1200" b="1" i="1"/>
              <a:t>q</a:t>
            </a:r>
          </a:p>
        </p:txBody>
      </p:sp>
      <p:sp>
        <p:nvSpPr>
          <p:cNvPr id="22558" name="Line 45"/>
          <p:cNvSpPr>
            <a:spLocks noChangeShapeType="1"/>
          </p:cNvSpPr>
          <p:nvPr/>
        </p:nvSpPr>
        <p:spPr bwMode="auto">
          <a:xfrm flipV="1">
            <a:off x="2438400" y="5486400"/>
            <a:ext cx="152400" cy="304800"/>
          </a:xfrm>
          <a:prstGeom prst="line">
            <a:avLst/>
          </a:prstGeom>
          <a:noFill/>
          <a:ln w="9525">
            <a:solidFill>
              <a:schemeClr val="tx1"/>
            </a:solidFill>
            <a:round/>
            <a:headEnd/>
            <a:tailEnd type="triangle" w="lg" len="lg"/>
          </a:ln>
        </p:spPr>
        <p:txBody>
          <a:bodyPr/>
          <a:lstStyle/>
          <a:p>
            <a:endParaRPr lang="en-US"/>
          </a:p>
        </p:txBody>
      </p:sp>
      <p:sp>
        <p:nvSpPr>
          <p:cNvPr id="22559" name="Line 46"/>
          <p:cNvSpPr>
            <a:spLocks noChangeShapeType="1"/>
          </p:cNvSpPr>
          <p:nvPr/>
        </p:nvSpPr>
        <p:spPr bwMode="auto">
          <a:xfrm flipV="1">
            <a:off x="3276600" y="3886200"/>
            <a:ext cx="457200" cy="76200"/>
          </a:xfrm>
          <a:prstGeom prst="line">
            <a:avLst/>
          </a:prstGeom>
          <a:noFill/>
          <a:ln w="9525">
            <a:solidFill>
              <a:schemeClr val="tx1"/>
            </a:solidFill>
            <a:round/>
            <a:headEnd/>
            <a:tailEnd type="triangle" w="lg" len="lg"/>
          </a:ln>
        </p:spPr>
        <p:txBody>
          <a:bodyPr/>
          <a:lstStyle/>
          <a:p>
            <a:endParaRPr lang="en-US"/>
          </a:p>
        </p:txBody>
      </p:sp>
      <p:sp>
        <p:nvSpPr>
          <p:cNvPr id="22560" name="Line 47"/>
          <p:cNvSpPr>
            <a:spLocks noChangeShapeType="1"/>
          </p:cNvSpPr>
          <p:nvPr/>
        </p:nvSpPr>
        <p:spPr bwMode="auto">
          <a:xfrm flipV="1">
            <a:off x="3048000" y="4419600"/>
            <a:ext cx="0" cy="346075"/>
          </a:xfrm>
          <a:prstGeom prst="line">
            <a:avLst/>
          </a:prstGeom>
          <a:noFill/>
          <a:ln w="9525">
            <a:solidFill>
              <a:schemeClr val="tx1"/>
            </a:solidFill>
            <a:round/>
            <a:headEnd/>
            <a:tailEnd type="triangle" w="lg" len="lg"/>
          </a:ln>
        </p:spPr>
        <p:txBody>
          <a:bodyPr/>
          <a:lstStyle/>
          <a:p>
            <a:endParaRPr lang="en-US"/>
          </a:p>
        </p:txBody>
      </p:sp>
      <p:pic>
        <p:nvPicPr>
          <p:cNvPr id="22561" name="Picture 48"/>
          <p:cNvPicPr>
            <a:picLocks noChangeArrowheads="1"/>
          </p:cNvPicPr>
          <p:nvPr/>
        </p:nvPicPr>
        <p:blipFill>
          <a:blip r:embed="rId7" cstate="print"/>
          <a:srcRect/>
          <a:stretch>
            <a:fillRect/>
          </a:stretch>
        </p:blipFill>
        <p:spPr bwMode="auto">
          <a:xfrm>
            <a:off x="5918200" y="1143000"/>
            <a:ext cx="2006600" cy="1676400"/>
          </a:xfrm>
          <a:prstGeom prst="rect">
            <a:avLst/>
          </a:prstGeom>
          <a:noFill/>
          <a:ln w="76200">
            <a:solidFill>
              <a:srgbClr val="004699"/>
            </a:solidFill>
            <a:miter lim="800000"/>
            <a:headEnd/>
            <a:tailEnd/>
          </a:ln>
        </p:spPr>
      </p:pic>
      <p:sp>
        <p:nvSpPr>
          <p:cNvPr id="22562" name="Text Box 56"/>
          <p:cNvSpPr txBox="1">
            <a:spLocks noChangeArrowheads="1"/>
          </p:cNvSpPr>
          <p:nvPr/>
        </p:nvSpPr>
        <p:spPr bwMode="auto">
          <a:xfrm>
            <a:off x="3200400" y="4419600"/>
            <a:ext cx="747713" cy="276225"/>
          </a:xfrm>
          <a:prstGeom prst="rect">
            <a:avLst/>
          </a:prstGeom>
          <a:noFill/>
          <a:ln w="12700">
            <a:solidFill>
              <a:schemeClr val="tx1"/>
            </a:solidFill>
            <a:miter lim="800000"/>
            <a:headEnd/>
            <a:tailEnd/>
          </a:ln>
        </p:spPr>
        <p:txBody>
          <a:bodyPr wrap="none">
            <a:spAutoFit/>
          </a:bodyPr>
          <a:lstStyle/>
          <a:p>
            <a:r>
              <a:rPr lang="en-US" sz="1200" b="1"/>
              <a:t>~2 ke</a:t>
            </a:r>
            <a:r>
              <a:rPr lang="en-US" sz="1200" b="1" baseline="30000">
                <a:solidFill>
                  <a:srgbClr val="800000"/>
                </a:solidFill>
              </a:rPr>
              <a:t> </a:t>
            </a:r>
            <a:r>
              <a:rPr lang="en-US" sz="1200" b="1"/>
              <a:t>V </a:t>
            </a:r>
            <a:endParaRPr lang="en-US" sz="1200" b="1" i="1"/>
          </a:p>
        </p:txBody>
      </p:sp>
      <p:sp>
        <p:nvSpPr>
          <p:cNvPr id="22563" name="Text Box 58"/>
          <p:cNvSpPr txBox="1">
            <a:spLocks noChangeArrowheads="1"/>
          </p:cNvSpPr>
          <p:nvPr/>
        </p:nvSpPr>
        <p:spPr bwMode="auto">
          <a:xfrm>
            <a:off x="3138488" y="5287963"/>
            <a:ext cx="1504950" cy="276225"/>
          </a:xfrm>
          <a:prstGeom prst="rect">
            <a:avLst/>
          </a:prstGeom>
          <a:noFill/>
          <a:ln w="12700">
            <a:noFill/>
            <a:miter lim="800000"/>
            <a:headEnd/>
            <a:tailEnd/>
          </a:ln>
        </p:spPr>
        <p:txBody>
          <a:bodyPr wrap="none">
            <a:spAutoFit/>
          </a:bodyPr>
          <a:lstStyle/>
          <a:p>
            <a:r>
              <a:rPr lang="en-US" sz="1200"/>
              <a:t>Decelerates beams</a:t>
            </a:r>
            <a:endParaRPr lang="en-US" sz="1200" i="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6300"/>
          </a:xfrm>
        </p:spPr>
        <p:txBody>
          <a:bodyPr>
            <a:normAutofit/>
          </a:bodyPr>
          <a:lstStyle/>
          <a:p>
            <a:r>
              <a:rPr lang="en-US" sz="3600" b="1" dirty="0" smtClean="0">
                <a:solidFill>
                  <a:schemeClr val="accent1"/>
                </a:solidFill>
              </a:rPr>
              <a:t>Minimal gas pressure</a:t>
            </a:r>
            <a:endParaRPr lang="en-US" sz="3600" b="1" dirty="0">
              <a:solidFill>
                <a:schemeClr val="accent1"/>
              </a:solidFill>
            </a:endParaRPr>
          </a:p>
        </p:txBody>
      </p:sp>
      <p:sp>
        <p:nvSpPr>
          <p:cNvPr id="4" name="Content Placeholder 3"/>
          <p:cNvSpPr>
            <a:spLocks noGrp="1"/>
          </p:cNvSpPr>
          <p:nvPr>
            <p:ph idx="1"/>
          </p:nvPr>
        </p:nvSpPr>
        <p:spPr>
          <a:xfrm>
            <a:off x="214282" y="1142984"/>
            <a:ext cx="6286544" cy="1357322"/>
          </a:xfrm>
        </p:spPr>
        <p:txBody>
          <a:bodyPr>
            <a:normAutofit/>
          </a:bodyPr>
          <a:lstStyle/>
          <a:p>
            <a:r>
              <a:rPr lang="en-US" sz="1800" baseline="30000" dirty="0" smtClean="0"/>
              <a:t>133</a:t>
            </a:r>
            <a:r>
              <a:rPr lang="en-US" sz="1800" dirty="0" smtClean="0"/>
              <a:t>Cs with He buffer gas</a:t>
            </a:r>
          </a:p>
          <a:p>
            <a:r>
              <a:rPr lang="en-US" sz="1800" dirty="0" smtClean="0"/>
              <a:t>V</a:t>
            </a:r>
            <a:r>
              <a:rPr lang="en-US" sz="1800" baseline="-25000" dirty="0" smtClean="0"/>
              <a:t>PP</a:t>
            </a:r>
            <a:r>
              <a:rPr lang="en-US" sz="1800" dirty="0" smtClean="0"/>
              <a:t> 315 V at 600 kHz</a:t>
            </a:r>
          </a:p>
          <a:p>
            <a:r>
              <a:rPr lang="en-US" sz="1800" dirty="0" smtClean="0"/>
              <a:t>DC beam on Faraday cup after RFQ</a:t>
            </a:r>
          </a:p>
          <a:p>
            <a:r>
              <a:rPr lang="en-US" sz="1800" dirty="0" smtClean="0"/>
              <a:t>Two modes: trap open and trap constantly closed</a:t>
            </a:r>
          </a:p>
          <a:p>
            <a:pPr>
              <a:buNone/>
            </a:pPr>
            <a:endParaRPr lang="en-US" sz="1800" dirty="0"/>
          </a:p>
        </p:txBody>
      </p:sp>
      <p:pic>
        <p:nvPicPr>
          <p:cNvPr id="5" name="Picture 4" descr="ClosedRFQTrap.1jpg.jpg"/>
          <p:cNvPicPr>
            <a:picLocks noChangeAspect="1"/>
          </p:cNvPicPr>
          <p:nvPr/>
        </p:nvPicPr>
        <p:blipFill>
          <a:blip r:embed="rId2" cstate="print"/>
          <a:stretch>
            <a:fillRect/>
          </a:stretch>
        </p:blipFill>
        <p:spPr>
          <a:xfrm>
            <a:off x="549315" y="4167172"/>
            <a:ext cx="2830763" cy="2214554"/>
          </a:xfrm>
          <a:prstGeom prst="rect">
            <a:avLst/>
          </a:prstGeom>
        </p:spPr>
      </p:pic>
      <p:pic>
        <p:nvPicPr>
          <p:cNvPr id="6" name="Picture 5" descr="ClosedRFQTrap.jpg"/>
          <p:cNvPicPr>
            <a:picLocks noChangeAspect="1"/>
          </p:cNvPicPr>
          <p:nvPr/>
        </p:nvPicPr>
        <p:blipFill>
          <a:blip r:embed="rId3" cstate="print"/>
          <a:stretch>
            <a:fillRect/>
          </a:stretch>
        </p:blipFill>
        <p:spPr>
          <a:xfrm>
            <a:off x="4566911" y="3669223"/>
            <a:ext cx="3495814" cy="2714644"/>
          </a:xfrm>
          <a:prstGeom prst="rect">
            <a:avLst/>
          </a:prstGeom>
        </p:spPr>
      </p:pic>
      <p:pic>
        <p:nvPicPr>
          <p:cNvPr id="6149" name="Picture 5"/>
          <p:cNvPicPr>
            <a:picLocks noChangeAspect="1" noChangeArrowheads="1"/>
          </p:cNvPicPr>
          <p:nvPr/>
        </p:nvPicPr>
        <p:blipFill>
          <a:blip r:embed="rId4" cstate="print"/>
          <a:srcRect/>
          <a:stretch>
            <a:fillRect/>
          </a:stretch>
        </p:blipFill>
        <p:spPr bwMode="auto">
          <a:xfrm>
            <a:off x="6072198" y="1571612"/>
            <a:ext cx="2523897" cy="2136761"/>
          </a:xfrm>
          <a:prstGeom prst="rect">
            <a:avLst/>
          </a:prstGeom>
          <a:noFill/>
          <a:ln w="9525">
            <a:noFill/>
            <a:miter lim="800000"/>
            <a:headEnd/>
            <a:tailEnd/>
          </a:ln>
        </p:spPr>
      </p:pic>
      <p:sp>
        <p:nvSpPr>
          <p:cNvPr id="21" name="TextBox 20"/>
          <p:cNvSpPr txBox="1"/>
          <p:nvPr/>
        </p:nvSpPr>
        <p:spPr>
          <a:xfrm>
            <a:off x="5807212" y="1750222"/>
            <a:ext cx="285752" cy="369332"/>
          </a:xfrm>
          <a:prstGeom prst="rect">
            <a:avLst/>
          </a:prstGeom>
          <a:noFill/>
        </p:spPr>
        <p:txBody>
          <a:bodyPr wrap="square" rtlCol="0">
            <a:spAutoFit/>
          </a:bodyPr>
          <a:lstStyle/>
          <a:p>
            <a:r>
              <a:rPr lang="en-US" dirty="0" smtClean="0"/>
              <a:t>V</a:t>
            </a:r>
            <a:endParaRPr lang="en-US" dirty="0"/>
          </a:p>
        </p:txBody>
      </p:sp>
      <p:sp>
        <p:nvSpPr>
          <p:cNvPr id="22" name="TextBox 21"/>
          <p:cNvSpPr txBox="1"/>
          <p:nvPr/>
        </p:nvSpPr>
        <p:spPr>
          <a:xfrm>
            <a:off x="7577160" y="1142984"/>
            <a:ext cx="857288" cy="276999"/>
          </a:xfrm>
          <a:prstGeom prst="rect">
            <a:avLst/>
          </a:prstGeom>
          <a:noFill/>
        </p:spPr>
        <p:txBody>
          <a:bodyPr wrap="square" rtlCol="0">
            <a:spAutoFit/>
          </a:bodyPr>
          <a:lstStyle/>
          <a:p>
            <a:r>
              <a:rPr lang="en-US" sz="1200" b="1" dirty="0" smtClean="0"/>
              <a:t>Trap open</a:t>
            </a:r>
            <a:endParaRPr lang="en-US" sz="1200" b="1" dirty="0"/>
          </a:p>
        </p:txBody>
      </p:sp>
      <p:sp>
        <p:nvSpPr>
          <p:cNvPr id="23" name="TextBox 22"/>
          <p:cNvSpPr txBox="1"/>
          <p:nvPr/>
        </p:nvSpPr>
        <p:spPr>
          <a:xfrm>
            <a:off x="7500958" y="2643182"/>
            <a:ext cx="928694" cy="276999"/>
          </a:xfrm>
          <a:prstGeom prst="rect">
            <a:avLst/>
          </a:prstGeom>
          <a:noFill/>
        </p:spPr>
        <p:txBody>
          <a:bodyPr wrap="square" rtlCol="0">
            <a:spAutoFit/>
          </a:bodyPr>
          <a:lstStyle/>
          <a:p>
            <a:r>
              <a:rPr lang="en-US" sz="1200" b="1" dirty="0" smtClean="0"/>
              <a:t>Trap closed</a:t>
            </a:r>
            <a:endParaRPr lang="en-US" sz="1200" b="1" dirty="0"/>
          </a:p>
        </p:txBody>
      </p:sp>
      <p:grpSp>
        <p:nvGrpSpPr>
          <p:cNvPr id="66" name="Group 65"/>
          <p:cNvGrpSpPr/>
          <p:nvPr/>
        </p:nvGrpSpPr>
        <p:grpSpPr>
          <a:xfrm>
            <a:off x="9475319" y="4569428"/>
            <a:ext cx="328614" cy="314329"/>
            <a:chOff x="4643438" y="3000372"/>
            <a:chExt cx="328614" cy="314329"/>
          </a:xfrm>
        </p:grpSpPr>
        <p:sp>
          <p:nvSpPr>
            <p:cNvPr id="67" name="Oval 66"/>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6492117" y="1437940"/>
            <a:ext cx="139272" cy="144369"/>
            <a:chOff x="4643438" y="3000372"/>
            <a:chExt cx="328614" cy="314329"/>
          </a:xfrm>
        </p:grpSpPr>
        <p:sp>
          <p:nvSpPr>
            <p:cNvPr id="88" name="Oval 87"/>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6445734" y="2767133"/>
            <a:ext cx="139272" cy="144369"/>
            <a:chOff x="4643438" y="3000372"/>
            <a:chExt cx="328614" cy="314329"/>
          </a:xfrm>
        </p:grpSpPr>
        <p:sp>
          <p:nvSpPr>
            <p:cNvPr id="109" name="Oval 108"/>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8347421" y="1997181"/>
            <a:ext cx="139272" cy="144369"/>
            <a:chOff x="4643438" y="3000372"/>
            <a:chExt cx="328614" cy="314329"/>
          </a:xfrm>
        </p:grpSpPr>
        <p:sp>
          <p:nvSpPr>
            <p:cNvPr id="130" name="Oval 129"/>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8181770" y="3342278"/>
            <a:ext cx="139272" cy="144369"/>
            <a:chOff x="4643438" y="3000372"/>
            <a:chExt cx="328614" cy="314329"/>
          </a:xfrm>
        </p:grpSpPr>
        <p:sp>
          <p:nvSpPr>
            <p:cNvPr id="151" name="Oval 150"/>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2" name="Straight Arrow Connector 171"/>
          <p:cNvCxnSpPr/>
          <p:nvPr/>
        </p:nvCxnSpPr>
        <p:spPr>
          <a:xfrm>
            <a:off x="7132320" y="2838616"/>
            <a:ext cx="938254" cy="48502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4" name="Straight Arrow Connector 173"/>
          <p:cNvCxnSpPr/>
          <p:nvPr/>
        </p:nvCxnSpPr>
        <p:spPr>
          <a:xfrm>
            <a:off x="7267492" y="1470991"/>
            <a:ext cx="930303" cy="5009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6" name="Straight Arrow Connector 175"/>
          <p:cNvCxnSpPr/>
          <p:nvPr/>
        </p:nvCxnSpPr>
        <p:spPr>
          <a:xfrm>
            <a:off x="8635117" y="2059388"/>
            <a:ext cx="310100" cy="795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8" name="Straight Arrow Connector 177"/>
          <p:cNvCxnSpPr/>
          <p:nvPr/>
        </p:nvCxnSpPr>
        <p:spPr>
          <a:xfrm flipV="1">
            <a:off x="6774511" y="1486894"/>
            <a:ext cx="302150" cy="795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0" name="Straight Arrow Connector 179"/>
          <p:cNvCxnSpPr/>
          <p:nvPr/>
        </p:nvCxnSpPr>
        <p:spPr>
          <a:xfrm>
            <a:off x="6726803" y="2830664"/>
            <a:ext cx="30215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1" name="TextBox 180"/>
          <p:cNvSpPr txBox="1"/>
          <p:nvPr/>
        </p:nvSpPr>
        <p:spPr>
          <a:xfrm>
            <a:off x="999461" y="2604977"/>
            <a:ext cx="4029739" cy="1200329"/>
          </a:xfrm>
          <a:prstGeom prst="rect">
            <a:avLst/>
          </a:prstGeom>
          <a:noFill/>
        </p:spPr>
        <p:txBody>
          <a:bodyPr wrap="square" rtlCol="0">
            <a:spAutoFit/>
          </a:bodyPr>
          <a:lstStyle/>
          <a:p>
            <a:r>
              <a:rPr lang="en-US" dirty="0" smtClean="0"/>
              <a:t>1 </a:t>
            </a:r>
            <a:r>
              <a:rPr lang="en-US" dirty="0" err="1" smtClean="0"/>
              <a:t>sccm</a:t>
            </a:r>
            <a:r>
              <a:rPr lang="en-US" dirty="0" smtClean="0"/>
              <a:t>: 1.77 x 10</a:t>
            </a:r>
            <a:r>
              <a:rPr lang="en-US" baseline="30000" dirty="0" smtClean="0"/>
              <a:t>-5</a:t>
            </a:r>
            <a:r>
              <a:rPr lang="en-US" dirty="0" smtClean="0"/>
              <a:t> mbar </a:t>
            </a:r>
          </a:p>
          <a:p>
            <a:r>
              <a:rPr lang="en-US" dirty="0" smtClean="0"/>
              <a:t>2 </a:t>
            </a:r>
            <a:r>
              <a:rPr lang="en-US" dirty="0" err="1" smtClean="0"/>
              <a:t>sccm</a:t>
            </a:r>
            <a:r>
              <a:rPr lang="en-US" dirty="0" smtClean="0"/>
              <a:t>: 2.58 x 10</a:t>
            </a:r>
            <a:r>
              <a:rPr lang="en-US" baseline="30000" dirty="0" smtClean="0"/>
              <a:t>-5</a:t>
            </a:r>
            <a:r>
              <a:rPr lang="en-US" dirty="0" smtClean="0"/>
              <a:t> mbar </a:t>
            </a:r>
          </a:p>
          <a:p>
            <a:r>
              <a:rPr lang="en-US" dirty="0" smtClean="0"/>
              <a:t>3 </a:t>
            </a:r>
            <a:r>
              <a:rPr lang="en-US" dirty="0" err="1" smtClean="0"/>
              <a:t>sccm</a:t>
            </a:r>
            <a:r>
              <a:rPr lang="en-US" dirty="0" smtClean="0"/>
              <a:t>: 3.02 x 10</a:t>
            </a:r>
            <a:r>
              <a:rPr lang="en-US" baseline="30000" dirty="0" smtClean="0"/>
              <a:t>-5</a:t>
            </a:r>
            <a:r>
              <a:rPr lang="en-US" dirty="0" smtClean="0"/>
              <a:t> mbar </a:t>
            </a:r>
          </a:p>
          <a:p>
            <a:r>
              <a:rPr lang="en-US" dirty="0" smtClean="0"/>
              <a:t>4 </a:t>
            </a:r>
            <a:r>
              <a:rPr lang="en-US" dirty="0" err="1" smtClean="0"/>
              <a:t>sccm</a:t>
            </a:r>
            <a:r>
              <a:rPr lang="en-US" dirty="0" smtClean="0"/>
              <a:t>: 3.34 x 10</a:t>
            </a:r>
            <a:r>
              <a:rPr lang="en-US" baseline="30000" dirty="0" smtClean="0"/>
              <a:t>-5</a:t>
            </a:r>
            <a:r>
              <a:rPr lang="en-US" dirty="0" smtClean="0"/>
              <a:t> mbar </a:t>
            </a:r>
          </a:p>
        </p:txBody>
      </p:sp>
      <p:sp>
        <p:nvSpPr>
          <p:cNvPr id="184" name="TextBox 183"/>
          <p:cNvSpPr txBox="1"/>
          <p:nvPr/>
        </p:nvSpPr>
        <p:spPr>
          <a:xfrm>
            <a:off x="5486401" y="6198765"/>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1</a:t>
            </a:r>
            <a:endParaRPr lang="en-US" sz="1000" dirty="0"/>
          </a:p>
        </p:txBody>
      </p:sp>
      <p:sp>
        <p:nvSpPr>
          <p:cNvPr id="187" name="TextBox 186"/>
          <p:cNvSpPr txBox="1"/>
          <p:nvPr/>
        </p:nvSpPr>
        <p:spPr>
          <a:xfrm>
            <a:off x="6159797" y="6207725"/>
            <a:ext cx="244548"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2</a:t>
            </a:r>
            <a:endParaRPr lang="en-US" sz="1000" dirty="0"/>
          </a:p>
        </p:txBody>
      </p:sp>
      <p:sp>
        <p:nvSpPr>
          <p:cNvPr id="188" name="TextBox 187"/>
          <p:cNvSpPr txBox="1"/>
          <p:nvPr/>
        </p:nvSpPr>
        <p:spPr>
          <a:xfrm>
            <a:off x="6755221" y="6198765"/>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3</a:t>
            </a:r>
            <a:endParaRPr lang="en-US" sz="1000" dirty="0"/>
          </a:p>
        </p:txBody>
      </p:sp>
      <p:sp>
        <p:nvSpPr>
          <p:cNvPr id="189" name="TextBox 188"/>
          <p:cNvSpPr txBox="1"/>
          <p:nvPr/>
        </p:nvSpPr>
        <p:spPr>
          <a:xfrm>
            <a:off x="7308113" y="6198765"/>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4</a:t>
            </a:r>
            <a:endParaRPr lang="en-US" sz="1000" dirty="0"/>
          </a:p>
        </p:txBody>
      </p:sp>
      <p:sp>
        <p:nvSpPr>
          <p:cNvPr id="191" name="TextBox 190"/>
          <p:cNvSpPr txBox="1"/>
          <p:nvPr/>
        </p:nvSpPr>
        <p:spPr>
          <a:xfrm>
            <a:off x="3571879" y="2643182"/>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1</a:t>
            </a:r>
            <a:endParaRPr lang="en-US" sz="1000" dirty="0"/>
          </a:p>
        </p:txBody>
      </p:sp>
      <p:sp>
        <p:nvSpPr>
          <p:cNvPr id="192" name="TextBox 191"/>
          <p:cNvSpPr txBox="1"/>
          <p:nvPr/>
        </p:nvSpPr>
        <p:spPr>
          <a:xfrm>
            <a:off x="3571879" y="2939221"/>
            <a:ext cx="244548"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2</a:t>
            </a:r>
            <a:endParaRPr lang="en-US" sz="1000" dirty="0"/>
          </a:p>
        </p:txBody>
      </p:sp>
      <p:sp>
        <p:nvSpPr>
          <p:cNvPr id="193" name="TextBox 192"/>
          <p:cNvSpPr txBox="1"/>
          <p:nvPr/>
        </p:nvSpPr>
        <p:spPr>
          <a:xfrm>
            <a:off x="3571879" y="3227973"/>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3</a:t>
            </a:r>
            <a:endParaRPr lang="en-US" sz="1000" dirty="0"/>
          </a:p>
        </p:txBody>
      </p:sp>
      <p:sp>
        <p:nvSpPr>
          <p:cNvPr id="194" name="TextBox 193"/>
          <p:cNvSpPr txBox="1"/>
          <p:nvPr/>
        </p:nvSpPr>
        <p:spPr>
          <a:xfrm>
            <a:off x="3571879" y="3515055"/>
            <a:ext cx="244548" cy="2551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4</a:t>
            </a:r>
            <a:endParaRPr lang="en-US" sz="1000" dirty="0"/>
          </a:p>
        </p:txBody>
      </p:sp>
      <p:sp>
        <p:nvSpPr>
          <p:cNvPr id="173" name="TextBox 172"/>
          <p:cNvSpPr txBox="1"/>
          <p:nvPr/>
        </p:nvSpPr>
        <p:spPr>
          <a:xfrm>
            <a:off x="8546530" y="2795582"/>
            <a:ext cx="928694" cy="276999"/>
          </a:xfrm>
          <a:prstGeom prst="rect">
            <a:avLst/>
          </a:prstGeom>
          <a:noFill/>
        </p:spPr>
        <p:txBody>
          <a:bodyPr wrap="square" rtlCol="0">
            <a:spAutoFit/>
          </a:bodyPr>
          <a:lstStyle/>
          <a:p>
            <a:r>
              <a:rPr lang="en-US" sz="1200" b="1" dirty="0" smtClean="0"/>
              <a:t>+5 V</a:t>
            </a:r>
            <a:endParaRPr lang="en-US" sz="1200" b="1" dirty="0"/>
          </a:p>
        </p:txBody>
      </p:sp>
      <p:sp>
        <p:nvSpPr>
          <p:cNvPr id="175" name="TextBox 174"/>
          <p:cNvSpPr txBox="1"/>
          <p:nvPr/>
        </p:nvSpPr>
        <p:spPr>
          <a:xfrm>
            <a:off x="8560701" y="2299369"/>
            <a:ext cx="928694" cy="276999"/>
          </a:xfrm>
          <a:prstGeom prst="rect">
            <a:avLst/>
          </a:prstGeom>
          <a:noFill/>
        </p:spPr>
        <p:txBody>
          <a:bodyPr wrap="square" rtlCol="0">
            <a:spAutoFit/>
          </a:bodyPr>
          <a:lstStyle/>
          <a:p>
            <a:r>
              <a:rPr lang="en-US" sz="1200" b="1" dirty="0" smtClean="0"/>
              <a:t>-7.2 V</a:t>
            </a:r>
            <a:endParaRPr lang="en-US" sz="1200" b="1" dirty="0"/>
          </a:p>
        </p:txBody>
      </p:sp>
      <p:sp>
        <p:nvSpPr>
          <p:cNvPr id="177" name="TextBox 176"/>
          <p:cNvSpPr txBox="1"/>
          <p:nvPr/>
        </p:nvSpPr>
        <p:spPr>
          <a:xfrm>
            <a:off x="6396512" y="1609118"/>
            <a:ext cx="476968" cy="276999"/>
          </a:xfrm>
          <a:prstGeom prst="rect">
            <a:avLst/>
          </a:prstGeom>
          <a:noFill/>
        </p:spPr>
        <p:txBody>
          <a:bodyPr wrap="square" rtlCol="0">
            <a:spAutoFit/>
          </a:bodyPr>
          <a:lstStyle/>
          <a:p>
            <a:r>
              <a:rPr lang="en-US" sz="1200" b="1" dirty="0" smtClean="0"/>
              <a:t>0 V</a:t>
            </a:r>
            <a:endParaRPr lang="en-US" sz="1200" b="1" dirty="0"/>
          </a:p>
        </p:txBody>
      </p:sp>
      <p:sp>
        <p:nvSpPr>
          <p:cNvPr id="179" name="TextBox 178"/>
          <p:cNvSpPr txBox="1"/>
          <p:nvPr/>
        </p:nvSpPr>
        <p:spPr>
          <a:xfrm>
            <a:off x="6400462" y="2937242"/>
            <a:ext cx="476968" cy="276999"/>
          </a:xfrm>
          <a:prstGeom prst="rect">
            <a:avLst/>
          </a:prstGeom>
          <a:noFill/>
        </p:spPr>
        <p:txBody>
          <a:bodyPr wrap="square" rtlCol="0">
            <a:spAutoFit/>
          </a:bodyPr>
          <a:lstStyle/>
          <a:p>
            <a:r>
              <a:rPr lang="en-US" sz="1200" b="1" dirty="0" smtClean="0"/>
              <a:t>0 V</a:t>
            </a:r>
            <a:endParaRPr lang="en-US" sz="12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55" name="AutoShape 19"/>
          <p:cNvSpPr>
            <a:spLocks noChangeArrowheads="1"/>
          </p:cNvSpPr>
          <p:nvPr/>
        </p:nvSpPr>
        <p:spPr bwMode="auto">
          <a:xfrm>
            <a:off x="2924175" y="5173663"/>
            <a:ext cx="5137150" cy="1550987"/>
          </a:xfrm>
          <a:prstGeom prst="roundRect">
            <a:avLst>
              <a:gd name="adj" fmla="val 16667"/>
            </a:avLst>
          </a:prstGeom>
          <a:solidFill>
            <a:srgbClr val="FFFF99"/>
          </a:solidFill>
          <a:ln w="9525">
            <a:solidFill>
              <a:schemeClr val="tx1"/>
            </a:solidFill>
            <a:round/>
            <a:headEnd/>
            <a:tailEnd/>
          </a:ln>
          <a:effectLst/>
        </p:spPr>
        <p:txBody>
          <a:bodyPr wrap="none" anchor="ctr"/>
          <a:lstStyle/>
          <a:p>
            <a:endParaRPr lang="en-US"/>
          </a:p>
        </p:txBody>
      </p:sp>
      <p:pic>
        <p:nvPicPr>
          <p:cNvPr id="347138" name="Picture 2"/>
          <p:cNvPicPr>
            <a:picLocks noChangeAspect="1" noChangeArrowheads="1"/>
          </p:cNvPicPr>
          <p:nvPr/>
        </p:nvPicPr>
        <p:blipFill>
          <a:blip r:embed="rId2" cstate="print"/>
          <a:srcRect/>
          <a:stretch>
            <a:fillRect/>
          </a:stretch>
        </p:blipFill>
        <p:spPr bwMode="auto">
          <a:xfrm>
            <a:off x="177800" y="-1498600"/>
            <a:ext cx="9144000" cy="7061200"/>
          </a:xfrm>
          <a:prstGeom prst="rect">
            <a:avLst/>
          </a:prstGeom>
          <a:noFill/>
          <a:ln w="12700">
            <a:noFill/>
            <a:miter lim="800000"/>
            <a:headEnd/>
            <a:tailEnd/>
          </a:ln>
        </p:spPr>
      </p:pic>
      <p:pic>
        <p:nvPicPr>
          <p:cNvPr id="347139" name="Picture 3"/>
          <p:cNvPicPr>
            <a:picLocks noChangeAspect="1" noChangeArrowheads="1"/>
          </p:cNvPicPr>
          <p:nvPr/>
        </p:nvPicPr>
        <p:blipFill>
          <a:blip r:embed="rId3" cstate="print"/>
          <a:srcRect/>
          <a:stretch>
            <a:fillRect/>
          </a:stretch>
        </p:blipFill>
        <p:spPr bwMode="auto">
          <a:xfrm>
            <a:off x="1573213" y="5468938"/>
            <a:ext cx="1196975" cy="474662"/>
          </a:xfrm>
          <a:prstGeom prst="rect">
            <a:avLst/>
          </a:prstGeom>
          <a:noFill/>
          <a:ln w="12700">
            <a:noFill/>
            <a:miter lim="800000"/>
            <a:headEnd/>
            <a:tailEnd/>
          </a:ln>
        </p:spPr>
      </p:pic>
      <p:sp>
        <p:nvSpPr>
          <p:cNvPr id="347140" name="Line 4"/>
          <p:cNvSpPr>
            <a:spLocks noChangeShapeType="1"/>
          </p:cNvSpPr>
          <p:nvPr/>
        </p:nvSpPr>
        <p:spPr bwMode="auto">
          <a:xfrm>
            <a:off x="1065213" y="5624513"/>
            <a:ext cx="342900" cy="0"/>
          </a:xfrm>
          <a:prstGeom prst="line">
            <a:avLst/>
          </a:prstGeom>
          <a:noFill/>
          <a:ln w="38100">
            <a:solidFill>
              <a:srgbClr val="008000"/>
            </a:solidFill>
            <a:round/>
            <a:headEnd/>
            <a:tailEnd/>
          </a:ln>
        </p:spPr>
        <p:txBody>
          <a:bodyPr/>
          <a:lstStyle/>
          <a:p>
            <a:endParaRPr lang="en-US"/>
          </a:p>
        </p:txBody>
      </p:sp>
      <p:sp>
        <p:nvSpPr>
          <p:cNvPr id="347141" name="Rectangle 5"/>
          <p:cNvSpPr>
            <a:spLocks/>
          </p:cNvSpPr>
          <p:nvPr/>
        </p:nvSpPr>
        <p:spPr bwMode="auto">
          <a:xfrm>
            <a:off x="968375" y="5148263"/>
            <a:ext cx="1536700" cy="292100"/>
          </a:xfrm>
          <a:prstGeom prst="rect">
            <a:avLst/>
          </a:prstGeom>
          <a:noFill/>
          <a:ln w="12700">
            <a:noFill/>
            <a:miter lim="800000"/>
            <a:headEnd/>
            <a:tailEnd/>
          </a:ln>
        </p:spPr>
        <p:txBody>
          <a:bodyPr lIns="0" tIns="0" rIns="40639" bIns="0"/>
          <a:lstStyle/>
          <a:p>
            <a:pPr marL="39688"/>
            <a:r>
              <a:rPr lang="en-US" sz="1200" b="0">
                <a:solidFill>
                  <a:srgbClr val="008000"/>
                </a:solidFill>
                <a:latin typeface="Chalkboard" charset="0"/>
                <a:sym typeface="Chalkboard" charset="0"/>
              </a:rPr>
              <a:t>Experimental data</a:t>
            </a:r>
          </a:p>
        </p:txBody>
      </p:sp>
      <p:grpSp>
        <p:nvGrpSpPr>
          <p:cNvPr id="2" name="Group 6"/>
          <p:cNvGrpSpPr>
            <a:grpSpLocks/>
          </p:cNvGrpSpPr>
          <p:nvPr/>
        </p:nvGrpSpPr>
        <p:grpSpPr bwMode="auto">
          <a:xfrm>
            <a:off x="3149600" y="1371600"/>
            <a:ext cx="1004888" cy="685800"/>
            <a:chOff x="0" y="0"/>
            <a:chExt cx="633" cy="432"/>
          </a:xfrm>
        </p:grpSpPr>
        <p:pic>
          <p:nvPicPr>
            <p:cNvPr id="347143" name="Picture 7"/>
            <p:cNvPicPr>
              <a:picLocks noChangeAspect="1" noChangeArrowheads="1"/>
            </p:cNvPicPr>
            <p:nvPr/>
          </p:nvPicPr>
          <p:blipFill>
            <a:blip r:embed="rId4" cstate="print"/>
            <a:srcRect/>
            <a:stretch>
              <a:fillRect/>
            </a:stretch>
          </p:blipFill>
          <p:spPr bwMode="auto">
            <a:xfrm>
              <a:off x="125" y="0"/>
              <a:ext cx="508" cy="432"/>
            </a:xfrm>
            <a:prstGeom prst="rect">
              <a:avLst/>
            </a:prstGeom>
            <a:noFill/>
            <a:ln w="12700">
              <a:noFill/>
              <a:miter lim="800000"/>
              <a:headEnd/>
              <a:tailEnd/>
            </a:ln>
          </p:spPr>
        </p:pic>
        <p:sp>
          <p:nvSpPr>
            <p:cNvPr id="347144" name="Rectangle 8"/>
            <p:cNvSpPr>
              <a:spLocks/>
            </p:cNvSpPr>
            <p:nvPr/>
          </p:nvSpPr>
          <p:spPr bwMode="auto">
            <a:xfrm>
              <a:off x="0" y="59"/>
              <a:ext cx="41" cy="49"/>
            </a:xfrm>
            <a:prstGeom prst="rect">
              <a:avLst/>
            </a:prstGeom>
            <a:solidFill>
              <a:srgbClr val="FF8000"/>
            </a:solidFill>
            <a:ln w="25400">
              <a:noFill/>
              <a:miter lim="800000"/>
              <a:headEnd/>
              <a:tailEnd/>
            </a:ln>
          </p:spPr>
          <p:txBody>
            <a:bodyPr lIns="0" tIns="0" rIns="0" bIns="0"/>
            <a:lstStyle/>
            <a:p>
              <a:endParaRPr lang="en-US"/>
            </a:p>
          </p:txBody>
        </p:sp>
        <p:sp>
          <p:nvSpPr>
            <p:cNvPr id="347145" name="Rectangle 9"/>
            <p:cNvSpPr>
              <a:spLocks/>
            </p:cNvSpPr>
            <p:nvPr/>
          </p:nvSpPr>
          <p:spPr bwMode="auto">
            <a:xfrm>
              <a:off x="0" y="192"/>
              <a:ext cx="41" cy="48"/>
            </a:xfrm>
            <a:prstGeom prst="rect">
              <a:avLst/>
            </a:prstGeom>
            <a:solidFill>
              <a:srgbClr val="FF0000"/>
            </a:solidFill>
            <a:ln w="25400">
              <a:noFill/>
              <a:miter lim="800000"/>
              <a:headEnd/>
              <a:tailEnd/>
            </a:ln>
          </p:spPr>
          <p:txBody>
            <a:bodyPr lIns="0" tIns="0" rIns="0" bIns="0"/>
            <a:lstStyle/>
            <a:p>
              <a:endParaRPr lang="en-US"/>
            </a:p>
          </p:txBody>
        </p:sp>
        <p:sp>
          <p:nvSpPr>
            <p:cNvPr id="347146" name="Rectangle 10"/>
            <p:cNvSpPr>
              <a:spLocks/>
            </p:cNvSpPr>
            <p:nvPr/>
          </p:nvSpPr>
          <p:spPr bwMode="auto">
            <a:xfrm>
              <a:off x="0" y="352"/>
              <a:ext cx="41" cy="48"/>
            </a:xfrm>
            <a:prstGeom prst="rect">
              <a:avLst/>
            </a:prstGeom>
            <a:solidFill>
              <a:srgbClr val="400080"/>
            </a:solidFill>
            <a:ln w="25400">
              <a:noFill/>
              <a:miter lim="800000"/>
              <a:headEnd/>
              <a:tailEnd/>
            </a:ln>
          </p:spPr>
          <p:txBody>
            <a:bodyPr lIns="0" tIns="0" rIns="0" bIns="0"/>
            <a:lstStyle/>
            <a:p>
              <a:endParaRPr lang="en-US"/>
            </a:p>
          </p:txBody>
        </p:sp>
      </p:grpSp>
      <p:sp>
        <p:nvSpPr>
          <p:cNvPr id="347147" name="Rectangle 11"/>
          <p:cNvSpPr>
            <a:spLocks/>
          </p:cNvSpPr>
          <p:nvPr/>
        </p:nvSpPr>
        <p:spPr bwMode="auto">
          <a:xfrm>
            <a:off x="1028700" y="-127000"/>
            <a:ext cx="7734300" cy="977900"/>
          </a:xfrm>
          <a:prstGeom prst="rect">
            <a:avLst/>
          </a:prstGeom>
          <a:noFill/>
          <a:ln w="12700">
            <a:noFill/>
            <a:miter lim="800000"/>
            <a:headEnd/>
            <a:tailEnd/>
          </a:ln>
        </p:spPr>
        <p:txBody>
          <a:bodyPr lIns="0" tIns="0" rIns="40639" bIns="0" anchor="ctr"/>
          <a:lstStyle/>
          <a:p>
            <a:pPr marL="39688" algn="ctr"/>
            <a:r>
              <a:rPr lang="en-US" sz="2800" b="0">
                <a:solidFill>
                  <a:srgbClr val="256EB1"/>
                </a:solidFill>
                <a:latin typeface="Arial Black" pitchFamily="34" charset="0"/>
                <a:sym typeface="Arial Black" pitchFamily="34" charset="0"/>
              </a:rPr>
              <a:t>Linking back to Theory:</a:t>
            </a:r>
          </a:p>
        </p:txBody>
      </p:sp>
      <p:sp>
        <p:nvSpPr>
          <p:cNvPr id="347148" name="Rectangle 12"/>
          <p:cNvSpPr>
            <a:spLocks/>
          </p:cNvSpPr>
          <p:nvPr/>
        </p:nvSpPr>
        <p:spPr bwMode="auto">
          <a:xfrm>
            <a:off x="5962650" y="4902200"/>
            <a:ext cx="2324100" cy="279400"/>
          </a:xfrm>
          <a:prstGeom prst="rect">
            <a:avLst/>
          </a:prstGeom>
          <a:noFill/>
          <a:ln w="12700">
            <a:noFill/>
            <a:miter lim="800000"/>
            <a:headEnd/>
            <a:tailEnd/>
          </a:ln>
        </p:spPr>
        <p:txBody>
          <a:bodyPr lIns="0" tIns="0" rIns="40639" bIns="0"/>
          <a:lstStyle/>
          <a:p>
            <a:pPr marL="39688"/>
            <a:r>
              <a:rPr lang="en-US" sz="1200" b="0">
                <a:solidFill>
                  <a:srgbClr val="800000"/>
                </a:solidFill>
                <a:cs typeface="Arial" charset="0"/>
                <a:sym typeface="Arial" charset="0"/>
              </a:rPr>
              <a:t>S.Bacca et al., arXiv:0902.1696 </a:t>
            </a:r>
          </a:p>
        </p:txBody>
      </p:sp>
      <p:sp>
        <p:nvSpPr>
          <p:cNvPr id="347152" name="Rectangle 16"/>
          <p:cNvSpPr>
            <a:spLocks noChangeArrowheads="1"/>
          </p:cNvSpPr>
          <p:nvPr/>
        </p:nvSpPr>
        <p:spPr bwMode="auto">
          <a:xfrm>
            <a:off x="3130550" y="4495800"/>
            <a:ext cx="12954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sz="1400" b="0"/>
              <a:t>EFT-TRIUMF</a:t>
            </a:r>
            <a:endParaRPr lang="en-CA" sz="1400" b="0"/>
          </a:p>
        </p:txBody>
      </p:sp>
      <p:sp>
        <p:nvSpPr>
          <p:cNvPr id="347153" name="Rectangle 17"/>
          <p:cNvSpPr>
            <a:spLocks noChangeArrowheads="1"/>
          </p:cNvSpPr>
          <p:nvPr/>
        </p:nvSpPr>
        <p:spPr bwMode="auto">
          <a:xfrm>
            <a:off x="6934200" y="4495800"/>
            <a:ext cx="12954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sz="1400" b="0"/>
              <a:t>EFT-TRIUMF</a:t>
            </a:r>
            <a:endParaRPr lang="en-CA" sz="1400" b="0"/>
          </a:p>
        </p:txBody>
      </p:sp>
      <p:sp>
        <p:nvSpPr>
          <p:cNvPr id="347154" name="Text Box 18"/>
          <p:cNvSpPr txBox="1">
            <a:spLocks noChangeArrowheads="1"/>
          </p:cNvSpPr>
          <p:nvPr/>
        </p:nvSpPr>
        <p:spPr bwMode="auto">
          <a:xfrm>
            <a:off x="2973388" y="5173663"/>
            <a:ext cx="5000625" cy="1917700"/>
          </a:xfrm>
          <a:prstGeom prst="rect">
            <a:avLst/>
          </a:prstGeom>
          <a:noFill/>
          <a:ln w="9525">
            <a:noFill/>
            <a:miter lim="800000"/>
            <a:headEnd/>
            <a:tailEnd/>
          </a:ln>
          <a:effectLst/>
        </p:spPr>
        <p:txBody>
          <a:bodyPr wrap="none">
            <a:spAutoFit/>
          </a:bodyPr>
          <a:lstStyle/>
          <a:p>
            <a:r>
              <a:rPr lang="en-US" sz="2400" b="0" dirty="0"/>
              <a:t>SOME IMPROVEMENT NEEDED:</a:t>
            </a:r>
          </a:p>
          <a:p>
            <a:r>
              <a:rPr lang="en-US" sz="2400" b="0" dirty="0"/>
              <a:t>But very promising progress.</a:t>
            </a:r>
          </a:p>
          <a:p>
            <a:r>
              <a:rPr lang="en-US" sz="2400" b="0" dirty="0"/>
              <a:t>PLAN: develop global approach for </a:t>
            </a:r>
          </a:p>
          <a:p>
            <a:r>
              <a:rPr lang="en-US" sz="2400" b="0" dirty="0"/>
              <a:t>scalable 3-body forces</a:t>
            </a:r>
          </a:p>
          <a:p>
            <a:endParaRPr lang="en-CA" sz="2400" b="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50" y="-127000"/>
            <a:ext cx="6000792" cy="1154098"/>
          </a:xfrm>
        </p:spPr>
        <p:txBody>
          <a:bodyPr/>
          <a:lstStyle/>
          <a:p>
            <a:r>
              <a:rPr lang="en-US" sz="3600" dirty="0" smtClean="0"/>
              <a:t>Simulations</a:t>
            </a:r>
            <a:endParaRPr lang="en-US" sz="3600" dirty="0"/>
          </a:p>
        </p:txBody>
      </p:sp>
      <p:pic>
        <p:nvPicPr>
          <p:cNvPr id="17" name="Picture 16" descr="extrema-3E6-40+2'5-03.jpg"/>
          <p:cNvPicPr>
            <a:picLocks noChangeAspect="1"/>
          </p:cNvPicPr>
          <p:nvPr/>
        </p:nvPicPr>
        <p:blipFill>
          <a:blip r:embed="rId4" cstate="print"/>
          <a:stretch>
            <a:fillRect/>
          </a:stretch>
        </p:blipFill>
        <p:spPr>
          <a:xfrm>
            <a:off x="5196292" y="3884020"/>
            <a:ext cx="3756140" cy="1970869"/>
          </a:xfrm>
          <a:prstGeom prst="rect">
            <a:avLst/>
          </a:prstGeom>
        </p:spPr>
      </p:pic>
      <p:grpSp>
        <p:nvGrpSpPr>
          <p:cNvPr id="24" name="Group 23"/>
          <p:cNvGrpSpPr>
            <a:grpSpLocks noChangeAspect="1"/>
          </p:cNvGrpSpPr>
          <p:nvPr/>
        </p:nvGrpSpPr>
        <p:grpSpPr>
          <a:xfrm>
            <a:off x="171450" y="1162050"/>
            <a:ext cx="3854640" cy="1257378"/>
            <a:chOff x="171450" y="1162050"/>
            <a:chExt cx="4496800" cy="1466850"/>
          </a:xfrm>
        </p:grpSpPr>
        <p:pic>
          <p:nvPicPr>
            <p:cNvPr id="21" name="Picture 20" descr="central740_1.jpg"/>
            <p:cNvPicPr>
              <a:picLocks noChangeAspect="1"/>
            </p:cNvPicPr>
            <p:nvPr/>
          </p:nvPicPr>
          <p:blipFill>
            <a:blip r:embed="rId5" cstate="print"/>
            <a:stretch>
              <a:fillRect/>
            </a:stretch>
          </p:blipFill>
          <p:spPr>
            <a:xfrm>
              <a:off x="171450" y="1162050"/>
              <a:ext cx="4496800" cy="1466850"/>
            </a:xfrm>
            <a:prstGeom prst="rect">
              <a:avLst/>
            </a:prstGeom>
          </p:spPr>
        </p:pic>
        <p:cxnSp>
          <p:nvCxnSpPr>
            <p:cNvPr id="26" name="Straight Connector 25"/>
            <p:cNvCxnSpPr/>
            <p:nvPr/>
          </p:nvCxnSpPr>
          <p:spPr>
            <a:xfrm>
              <a:off x="3460750" y="1827212"/>
              <a:ext cx="57785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60750" y="1962150"/>
              <a:ext cx="57785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71850" y="1517650"/>
              <a:ext cx="666750" cy="276999"/>
            </a:xfrm>
            <a:prstGeom prst="rect">
              <a:avLst/>
            </a:prstGeom>
            <a:noFill/>
          </p:spPr>
          <p:txBody>
            <a:bodyPr wrap="square" rtlCol="0">
              <a:spAutoFit/>
            </a:bodyPr>
            <a:lstStyle/>
            <a:p>
              <a:r>
                <a:rPr lang="en-US" sz="1200" dirty="0" smtClean="0"/>
                <a:t>Ø5 mm</a:t>
              </a:r>
              <a:endParaRPr lang="en-US" sz="1200" dirty="0"/>
            </a:p>
          </p:txBody>
        </p:sp>
        <p:sp>
          <p:nvSpPr>
            <p:cNvPr id="29" name="TextBox 28"/>
            <p:cNvSpPr txBox="1"/>
            <p:nvPr/>
          </p:nvSpPr>
          <p:spPr>
            <a:xfrm>
              <a:off x="482600" y="2273300"/>
              <a:ext cx="533400" cy="276999"/>
            </a:xfrm>
            <a:prstGeom prst="rect">
              <a:avLst/>
            </a:prstGeom>
            <a:noFill/>
          </p:spPr>
          <p:txBody>
            <a:bodyPr wrap="square" rtlCol="0">
              <a:spAutoFit/>
            </a:bodyPr>
            <a:lstStyle/>
            <a:p>
              <a:r>
                <a:rPr lang="en-US" sz="1200" dirty="0" smtClean="0"/>
                <a:t>5 kV</a:t>
              </a:r>
              <a:endParaRPr lang="en-US" sz="1200" dirty="0"/>
            </a:p>
          </p:txBody>
        </p:sp>
        <p:sp>
          <p:nvSpPr>
            <p:cNvPr id="30" name="TextBox 29"/>
            <p:cNvSpPr txBox="1"/>
            <p:nvPr/>
          </p:nvSpPr>
          <p:spPr>
            <a:xfrm>
              <a:off x="1727200" y="2273300"/>
              <a:ext cx="800100" cy="276999"/>
            </a:xfrm>
            <a:prstGeom prst="rect">
              <a:avLst/>
            </a:prstGeom>
            <a:noFill/>
          </p:spPr>
          <p:txBody>
            <a:bodyPr wrap="square" rtlCol="0">
              <a:spAutoFit/>
            </a:bodyPr>
            <a:lstStyle/>
            <a:p>
              <a:r>
                <a:rPr lang="en-US" sz="1200" dirty="0" smtClean="0"/>
                <a:t>4.7 kV</a:t>
              </a:r>
              <a:endParaRPr lang="en-US" sz="1200" dirty="0"/>
            </a:p>
          </p:txBody>
        </p:sp>
        <p:sp>
          <p:nvSpPr>
            <p:cNvPr id="31" name="TextBox 30"/>
            <p:cNvSpPr txBox="1"/>
            <p:nvPr/>
          </p:nvSpPr>
          <p:spPr>
            <a:xfrm>
              <a:off x="3416300" y="2273300"/>
              <a:ext cx="533400" cy="276999"/>
            </a:xfrm>
            <a:prstGeom prst="rect">
              <a:avLst/>
            </a:prstGeom>
            <a:noFill/>
          </p:spPr>
          <p:txBody>
            <a:bodyPr wrap="square" rtlCol="0">
              <a:spAutoFit/>
            </a:bodyPr>
            <a:lstStyle/>
            <a:p>
              <a:r>
                <a:rPr lang="en-US" sz="1200" dirty="0" smtClean="0"/>
                <a:t>5 kV</a:t>
              </a:r>
              <a:endParaRPr lang="en-US" sz="1200" dirty="0"/>
            </a:p>
          </p:txBody>
        </p:sp>
      </p:grpSp>
      <p:graphicFrame>
        <p:nvGraphicFramePr>
          <p:cNvPr id="49" name="Object 48"/>
          <p:cNvGraphicFramePr>
            <a:graphicFrameLocks noChangeAspect="1"/>
          </p:cNvGraphicFramePr>
          <p:nvPr/>
        </p:nvGraphicFramePr>
        <p:xfrm>
          <a:off x="6192482" y="3002413"/>
          <a:ext cx="1644650" cy="641414"/>
        </p:xfrm>
        <a:graphic>
          <a:graphicData uri="http://schemas.openxmlformats.org/presentationml/2006/ole">
            <p:oleObj spid="_x0000_s167938" name="Equation" r:id="rId6" imgW="1269720" imgH="495000" progId="">
              <p:embed/>
            </p:oleObj>
          </a:graphicData>
        </a:graphic>
      </p:graphicFrame>
      <p:grpSp>
        <p:nvGrpSpPr>
          <p:cNvPr id="25" name="Group 24"/>
          <p:cNvGrpSpPr>
            <a:grpSpLocks noChangeAspect="1"/>
          </p:cNvGrpSpPr>
          <p:nvPr/>
        </p:nvGrpSpPr>
        <p:grpSpPr>
          <a:xfrm>
            <a:off x="5320259" y="1059882"/>
            <a:ext cx="3291480" cy="1796203"/>
            <a:chOff x="5060950" y="1250950"/>
            <a:chExt cx="3867079" cy="2110316"/>
          </a:xfrm>
        </p:grpSpPr>
        <p:pic>
          <p:nvPicPr>
            <p:cNvPr id="20" name="Picture 19" descr="gyration.jpg"/>
            <p:cNvPicPr>
              <a:picLocks noChangeAspect="1"/>
            </p:cNvPicPr>
            <p:nvPr/>
          </p:nvPicPr>
          <p:blipFill>
            <a:blip r:embed="rId7" cstate="print"/>
            <a:stretch>
              <a:fillRect/>
            </a:stretch>
          </p:blipFill>
          <p:spPr>
            <a:xfrm>
              <a:off x="5060950" y="1250950"/>
              <a:ext cx="3867079" cy="2089150"/>
            </a:xfrm>
            <a:prstGeom prst="rect">
              <a:avLst/>
            </a:prstGeom>
          </p:spPr>
        </p:pic>
        <p:sp>
          <p:nvSpPr>
            <p:cNvPr id="50" name="TextBox 49"/>
            <p:cNvSpPr txBox="1"/>
            <p:nvPr/>
          </p:nvSpPr>
          <p:spPr>
            <a:xfrm>
              <a:off x="5640972" y="2601907"/>
              <a:ext cx="3094643" cy="759359"/>
            </a:xfrm>
            <a:prstGeom prst="rect">
              <a:avLst/>
            </a:prstGeom>
            <a:noFill/>
          </p:spPr>
          <p:txBody>
            <a:bodyPr wrap="square" rtlCol="0">
              <a:spAutoFit/>
            </a:bodyPr>
            <a:lstStyle/>
            <a:p>
              <a:r>
                <a:rPr lang="en-US" dirty="0" smtClean="0"/>
                <a:t>Loss through magnetic bottle for </a:t>
              </a:r>
              <a:r>
                <a:rPr lang="en-US" dirty="0" smtClean="0">
                  <a:latin typeface="Symbol" pitchFamily="18" charset="2"/>
                </a:rPr>
                <a:t>q</a:t>
              </a:r>
              <a:r>
                <a:rPr lang="en-US" dirty="0" smtClean="0"/>
                <a:t> &gt; 79deg:</a:t>
              </a:r>
              <a:endParaRPr lang="en-US" dirty="0"/>
            </a:p>
          </p:txBody>
        </p:sp>
      </p:grpSp>
      <p:sp>
        <p:nvSpPr>
          <p:cNvPr id="51" name="TextBox 50"/>
          <p:cNvSpPr txBox="1"/>
          <p:nvPr/>
        </p:nvSpPr>
        <p:spPr>
          <a:xfrm>
            <a:off x="5271542" y="5934670"/>
            <a:ext cx="2985353" cy="923330"/>
          </a:xfrm>
          <a:prstGeom prst="rect">
            <a:avLst/>
          </a:prstGeom>
          <a:noFill/>
        </p:spPr>
        <p:txBody>
          <a:bodyPr wrap="square" rtlCol="0">
            <a:spAutoFit/>
          </a:bodyPr>
          <a:lstStyle/>
          <a:p>
            <a:r>
              <a:rPr lang="en-US" dirty="0" smtClean="0"/>
              <a:t>Loss through wall collisions</a:t>
            </a:r>
          </a:p>
          <a:p>
            <a:r>
              <a:rPr lang="en-US" dirty="0" smtClean="0">
                <a:sym typeface="Wingdings" pitchFamily="2" charset="2"/>
              </a:rPr>
              <a:t> </a:t>
            </a:r>
            <a:r>
              <a:rPr lang="en-US" b="1" dirty="0" smtClean="0">
                <a:sym typeface="Wingdings" pitchFamily="2" charset="2"/>
              </a:rPr>
              <a:t>Rotating wall cooling</a:t>
            </a:r>
            <a:r>
              <a:rPr lang="en-US" b="1" dirty="0" smtClean="0">
                <a:latin typeface="Calibri" pitchFamily="34" charset="0"/>
                <a:sym typeface="Wingdings" pitchFamily="2" charset="2"/>
              </a:rPr>
              <a:t> or side-band cooling</a:t>
            </a:r>
            <a:endParaRPr lang="en-US" b="1" dirty="0"/>
          </a:p>
        </p:txBody>
      </p:sp>
      <p:grpSp>
        <p:nvGrpSpPr>
          <p:cNvPr id="32" name="Group 31"/>
          <p:cNvGrpSpPr>
            <a:grpSpLocks noChangeAspect="1"/>
          </p:cNvGrpSpPr>
          <p:nvPr/>
        </p:nvGrpSpPr>
        <p:grpSpPr>
          <a:xfrm>
            <a:off x="294659" y="3145146"/>
            <a:ext cx="4313259" cy="2368550"/>
            <a:chOff x="349250" y="3117850"/>
            <a:chExt cx="3966349" cy="2178050"/>
          </a:xfrm>
        </p:grpSpPr>
        <p:pic>
          <p:nvPicPr>
            <p:cNvPr id="14" name="Picture 13" descr="extrema-3E6-0+2-01.jpg"/>
            <p:cNvPicPr>
              <a:picLocks noChangeAspect="1"/>
            </p:cNvPicPr>
            <p:nvPr/>
          </p:nvPicPr>
          <p:blipFill>
            <a:blip r:embed="rId8" cstate="print"/>
            <a:stretch>
              <a:fillRect/>
            </a:stretch>
          </p:blipFill>
          <p:spPr>
            <a:xfrm>
              <a:off x="349250" y="3117850"/>
              <a:ext cx="3792980" cy="2178050"/>
            </a:xfrm>
            <a:prstGeom prst="rect">
              <a:avLst/>
            </a:prstGeom>
          </p:spPr>
        </p:pic>
        <p:sp>
          <p:nvSpPr>
            <p:cNvPr id="22" name="TextBox 21"/>
            <p:cNvSpPr txBox="1"/>
            <p:nvPr/>
          </p:nvSpPr>
          <p:spPr>
            <a:xfrm>
              <a:off x="882650" y="3251200"/>
              <a:ext cx="1822450" cy="276999"/>
            </a:xfrm>
            <a:prstGeom prst="rect">
              <a:avLst/>
            </a:prstGeom>
            <a:noFill/>
          </p:spPr>
          <p:txBody>
            <a:bodyPr wrap="square" rtlCol="0">
              <a:spAutoFit/>
            </a:bodyPr>
            <a:lstStyle/>
            <a:p>
              <a:r>
                <a:rPr lang="en-US" sz="1200" dirty="0" smtClean="0"/>
                <a:t>3 MeV electrons</a:t>
              </a:r>
              <a:endParaRPr lang="en-US" sz="1200" dirty="0"/>
            </a:p>
          </p:txBody>
        </p:sp>
        <p:cxnSp>
          <p:nvCxnSpPr>
            <p:cNvPr id="33" name="Straight Connector 32"/>
            <p:cNvCxnSpPr/>
            <p:nvPr/>
          </p:nvCxnSpPr>
          <p:spPr>
            <a:xfrm rot="10800000">
              <a:off x="1771650" y="4584700"/>
              <a:ext cx="2178050" cy="1588"/>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93900" y="4362450"/>
              <a:ext cx="1822450" cy="276999"/>
            </a:xfrm>
            <a:prstGeom prst="rect">
              <a:avLst/>
            </a:prstGeom>
            <a:noFill/>
          </p:spPr>
          <p:txBody>
            <a:bodyPr wrap="square" rtlCol="0">
              <a:spAutoFit/>
            </a:bodyPr>
            <a:lstStyle/>
            <a:p>
              <a:r>
                <a:rPr lang="en-US" sz="1200" dirty="0" smtClean="0"/>
                <a:t>284 mm to center</a:t>
              </a:r>
              <a:endParaRPr lang="en-US" sz="1200" dirty="0"/>
            </a:p>
          </p:txBody>
        </p:sp>
        <p:cxnSp>
          <p:nvCxnSpPr>
            <p:cNvPr id="37" name="Straight Connector 36"/>
            <p:cNvCxnSpPr/>
            <p:nvPr/>
          </p:nvCxnSpPr>
          <p:spPr>
            <a:xfrm rot="5400000">
              <a:off x="3616325" y="4162028"/>
              <a:ext cx="844550"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4150" y="3740150"/>
              <a:ext cx="889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4150" y="4584700"/>
              <a:ext cx="889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5400000">
              <a:off x="3821500" y="4046150"/>
              <a:ext cx="711200" cy="276999"/>
            </a:xfrm>
            <a:prstGeom prst="rect">
              <a:avLst/>
            </a:prstGeom>
            <a:noFill/>
          </p:spPr>
          <p:txBody>
            <a:bodyPr wrap="square" rtlCol="0">
              <a:spAutoFit/>
            </a:bodyPr>
            <a:lstStyle/>
            <a:p>
              <a:r>
                <a:rPr lang="en-US" sz="1200" dirty="0" smtClean="0"/>
                <a:t>25 mm</a:t>
              </a:r>
              <a:endParaRPr lang="en-US" sz="1200" dirty="0"/>
            </a:p>
          </p:txBody>
        </p:sp>
        <p:sp>
          <p:nvSpPr>
            <p:cNvPr id="52" name="TextBox 51"/>
            <p:cNvSpPr txBox="1"/>
            <p:nvPr/>
          </p:nvSpPr>
          <p:spPr>
            <a:xfrm>
              <a:off x="2660650" y="3295650"/>
              <a:ext cx="1462571" cy="433840"/>
            </a:xfrm>
            <a:prstGeom prst="rect">
              <a:avLst/>
            </a:prstGeom>
            <a:noFill/>
          </p:spPr>
          <p:txBody>
            <a:bodyPr wrap="square" rtlCol="0">
              <a:spAutoFit/>
            </a:bodyPr>
            <a:lstStyle/>
            <a:p>
              <a:r>
                <a:rPr lang="en-US" dirty="0" smtClean="0"/>
                <a:t>B</a:t>
              </a:r>
              <a:r>
                <a:rPr lang="en-US" baseline="-25000" dirty="0" smtClean="0"/>
                <a:t>max</a:t>
              </a:r>
              <a:r>
                <a:rPr lang="en-US" dirty="0" smtClean="0"/>
                <a:t> = 6T</a:t>
              </a:r>
              <a:endParaRPr lang="en-US" dirty="0"/>
            </a:p>
          </p:txBody>
        </p:sp>
      </p:grpSp>
      <p:pic>
        <p:nvPicPr>
          <p:cNvPr id="34" name="Picture 2"/>
          <p:cNvPicPr>
            <a:picLocks noChangeAspect="1" noChangeArrowheads="1"/>
          </p:cNvPicPr>
          <p:nvPr/>
        </p:nvPicPr>
        <p:blipFill>
          <a:blip r:embed="rId9" cstate="print"/>
          <a:srcRect/>
          <a:stretch>
            <a:fillRect/>
          </a:stretch>
        </p:blipFill>
        <p:spPr bwMode="auto">
          <a:xfrm>
            <a:off x="1768616" y="1949109"/>
            <a:ext cx="2939860" cy="3735184"/>
          </a:xfrm>
          <a:prstGeom prst="rect">
            <a:avLst/>
          </a:prstGeom>
          <a:noFill/>
          <a:ln w="9525">
            <a:noFill/>
            <a:miter lim="800000"/>
            <a:headEnd/>
            <a:tailEnd/>
          </a:ln>
          <a:effectLst/>
        </p:spPr>
      </p:pic>
      <p:sp>
        <p:nvSpPr>
          <p:cNvPr id="36" name="TextBox 35"/>
          <p:cNvSpPr txBox="1"/>
          <p:nvPr/>
        </p:nvSpPr>
        <p:spPr>
          <a:xfrm>
            <a:off x="1809559" y="5849685"/>
            <a:ext cx="2582906" cy="461665"/>
          </a:xfrm>
          <a:prstGeom prst="rect">
            <a:avLst/>
          </a:prstGeom>
          <a:noFill/>
        </p:spPr>
        <p:txBody>
          <a:bodyPr wrap="square" rtlCol="0">
            <a:spAutoFit/>
          </a:bodyPr>
          <a:lstStyle/>
          <a:p>
            <a:r>
              <a:rPr lang="en-US" sz="1200" dirty="0" smtClean="0"/>
              <a:t>3 MeV electrons hitting a 500</a:t>
            </a:r>
            <a:r>
              <a:rPr lang="en-US" sz="1200" dirty="0" smtClean="0">
                <a:latin typeface="Symbol" pitchFamily="18" charset="2"/>
              </a:rPr>
              <a:t>m</a:t>
            </a:r>
            <a:r>
              <a:rPr lang="en-US" sz="1200" dirty="0" smtClean="0"/>
              <a:t>m Si waver</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par>
                                <p:cTn id="18" presetID="3" presetClass="entr" presetSubtype="1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 y="0"/>
            <a:ext cx="9144000" cy="893135"/>
          </a:xfrm>
        </p:spPr>
        <p:txBody>
          <a:bodyPr>
            <a:normAutofit/>
          </a:bodyPr>
          <a:lstStyle/>
          <a:p>
            <a:r>
              <a:rPr lang="en-US" sz="3600" b="1" dirty="0" smtClean="0">
                <a:solidFill>
                  <a:schemeClr val="accent1"/>
                </a:solidFill>
              </a:rPr>
              <a:t>Analytic Considerations of the RFQ</a:t>
            </a:r>
            <a:endParaRPr lang="en-US" sz="3600" b="1" dirty="0">
              <a:solidFill>
                <a:schemeClr val="accent1"/>
              </a:solidFill>
            </a:endParaRPr>
          </a:p>
        </p:txBody>
      </p:sp>
      <p:grpSp>
        <p:nvGrpSpPr>
          <p:cNvPr id="2" name="Group 9"/>
          <p:cNvGrpSpPr>
            <a:grpSpLocks noChangeAspect="1"/>
          </p:cNvGrpSpPr>
          <p:nvPr/>
        </p:nvGrpSpPr>
        <p:grpSpPr bwMode="auto">
          <a:xfrm>
            <a:off x="6768630" y="1011867"/>
            <a:ext cx="1980000" cy="1373877"/>
            <a:chOff x="480" y="1008"/>
            <a:chExt cx="2352" cy="1632"/>
          </a:xfrm>
        </p:grpSpPr>
        <p:sp>
          <p:nvSpPr>
            <p:cNvPr id="45064" name="Rectangle 8"/>
            <p:cNvSpPr>
              <a:spLocks noChangeArrowheads="1"/>
            </p:cNvSpPr>
            <p:nvPr/>
          </p:nvSpPr>
          <p:spPr bwMode="auto">
            <a:xfrm>
              <a:off x="480" y="1008"/>
              <a:ext cx="2352" cy="1632"/>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5060" name="Picture 4" descr="C:\02.bmp"/>
            <p:cNvPicPr>
              <a:picLocks noChangeAspect="1" noChangeArrowheads="1"/>
            </p:cNvPicPr>
            <p:nvPr/>
          </p:nvPicPr>
          <p:blipFill>
            <a:blip r:embed="rId3" cstate="print"/>
            <a:srcRect/>
            <a:stretch>
              <a:fillRect/>
            </a:stretch>
          </p:blipFill>
          <p:spPr bwMode="auto">
            <a:xfrm>
              <a:off x="531" y="1056"/>
              <a:ext cx="2205" cy="1544"/>
            </a:xfrm>
            <a:prstGeom prst="rect">
              <a:avLst/>
            </a:prstGeom>
            <a:noFill/>
          </p:spPr>
        </p:pic>
      </p:grpSp>
      <p:grpSp>
        <p:nvGrpSpPr>
          <p:cNvPr id="3" name="Group 13"/>
          <p:cNvGrpSpPr>
            <a:grpSpLocks noChangeAspect="1"/>
          </p:cNvGrpSpPr>
          <p:nvPr/>
        </p:nvGrpSpPr>
        <p:grpSpPr bwMode="auto">
          <a:xfrm>
            <a:off x="6768630" y="2428204"/>
            <a:ext cx="1980000" cy="1373878"/>
            <a:chOff x="2976" y="1008"/>
            <a:chExt cx="2352" cy="1632"/>
          </a:xfrm>
        </p:grpSpPr>
        <p:sp>
          <p:nvSpPr>
            <p:cNvPr id="45068" name="Rectangle 12"/>
            <p:cNvSpPr>
              <a:spLocks noChangeArrowheads="1"/>
            </p:cNvSpPr>
            <p:nvPr/>
          </p:nvSpPr>
          <p:spPr bwMode="auto">
            <a:xfrm>
              <a:off x="2976" y="1008"/>
              <a:ext cx="2352" cy="1632"/>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5061" name="Picture 5" descr="C:\04.bmp"/>
            <p:cNvPicPr>
              <a:picLocks noChangeAspect="1" noChangeArrowheads="1"/>
            </p:cNvPicPr>
            <p:nvPr/>
          </p:nvPicPr>
          <p:blipFill>
            <a:blip r:embed="rId4" cstate="print"/>
            <a:srcRect/>
            <a:stretch>
              <a:fillRect/>
            </a:stretch>
          </p:blipFill>
          <p:spPr bwMode="auto">
            <a:xfrm>
              <a:off x="3027" y="1056"/>
              <a:ext cx="2205" cy="1543"/>
            </a:xfrm>
            <a:prstGeom prst="rect">
              <a:avLst/>
            </a:prstGeom>
            <a:noFill/>
          </p:spPr>
        </p:pic>
      </p:grpSp>
      <p:grpSp>
        <p:nvGrpSpPr>
          <p:cNvPr id="4" name="Group 11"/>
          <p:cNvGrpSpPr>
            <a:grpSpLocks noChangeAspect="1"/>
          </p:cNvGrpSpPr>
          <p:nvPr/>
        </p:nvGrpSpPr>
        <p:grpSpPr bwMode="auto">
          <a:xfrm>
            <a:off x="6768630" y="3850771"/>
            <a:ext cx="1980000" cy="1374098"/>
            <a:chOff x="528" y="2688"/>
            <a:chExt cx="2352" cy="1632"/>
          </a:xfrm>
        </p:grpSpPr>
        <p:sp>
          <p:nvSpPr>
            <p:cNvPr id="45066" name="Rectangle 10"/>
            <p:cNvSpPr>
              <a:spLocks noChangeArrowheads="1"/>
            </p:cNvSpPr>
            <p:nvPr/>
          </p:nvSpPr>
          <p:spPr bwMode="auto">
            <a:xfrm>
              <a:off x="528" y="2688"/>
              <a:ext cx="2352" cy="1632"/>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5062" name="Picture 6" descr="C:\06.bmp"/>
            <p:cNvPicPr>
              <a:picLocks noChangeAspect="1" noChangeArrowheads="1"/>
            </p:cNvPicPr>
            <p:nvPr/>
          </p:nvPicPr>
          <p:blipFill>
            <a:blip r:embed="rId5" cstate="print"/>
            <a:srcRect/>
            <a:stretch>
              <a:fillRect/>
            </a:stretch>
          </p:blipFill>
          <p:spPr bwMode="auto">
            <a:xfrm>
              <a:off x="576" y="2736"/>
              <a:ext cx="2208" cy="1546"/>
            </a:xfrm>
            <a:prstGeom prst="rect">
              <a:avLst/>
            </a:prstGeom>
            <a:noFill/>
          </p:spPr>
        </p:pic>
      </p:grpSp>
      <p:grpSp>
        <p:nvGrpSpPr>
          <p:cNvPr id="5" name="Group 16"/>
          <p:cNvGrpSpPr>
            <a:grpSpLocks noChangeAspect="1"/>
          </p:cNvGrpSpPr>
          <p:nvPr/>
        </p:nvGrpSpPr>
        <p:grpSpPr bwMode="auto">
          <a:xfrm>
            <a:off x="6768630" y="5263548"/>
            <a:ext cx="1980000" cy="1373878"/>
            <a:chOff x="3024" y="3024"/>
            <a:chExt cx="2352" cy="1632"/>
          </a:xfrm>
        </p:grpSpPr>
        <p:sp>
          <p:nvSpPr>
            <p:cNvPr id="45070" name="Rectangle 14"/>
            <p:cNvSpPr>
              <a:spLocks noChangeArrowheads="1"/>
            </p:cNvSpPr>
            <p:nvPr/>
          </p:nvSpPr>
          <p:spPr bwMode="auto">
            <a:xfrm>
              <a:off x="3024" y="3024"/>
              <a:ext cx="2352" cy="1632"/>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5063" name="Picture 7" descr="C:\08.bmp"/>
            <p:cNvPicPr>
              <a:picLocks noChangeAspect="1" noChangeArrowheads="1"/>
            </p:cNvPicPr>
            <p:nvPr/>
          </p:nvPicPr>
          <p:blipFill>
            <a:blip r:embed="rId6" cstate="print"/>
            <a:srcRect/>
            <a:stretch>
              <a:fillRect/>
            </a:stretch>
          </p:blipFill>
          <p:spPr bwMode="auto">
            <a:xfrm>
              <a:off x="3092" y="3076"/>
              <a:ext cx="2188" cy="1532"/>
            </a:xfrm>
            <a:prstGeom prst="rect">
              <a:avLst/>
            </a:prstGeom>
            <a:noFill/>
          </p:spPr>
        </p:pic>
      </p:grpSp>
      <p:sp>
        <p:nvSpPr>
          <p:cNvPr id="15" name="Rectangle 14"/>
          <p:cNvSpPr/>
          <p:nvPr/>
        </p:nvSpPr>
        <p:spPr>
          <a:xfrm>
            <a:off x="1073888" y="2955046"/>
            <a:ext cx="4572000" cy="590931"/>
          </a:xfrm>
          <a:prstGeom prst="rect">
            <a:avLst/>
          </a:prstGeom>
        </p:spPr>
        <p:txBody>
          <a:bodyPr>
            <a:spAutoFit/>
          </a:bodyPr>
          <a:lstStyle/>
          <a:p>
            <a:pPr>
              <a:lnSpc>
                <a:spcPct val="90000"/>
              </a:lnSpc>
            </a:pPr>
            <a:endParaRPr lang="en-US" dirty="0" smtClean="0"/>
          </a:p>
          <a:p>
            <a:pPr>
              <a:lnSpc>
                <a:spcPct val="90000"/>
              </a:lnSpc>
            </a:pPr>
            <a:endParaRPr lang="en-US" dirty="0" smtClean="0"/>
          </a:p>
        </p:txBody>
      </p:sp>
      <p:graphicFrame>
        <p:nvGraphicFramePr>
          <p:cNvPr id="18" name="Object 6"/>
          <p:cNvGraphicFramePr>
            <a:graphicFrameLocks noChangeAspect="1"/>
          </p:cNvGraphicFramePr>
          <p:nvPr/>
        </p:nvGraphicFramePr>
        <p:xfrm>
          <a:off x="803275" y="2119313"/>
          <a:ext cx="1482725" cy="720725"/>
        </p:xfrm>
        <a:graphic>
          <a:graphicData uri="http://schemas.openxmlformats.org/presentationml/2006/ole">
            <p:oleObj spid="_x0000_s62465" name="Equation" r:id="rId7" imgW="914400" imgH="444240" progId="">
              <p:embed/>
            </p:oleObj>
          </a:graphicData>
        </a:graphic>
      </p:graphicFrame>
      <p:graphicFrame>
        <p:nvGraphicFramePr>
          <p:cNvPr id="19" name="Object 7"/>
          <p:cNvGraphicFramePr>
            <a:graphicFrameLocks noChangeAspect="1"/>
          </p:cNvGraphicFramePr>
          <p:nvPr/>
        </p:nvGraphicFramePr>
        <p:xfrm>
          <a:off x="2998788" y="2120901"/>
          <a:ext cx="1500187" cy="719137"/>
        </p:xfrm>
        <a:graphic>
          <a:graphicData uri="http://schemas.openxmlformats.org/presentationml/2006/ole">
            <p:oleObj spid="_x0000_s62466" name="Equation" r:id="rId8" imgW="927000" imgH="444240" progId="">
              <p:embed/>
            </p:oleObj>
          </a:graphicData>
        </a:graphic>
      </p:graphicFrame>
      <p:graphicFrame>
        <p:nvGraphicFramePr>
          <p:cNvPr id="20" name="Object 8"/>
          <p:cNvGraphicFramePr>
            <a:graphicFrameLocks noChangeAspect="1"/>
          </p:cNvGraphicFramePr>
          <p:nvPr/>
        </p:nvGraphicFramePr>
        <p:xfrm>
          <a:off x="5146675" y="2119313"/>
          <a:ext cx="906463" cy="720725"/>
        </p:xfrm>
        <a:graphic>
          <a:graphicData uri="http://schemas.openxmlformats.org/presentationml/2006/ole">
            <p:oleObj spid="_x0000_s62467" name="Equation" r:id="rId9" imgW="495000" imgH="393480" progId="">
              <p:embed/>
            </p:oleObj>
          </a:graphicData>
        </a:graphic>
      </p:graphicFrame>
      <p:sp>
        <p:nvSpPr>
          <p:cNvPr id="21" name="TextBox 20"/>
          <p:cNvSpPr txBox="1"/>
          <p:nvPr/>
        </p:nvSpPr>
        <p:spPr>
          <a:xfrm>
            <a:off x="446571" y="1467299"/>
            <a:ext cx="6124350" cy="923330"/>
          </a:xfrm>
          <a:prstGeom prst="rect">
            <a:avLst/>
          </a:prstGeom>
          <a:noFill/>
        </p:spPr>
        <p:txBody>
          <a:bodyPr wrap="square" rtlCol="0">
            <a:spAutoFit/>
          </a:bodyPr>
          <a:lstStyle/>
          <a:p>
            <a:pPr>
              <a:buFont typeface="Arial" pitchFamily="34" charset="0"/>
              <a:buChar char="•"/>
            </a:pPr>
            <a:r>
              <a:rPr lang="en-US" dirty="0" smtClean="0"/>
              <a:t> </a:t>
            </a:r>
            <a:r>
              <a:rPr lang="en-US" dirty="0" err="1" smtClean="0"/>
              <a:t>Meissner</a:t>
            </a:r>
            <a:r>
              <a:rPr lang="en-US" dirty="0" smtClean="0"/>
              <a:t> equations determine ions motion in square-wave-driven trap: </a:t>
            </a:r>
          </a:p>
          <a:p>
            <a:pPr>
              <a:buFont typeface="Arial" pitchFamily="34" charset="0"/>
              <a:buChar char="•"/>
            </a:pPr>
            <a:endParaRPr lang="en-US" dirty="0"/>
          </a:p>
        </p:txBody>
      </p:sp>
      <p:sp>
        <p:nvSpPr>
          <p:cNvPr id="22" name="TextBox 21"/>
          <p:cNvSpPr txBox="1"/>
          <p:nvPr/>
        </p:nvSpPr>
        <p:spPr>
          <a:xfrm>
            <a:off x="446571" y="4210544"/>
            <a:ext cx="5826642" cy="923330"/>
          </a:xfrm>
          <a:prstGeom prst="rect">
            <a:avLst/>
          </a:prstGeom>
          <a:noFill/>
        </p:spPr>
        <p:txBody>
          <a:bodyPr wrap="square" rtlCol="0">
            <a:spAutoFit/>
          </a:bodyPr>
          <a:lstStyle/>
          <a:p>
            <a:pPr>
              <a:buFont typeface="Arial" pitchFamily="34" charset="0"/>
              <a:buChar char="•"/>
            </a:pPr>
            <a:r>
              <a:rPr lang="en-US" dirty="0" smtClean="0"/>
              <a:t> Analytic solution shows a simple harmonic macro-motion perturbed by a coherent micro-motion</a:t>
            </a:r>
          </a:p>
          <a:p>
            <a:pPr>
              <a:buFont typeface="Arial" pitchFamily="34" charset="0"/>
              <a:buChar char="•"/>
            </a:pPr>
            <a:endParaRPr lang="en-US" dirty="0"/>
          </a:p>
        </p:txBody>
      </p:sp>
      <p:sp>
        <p:nvSpPr>
          <p:cNvPr id="23" name="TextBox 22"/>
          <p:cNvSpPr txBox="1"/>
          <p:nvPr/>
        </p:nvSpPr>
        <p:spPr>
          <a:xfrm>
            <a:off x="446571" y="5210003"/>
            <a:ext cx="5794744" cy="369332"/>
          </a:xfrm>
          <a:prstGeom prst="rect">
            <a:avLst/>
          </a:prstGeom>
          <a:noFill/>
        </p:spPr>
        <p:txBody>
          <a:bodyPr wrap="square" rtlCol="0">
            <a:spAutoFit/>
          </a:bodyPr>
          <a:lstStyle/>
          <a:p>
            <a:pPr>
              <a:buFont typeface="Arial" pitchFamily="34" charset="0"/>
              <a:buChar char="•"/>
            </a:pPr>
            <a:r>
              <a:rPr lang="en-US" dirty="0" smtClean="0"/>
              <a:t> As q increases so does the amplitude of the micro-motion</a:t>
            </a:r>
          </a:p>
        </p:txBody>
      </p:sp>
      <p:graphicFrame>
        <p:nvGraphicFramePr>
          <p:cNvPr id="25" name="Object 24"/>
          <p:cNvGraphicFramePr>
            <a:graphicFrameLocks noChangeAspect="1"/>
          </p:cNvGraphicFramePr>
          <p:nvPr/>
        </p:nvGraphicFramePr>
        <p:xfrm>
          <a:off x="3378200" y="3124200"/>
          <a:ext cx="1260475" cy="733425"/>
        </p:xfrm>
        <a:graphic>
          <a:graphicData uri="http://schemas.openxmlformats.org/presentationml/2006/ole">
            <p:oleObj spid="_x0000_s62468" name="Equation" r:id="rId10" imgW="787320" imgH="457200" progId="Equation.3">
              <p:embed/>
            </p:oleObj>
          </a:graphicData>
        </a:graphic>
      </p:graphicFrame>
      <p:sp>
        <p:nvSpPr>
          <p:cNvPr id="26" name="TextBox 25"/>
          <p:cNvSpPr txBox="1"/>
          <p:nvPr/>
        </p:nvSpPr>
        <p:spPr>
          <a:xfrm>
            <a:off x="446571" y="3296106"/>
            <a:ext cx="2434856" cy="369332"/>
          </a:xfrm>
          <a:prstGeom prst="rect">
            <a:avLst/>
          </a:prstGeom>
          <a:noFill/>
        </p:spPr>
        <p:txBody>
          <a:bodyPr wrap="square" rtlCol="0">
            <a:spAutoFit/>
          </a:bodyPr>
          <a:lstStyle/>
          <a:p>
            <a:pPr>
              <a:buFont typeface="Arial" pitchFamily="34" charset="0"/>
              <a:buChar char="•"/>
            </a:pPr>
            <a:r>
              <a:rPr lang="en-US" dirty="0" smtClean="0"/>
              <a:t> Stability parameter</a:t>
            </a:r>
            <a:endParaRPr lang="en-US" dirty="0"/>
          </a:p>
        </p:txBody>
      </p:sp>
      <p:sp>
        <p:nvSpPr>
          <p:cNvPr id="27" name="TextBox 26"/>
          <p:cNvSpPr txBox="1"/>
          <p:nvPr/>
        </p:nvSpPr>
        <p:spPr>
          <a:xfrm>
            <a:off x="446571" y="5911690"/>
            <a:ext cx="5847907" cy="646331"/>
          </a:xfrm>
          <a:prstGeom prst="rect">
            <a:avLst/>
          </a:prstGeom>
          <a:noFill/>
        </p:spPr>
        <p:txBody>
          <a:bodyPr wrap="square" rtlCol="0">
            <a:spAutoFit/>
          </a:bodyPr>
          <a:lstStyle/>
          <a:p>
            <a:pPr>
              <a:buFont typeface="Arial" pitchFamily="34" charset="0"/>
              <a:buChar char="•"/>
            </a:pPr>
            <a:r>
              <a:rPr lang="en-US" dirty="0" smtClean="0"/>
              <a:t> For q &gt; 0.7 the motion becomes unbound </a:t>
            </a:r>
          </a:p>
          <a:p>
            <a:r>
              <a:rPr lang="en-US" dirty="0" smtClean="0"/>
              <a:t>  (50% duty cycle, ideal square wave)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1870"/>
          </a:xfrm>
        </p:spPr>
        <p:txBody>
          <a:bodyPr>
            <a:normAutofit/>
          </a:bodyPr>
          <a:lstStyle/>
          <a:p>
            <a:r>
              <a:rPr lang="en-US" sz="3600" b="1" dirty="0" smtClean="0">
                <a:solidFill>
                  <a:schemeClr val="accent1"/>
                </a:solidFill>
              </a:rPr>
              <a:t>TITAN RFQ - Facts and Figures</a:t>
            </a:r>
            <a:endParaRPr lang="en-US" sz="3600" b="1" dirty="0">
              <a:solidFill>
                <a:schemeClr val="accent1"/>
              </a:solidFill>
            </a:endParaRPr>
          </a:p>
        </p:txBody>
      </p:sp>
      <p:pic>
        <p:nvPicPr>
          <p:cNvPr id="5" name="Picture 3" descr="C:\Documents and Settings\Owner\My Documents\Mathew\DSCN3633.JPG"/>
          <p:cNvPicPr>
            <a:picLocks noChangeAspect="1" noChangeArrowheads="1"/>
          </p:cNvPicPr>
          <p:nvPr/>
        </p:nvPicPr>
        <p:blipFill>
          <a:blip r:embed="rId3" cstate="print"/>
          <a:srcRect/>
          <a:stretch>
            <a:fillRect/>
          </a:stretch>
        </p:blipFill>
        <p:spPr bwMode="auto">
          <a:xfrm>
            <a:off x="2583711" y="4484285"/>
            <a:ext cx="3051545" cy="2288659"/>
          </a:xfrm>
          <a:prstGeom prst="rect">
            <a:avLst/>
          </a:prstGeom>
          <a:noFill/>
        </p:spPr>
      </p:pic>
      <p:sp>
        <p:nvSpPr>
          <p:cNvPr id="9" name="Text Box 10"/>
          <p:cNvSpPr txBox="1">
            <a:spLocks noChangeArrowheads="1"/>
          </p:cNvSpPr>
          <p:nvPr/>
        </p:nvSpPr>
        <p:spPr bwMode="auto">
          <a:xfrm>
            <a:off x="3164957" y="1376943"/>
            <a:ext cx="2395875" cy="784830"/>
          </a:xfrm>
          <a:prstGeom prst="rect">
            <a:avLst/>
          </a:prstGeom>
          <a:noFill/>
          <a:ln w="9525">
            <a:noFill/>
            <a:miter lim="800000"/>
            <a:headEnd/>
            <a:tailEnd/>
          </a:ln>
          <a:effectLst/>
        </p:spPr>
        <p:txBody>
          <a:bodyPr wrap="square">
            <a:spAutoFit/>
          </a:bodyPr>
          <a:lstStyle/>
          <a:p>
            <a:pPr>
              <a:spcBef>
                <a:spcPct val="50000"/>
              </a:spcBef>
            </a:pPr>
            <a:r>
              <a:rPr lang="en-US" dirty="0">
                <a:solidFill>
                  <a:srgbClr val="000000"/>
                </a:solidFill>
              </a:rPr>
              <a:t>Sine-Wave </a:t>
            </a:r>
            <a:r>
              <a:rPr lang="en-US" dirty="0" smtClean="0">
                <a:solidFill>
                  <a:srgbClr val="000000"/>
                </a:solidFill>
                <a:latin typeface="Symbol" pitchFamily="18" charset="2"/>
              </a:rPr>
              <a:t>a</a:t>
            </a:r>
            <a:r>
              <a:rPr lang="en-US" dirty="0" smtClean="0">
                <a:solidFill>
                  <a:srgbClr val="000000"/>
                </a:solidFill>
              </a:rPr>
              <a:t> = 0.13</a:t>
            </a:r>
            <a:endParaRPr lang="en-US" dirty="0">
              <a:solidFill>
                <a:srgbClr val="000000"/>
              </a:solidFill>
            </a:endParaRPr>
          </a:p>
          <a:p>
            <a:pPr>
              <a:spcBef>
                <a:spcPct val="50000"/>
              </a:spcBef>
            </a:pPr>
            <a:r>
              <a:rPr lang="en-US" dirty="0">
                <a:solidFill>
                  <a:srgbClr val="000000"/>
                </a:solidFill>
              </a:rPr>
              <a:t>Square-Wave </a:t>
            </a:r>
            <a:r>
              <a:rPr lang="en-US" dirty="0" smtClean="0">
                <a:solidFill>
                  <a:srgbClr val="000000"/>
                </a:solidFill>
                <a:latin typeface="Symbol" pitchFamily="18" charset="2"/>
              </a:rPr>
              <a:t>a</a:t>
            </a:r>
            <a:r>
              <a:rPr lang="en-US" dirty="0" smtClean="0">
                <a:solidFill>
                  <a:srgbClr val="000000"/>
                </a:solidFill>
              </a:rPr>
              <a:t> = 0.21</a:t>
            </a:r>
            <a:endParaRPr lang="en-US" dirty="0">
              <a:solidFill>
                <a:srgbClr val="000000"/>
              </a:solidFill>
            </a:endParaRPr>
          </a:p>
        </p:txBody>
      </p:sp>
      <p:graphicFrame>
        <p:nvGraphicFramePr>
          <p:cNvPr id="55299" name="Object 3"/>
          <p:cNvGraphicFramePr>
            <a:graphicFrameLocks noChangeAspect="1"/>
          </p:cNvGraphicFramePr>
          <p:nvPr/>
        </p:nvGraphicFramePr>
        <p:xfrm>
          <a:off x="6170423" y="816049"/>
          <a:ext cx="2867247" cy="2150435"/>
        </p:xfrm>
        <a:graphic>
          <a:graphicData uri="http://schemas.openxmlformats.org/presentationml/2006/ole">
            <p:oleObj spid="_x0000_s55299" name="Bitmap Image" r:id="rId4" imgW="6095238" imgH="4571429" progId="PBrush">
              <p:embed/>
            </p:oleObj>
          </a:graphicData>
        </a:graphic>
      </p:graphicFrame>
      <p:pic>
        <p:nvPicPr>
          <p:cNvPr id="17" name="Picture 4" descr="C:\Documents and Settings\Owner\My Documents\Mathew\DSCN3637.JPG"/>
          <p:cNvPicPr>
            <a:picLocks noChangeAspect="1" noChangeArrowheads="1"/>
          </p:cNvPicPr>
          <p:nvPr/>
        </p:nvPicPr>
        <p:blipFill>
          <a:blip r:embed="rId5" cstate="print"/>
          <a:srcRect/>
          <a:stretch>
            <a:fillRect/>
          </a:stretch>
        </p:blipFill>
        <p:spPr bwMode="auto">
          <a:xfrm>
            <a:off x="6060559" y="3108257"/>
            <a:ext cx="2764465" cy="3685953"/>
          </a:xfrm>
          <a:prstGeom prst="rect">
            <a:avLst/>
          </a:prstGeom>
          <a:noFill/>
        </p:spPr>
      </p:pic>
      <p:graphicFrame>
        <p:nvGraphicFramePr>
          <p:cNvPr id="55302" name="Object 6"/>
          <p:cNvGraphicFramePr>
            <a:graphicFrameLocks noChangeAspect="1"/>
          </p:cNvGraphicFramePr>
          <p:nvPr/>
        </p:nvGraphicFramePr>
        <p:xfrm>
          <a:off x="480454" y="1583779"/>
          <a:ext cx="2505075" cy="366712"/>
        </p:xfrm>
        <a:graphic>
          <a:graphicData uri="http://schemas.openxmlformats.org/presentationml/2006/ole">
            <p:oleObj spid="_x0000_s55302" name="Equation" r:id="rId6" imgW="1562040" imgH="228600" progId="Equation.3">
              <p:embed/>
            </p:oleObj>
          </a:graphicData>
        </a:graphic>
      </p:graphicFrame>
      <p:sp>
        <p:nvSpPr>
          <p:cNvPr id="18" name="TextBox 17"/>
          <p:cNvSpPr txBox="1"/>
          <p:nvPr/>
        </p:nvSpPr>
        <p:spPr>
          <a:xfrm>
            <a:off x="191386" y="2934610"/>
            <a:ext cx="5465135" cy="1754326"/>
          </a:xfrm>
          <a:prstGeom prst="rect">
            <a:avLst/>
          </a:prstGeom>
          <a:noFill/>
        </p:spPr>
        <p:txBody>
          <a:bodyPr wrap="square" rtlCol="0">
            <a:spAutoFit/>
          </a:bodyPr>
          <a:lstStyle/>
          <a:p>
            <a:r>
              <a:rPr lang="en-US" b="1" dirty="0" smtClean="0"/>
              <a:t>TITAN RFQ facts</a:t>
            </a:r>
          </a:p>
          <a:p>
            <a:pPr>
              <a:buFont typeface="Arial" pitchFamily="34" charset="0"/>
              <a:buChar char="•"/>
            </a:pPr>
            <a:r>
              <a:rPr lang="en-US" dirty="0" smtClean="0"/>
              <a:t> 700 mm long, r</a:t>
            </a:r>
            <a:r>
              <a:rPr lang="en-US" baseline="-25000" dirty="0" smtClean="0"/>
              <a:t>0</a:t>
            </a:r>
            <a:r>
              <a:rPr lang="en-US" dirty="0" smtClean="0"/>
              <a:t> = 10 mm</a:t>
            </a:r>
          </a:p>
          <a:p>
            <a:pPr>
              <a:buFont typeface="Arial" pitchFamily="34" charset="0"/>
              <a:buChar char="•"/>
            </a:pPr>
            <a:r>
              <a:rPr lang="en-US" dirty="0" smtClean="0"/>
              <a:t> C </a:t>
            </a:r>
            <a:r>
              <a:rPr lang="en-US" dirty="0" smtClean="0">
                <a:latin typeface="Symbol" pitchFamily="18" charset="2"/>
              </a:rPr>
              <a:t>»</a:t>
            </a:r>
            <a:r>
              <a:rPr lang="en-US" dirty="0" smtClean="0"/>
              <a:t> 1500 pF</a:t>
            </a:r>
          </a:p>
          <a:p>
            <a:pPr>
              <a:buFont typeface="Arial" pitchFamily="34" charset="0"/>
              <a:buChar char="•"/>
            </a:pPr>
            <a:r>
              <a:rPr lang="en-US" dirty="0" smtClean="0"/>
              <a:t> Stack of optically triggered MOSFETs to produce RF</a:t>
            </a:r>
          </a:p>
          <a:p>
            <a:pPr>
              <a:buFont typeface="Arial" pitchFamily="34" charset="0"/>
              <a:buChar char="•"/>
            </a:pPr>
            <a:r>
              <a:rPr lang="en-US" dirty="0" smtClean="0"/>
              <a:t> 200 kHz to 1200 kHz frequency range</a:t>
            </a:r>
          </a:p>
          <a:p>
            <a:pPr>
              <a:buFont typeface="Arial" pitchFamily="34" charset="0"/>
              <a:buChar char="•"/>
            </a:pPr>
            <a:r>
              <a:rPr lang="en-US" dirty="0" smtClean="0"/>
              <a:t> Up to 800 V</a:t>
            </a:r>
            <a:r>
              <a:rPr lang="en-US" baseline="-25000" dirty="0" smtClean="0"/>
              <a:t>PP</a:t>
            </a:r>
            <a:endParaRPr lang="en-US" baseline="-25000" dirty="0"/>
          </a:p>
        </p:txBody>
      </p:sp>
      <p:sp>
        <p:nvSpPr>
          <p:cNvPr id="11" name="TextBox 10"/>
          <p:cNvSpPr txBox="1"/>
          <p:nvPr/>
        </p:nvSpPr>
        <p:spPr>
          <a:xfrm>
            <a:off x="4593269" y="6446136"/>
            <a:ext cx="1105785" cy="369332"/>
          </a:xfrm>
          <a:prstGeom prst="rect">
            <a:avLst/>
          </a:prstGeom>
          <a:noFill/>
        </p:spPr>
        <p:txBody>
          <a:bodyPr wrap="square" rtlCol="0">
            <a:spAutoFit/>
          </a:bodyPr>
          <a:lstStyle/>
          <a:p>
            <a:r>
              <a:rPr lang="en-US" dirty="0" smtClean="0">
                <a:solidFill>
                  <a:schemeClr val="bg1"/>
                </a:solidFill>
              </a:rPr>
              <a:t>RF box</a:t>
            </a:r>
            <a:endParaRPr lang="en-US" dirty="0">
              <a:solidFill>
                <a:schemeClr val="bg1"/>
              </a:solidFill>
            </a:endParaRPr>
          </a:p>
        </p:txBody>
      </p:sp>
      <p:sp>
        <p:nvSpPr>
          <p:cNvPr id="12" name="TextBox 11"/>
          <p:cNvSpPr txBox="1"/>
          <p:nvPr/>
        </p:nvSpPr>
        <p:spPr>
          <a:xfrm>
            <a:off x="6500042" y="6350439"/>
            <a:ext cx="2186759" cy="369332"/>
          </a:xfrm>
          <a:prstGeom prst="rect">
            <a:avLst/>
          </a:prstGeom>
          <a:noFill/>
        </p:spPr>
        <p:txBody>
          <a:bodyPr wrap="square" rtlCol="0">
            <a:spAutoFit/>
          </a:bodyPr>
          <a:lstStyle/>
          <a:p>
            <a:r>
              <a:rPr lang="en-US" dirty="0" smtClean="0"/>
              <a:t>Stack of MOSFETs</a:t>
            </a:r>
            <a:endParaRPr lang="en-US" dirty="0"/>
          </a:p>
        </p:txBody>
      </p:sp>
      <p:sp>
        <p:nvSpPr>
          <p:cNvPr id="13" name="TextBox 12"/>
          <p:cNvSpPr txBox="1"/>
          <p:nvPr/>
        </p:nvSpPr>
        <p:spPr>
          <a:xfrm>
            <a:off x="1084521" y="1010091"/>
            <a:ext cx="3646967" cy="369332"/>
          </a:xfrm>
          <a:prstGeom prst="rect">
            <a:avLst/>
          </a:prstGeom>
          <a:noFill/>
        </p:spPr>
        <p:txBody>
          <a:bodyPr wrap="square" rtlCol="0">
            <a:spAutoFit/>
          </a:bodyPr>
          <a:lstStyle/>
          <a:p>
            <a:r>
              <a:rPr lang="en-US" b="1" dirty="0" smtClean="0"/>
              <a:t>Ions trapped by pseudo potential</a:t>
            </a:r>
            <a:endParaRPr lang="en-US" b="1" dirty="0"/>
          </a:p>
        </p:txBody>
      </p:sp>
      <p:sp>
        <p:nvSpPr>
          <p:cNvPr id="14" name="TextBox 13"/>
          <p:cNvSpPr txBox="1"/>
          <p:nvPr/>
        </p:nvSpPr>
        <p:spPr>
          <a:xfrm>
            <a:off x="170120" y="2179671"/>
            <a:ext cx="5656521" cy="646331"/>
          </a:xfrm>
          <a:prstGeom prst="rect">
            <a:avLst/>
          </a:prstGeom>
          <a:noFill/>
        </p:spPr>
        <p:txBody>
          <a:bodyPr wrap="square" rtlCol="0">
            <a:spAutoFit/>
          </a:bodyPr>
          <a:lstStyle/>
          <a:p>
            <a:r>
              <a:rPr lang="en-US" dirty="0" smtClean="0"/>
              <a:t>For same RF amplitude pseudo potential 1.5 times deeper for digital RF</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p:cNvSpPr>
          <p:nvPr/>
        </p:nvSpPr>
        <p:spPr bwMode="auto">
          <a:xfrm>
            <a:off x="2763738" y="303520"/>
            <a:ext cx="2156360" cy="276999"/>
          </a:xfrm>
          <a:prstGeom prst="rect">
            <a:avLst/>
          </a:prstGeom>
          <a:noFill/>
          <a:ln w="12700">
            <a:noFill/>
            <a:miter lim="800000"/>
            <a:headEnd type="none" w="med" len="med"/>
            <a:tailEnd type="none" w="med" len="med"/>
          </a:ln>
        </p:spPr>
        <p:txBody>
          <a:bodyPr wrap="none" lIns="0" tIns="0" rIns="0" bIns="0" anchor="ctr">
            <a:spAutoFit/>
          </a:bodyPr>
          <a:lstStyle/>
          <a:p>
            <a:r>
              <a:rPr lang="en-US" dirty="0">
                <a:solidFill>
                  <a:srgbClr val="FFFFFF"/>
                </a:solidFill>
                <a:ea typeface="Gill Sans" charset="0"/>
                <a:cs typeface="Gill Sans" charset="0"/>
              </a:rPr>
              <a:t>Basic ion trap concepts</a:t>
            </a:r>
          </a:p>
        </p:txBody>
      </p:sp>
      <p:pic>
        <p:nvPicPr>
          <p:cNvPr id="33799" name="Picture 7"/>
          <p:cNvPicPr>
            <a:picLocks noChangeAspect="1" noChangeArrowheads="1"/>
          </p:cNvPicPr>
          <p:nvPr/>
        </p:nvPicPr>
        <p:blipFill>
          <a:blip r:embed="rId2" cstate="print"/>
          <a:srcRect/>
          <a:stretch>
            <a:fillRect/>
          </a:stretch>
        </p:blipFill>
        <p:spPr bwMode="auto">
          <a:xfrm>
            <a:off x="1779241" y="2095129"/>
            <a:ext cx="1600646" cy="1599530"/>
          </a:xfrm>
          <a:prstGeom prst="rect">
            <a:avLst/>
          </a:prstGeom>
          <a:noFill/>
          <a:ln w="12700">
            <a:noFill/>
            <a:miter lim="800000"/>
            <a:headEnd/>
            <a:tailEnd/>
          </a:ln>
        </p:spPr>
      </p:pic>
      <p:pic>
        <p:nvPicPr>
          <p:cNvPr id="33800" name="Picture 8"/>
          <p:cNvPicPr>
            <a:picLocks noChangeAspect="1" noChangeArrowheads="1"/>
          </p:cNvPicPr>
          <p:nvPr/>
        </p:nvPicPr>
        <p:blipFill>
          <a:blip r:embed="rId3" cstate="print"/>
          <a:srcRect/>
          <a:stretch>
            <a:fillRect/>
          </a:stretch>
        </p:blipFill>
        <p:spPr bwMode="auto">
          <a:xfrm>
            <a:off x="1788170" y="4035103"/>
            <a:ext cx="2062758" cy="1452190"/>
          </a:xfrm>
          <a:prstGeom prst="rect">
            <a:avLst/>
          </a:prstGeom>
          <a:noFill/>
          <a:ln w="12700">
            <a:noFill/>
            <a:miter lim="800000"/>
            <a:headEnd/>
            <a:tailEnd/>
          </a:ln>
        </p:spPr>
      </p:pic>
      <p:sp>
        <p:nvSpPr>
          <p:cNvPr id="33801" name="Rectangle 9"/>
          <p:cNvSpPr>
            <a:spLocks/>
          </p:cNvSpPr>
          <p:nvPr/>
        </p:nvSpPr>
        <p:spPr bwMode="auto">
          <a:xfrm>
            <a:off x="3830836" y="3840883"/>
            <a:ext cx="1697757" cy="314771"/>
          </a:xfrm>
          <a:prstGeom prst="rect">
            <a:avLst/>
          </a:prstGeom>
          <a:noFill/>
          <a:ln w="12700">
            <a:noFill/>
            <a:miter lim="800000"/>
            <a:headEnd type="none" w="med" len="med"/>
            <a:tailEnd type="none" w="med" len="med"/>
          </a:ln>
        </p:spPr>
        <p:txBody>
          <a:bodyPr lIns="0" tIns="0" rIns="28573" bIns="0"/>
          <a:lstStyle/>
          <a:p>
            <a:pPr marL="27905"/>
            <a:r>
              <a:rPr lang="en-US" sz="1400" b="1" dirty="0">
                <a:solidFill>
                  <a:srgbClr val="0000FF"/>
                </a:solidFill>
                <a:ea typeface="Gill Sans" charset="0"/>
                <a:cs typeface="Gill Sans" charset="0"/>
              </a:rPr>
              <a:t>3D confinement</a:t>
            </a:r>
          </a:p>
        </p:txBody>
      </p:sp>
      <p:sp>
        <p:nvSpPr>
          <p:cNvPr id="33802" name="Rectangle 10"/>
          <p:cNvSpPr>
            <a:spLocks/>
          </p:cNvSpPr>
          <p:nvPr/>
        </p:nvSpPr>
        <p:spPr bwMode="auto">
          <a:xfrm>
            <a:off x="748061" y="1167758"/>
            <a:ext cx="4121647" cy="449833"/>
          </a:xfrm>
          <a:prstGeom prst="rect">
            <a:avLst/>
          </a:prstGeom>
          <a:noFill/>
          <a:ln w="12700">
            <a:noFill/>
            <a:miter lim="800000"/>
            <a:headEnd type="none" w="med" len="med"/>
            <a:tailEnd type="none" w="med" len="med"/>
          </a:ln>
        </p:spPr>
        <p:txBody>
          <a:bodyPr lIns="0" tIns="0" rIns="28573" bIns="0"/>
          <a:lstStyle/>
          <a:p>
            <a:pPr marL="27905" algn="ctr"/>
            <a:r>
              <a:rPr lang="en-US" b="1" dirty="0">
                <a:ea typeface="Gill Sans" charset="0"/>
                <a:cs typeface="Gill Sans" charset="0"/>
              </a:rPr>
              <a:t>Penning </a:t>
            </a:r>
            <a:r>
              <a:rPr lang="en-US" b="1" dirty="0" smtClean="0">
                <a:ea typeface="Gill Sans" charset="0"/>
                <a:cs typeface="Gill Sans" charset="0"/>
              </a:rPr>
              <a:t>trap</a:t>
            </a:r>
            <a:endParaRPr lang="en-US" b="1" dirty="0">
              <a:ea typeface="Gill Sans" charset="0"/>
              <a:cs typeface="Gill Sans" charset="0"/>
            </a:endParaRPr>
          </a:p>
          <a:p>
            <a:pPr marL="27905" algn="ctr"/>
            <a:r>
              <a:rPr lang="en-US" dirty="0">
                <a:ea typeface="Gill Sans" charset="0"/>
                <a:cs typeface="Gill Sans" charset="0"/>
              </a:rPr>
              <a:t>Static electric </a:t>
            </a:r>
            <a:r>
              <a:rPr lang="en-US" dirty="0" err="1">
                <a:ea typeface="Gill Sans" charset="0"/>
                <a:cs typeface="Gill Sans" charset="0"/>
              </a:rPr>
              <a:t>quadrupole</a:t>
            </a:r>
            <a:r>
              <a:rPr lang="en-US" dirty="0">
                <a:ea typeface="Gill Sans" charset="0"/>
                <a:cs typeface="Gill Sans" charset="0"/>
              </a:rPr>
              <a:t> </a:t>
            </a:r>
            <a:endParaRPr lang="en-US" dirty="0" smtClean="0">
              <a:ea typeface="Gill Sans" charset="0"/>
              <a:cs typeface="Gill Sans" charset="0"/>
            </a:endParaRPr>
          </a:p>
          <a:p>
            <a:pPr marL="27905" algn="ctr"/>
            <a:r>
              <a:rPr lang="en-US" dirty="0" smtClean="0">
                <a:ea typeface="Gill Sans" charset="0"/>
                <a:cs typeface="Gill Sans" charset="0"/>
              </a:rPr>
              <a:t>and magnetic </a:t>
            </a:r>
            <a:r>
              <a:rPr lang="en-US" dirty="0">
                <a:ea typeface="Gill Sans" charset="0"/>
                <a:cs typeface="Gill Sans" charset="0"/>
              </a:rPr>
              <a:t>field</a:t>
            </a:r>
          </a:p>
        </p:txBody>
      </p:sp>
      <p:pic>
        <p:nvPicPr>
          <p:cNvPr id="33803" name="Picture 11"/>
          <p:cNvPicPr>
            <a:picLocks noChangeAspect="1" noChangeArrowheads="1"/>
          </p:cNvPicPr>
          <p:nvPr/>
        </p:nvPicPr>
        <p:blipFill>
          <a:blip r:embed="rId4" cstate="print"/>
          <a:srcRect l="6799" t="3775" r="12065" b="3090"/>
          <a:stretch>
            <a:fillRect/>
          </a:stretch>
        </p:blipFill>
        <p:spPr bwMode="auto">
          <a:xfrm>
            <a:off x="5610076" y="3727029"/>
            <a:ext cx="1982391" cy="1768078"/>
          </a:xfrm>
          <a:prstGeom prst="rect">
            <a:avLst/>
          </a:prstGeom>
          <a:noFill/>
          <a:ln w="12700">
            <a:noFill/>
            <a:miter lim="800000"/>
            <a:headEnd/>
            <a:tailEnd/>
          </a:ln>
        </p:spPr>
      </p:pic>
      <p:sp>
        <p:nvSpPr>
          <p:cNvPr id="33804" name="Rectangle 12"/>
          <p:cNvSpPr>
            <a:spLocks/>
          </p:cNvSpPr>
          <p:nvPr/>
        </p:nvSpPr>
        <p:spPr bwMode="auto">
          <a:xfrm>
            <a:off x="5066482" y="5486177"/>
            <a:ext cx="2974702" cy="638473"/>
          </a:xfrm>
          <a:prstGeom prst="rect">
            <a:avLst/>
          </a:prstGeom>
          <a:noFill/>
          <a:ln w="12700">
            <a:noFill/>
            <a:miter lim="800000"/>
            <a:headEnd type="none" w="med" len="med"/>
            <a:tailEnd type="none" w="med" len="med"/>
          </a:ln>
        </p:spPr>
        <p:txBody>
          <a:bodyPr lIns="0" tIns="0" rIns="28573" bIns="0"/>
          <a:lstStyle/>
          <a:p>
            <a:pPr marL="27905" algn="ctr"/>
            <a:r>
              <a:rPr lang="en-US" sz="1100" dirty="0" err="1">
                <a:ea typeface="Gill Sans" charset="0"/>
                <a:cs typeface="Gill Sans" charset="0"/>
              </a:rPr>
              <a:t>micromotion</a:t>
            </a:r>
            <a:r>
              <a:rPr lang="en-US" sz="1100" dirty="0">
                <a:ea typeface="Gill Sans" charset="0"/>
                <a:cs typeface="Gill Sans" charset="0"/>
              </a:rPr>
              <a:t> + </a:t>
            </a:r>
            <a:r>
              <a:rPr lang="en-US" sz="1100" dirty="0" err="1">
                <a:ea typeface="Gill Sans" charset="0"/>
                <a:cs typeface="Gill Sans" charset="0"/>
              </a:rPr>
              <a:t>macromotion</a:t>
            </a:r>
            <a:endParaRPr lang="en-US" sz="1100" dirty="0">
              <a:ea typeface="Gill Sans" charset="0"/>
              <a:cs typeface="Gill Sans" charset="0"/>
            </a:endParaRPr>
          </a:p>
          <a:p>
            <a:pPr marL="27905" algn="ctr"/>
            <a:endParaRPr lang="en-US" sz="1100" dirty="0">
              <a:ea typeface="Gill Sans" charset="0"/>
              <a:cs typeface="Gill Sans" charset="0"/>
            </a:endParaRPr>
          </a:p>
          <a:p>
            <a:pPr marL="27905" algn="ctr"/>
            <a:r>
              <a:rPr lang="en-US" sz="1400" b="1" dirty="0">
                <a:ea typeface="Gill Sans" charset="0"/>
                <a:cs typeface="Gill Sans" charset="0"/>
              </a:rPr>
              <a:t>Suited for manipulation </a:t>
            </a:r>
            <a:r>
              <a:rPr lang="en-US" sz="1400" b="1" dirty="0" smtClean="0">
                <a:ea typeface="Gill Sans" charset="0"/>
                <a:cs typeface="Gill Sans" charset="0"/>
              </a:rPr>
              <a:t>techniques</a:t>
            </a:r>
            <a:endParaRPr lang="en-US" sz="1400" b="1" dirty="0">
              <a:ea typeface="Gill Sans" charset="0"/>
              <a:cs typeface="Gill Sans" charset="0"/>
            </a:endParaRPr>
          </a:p>
        </p:txBody>
      </p:sp>
      <p:pic>
        <p:nvPicPr>
          <p:cNvPr id="33805" name="Picture 13"/>
          <p:cNvPicPr>
            <a:picLocks noChangeAspect="1" noChangeArrowheads="1"/>
          </p:cNvPicPr>
          <p:nvPr/>
        </p:nvPicPr>
        <p:blipFill>
          <a:blip r:embed="rId5" cstate="print"/>
          <a:srcRect/>
          <a:stretch>
            <a:fillRect/>
          </a:stretch>
        </p:blipFill>
        <p:spPr bwMode="auto">
          <a:xfrm>
            <a:off x="5672584" y="2471291"/>
            <a:ext cx="1607344" cy="1129605"/>
          </a:xfrm>
          <a:prstGeom prst="rect">
            <a:avLst/>
          </a:prstGeom>
          <a:noFill/>
          <a:ln w="12700">
            <a:noFill/>
            <a:miter lim="800000"/>
            <a:headEnd/>
            <a:tailEnd/>
          </a:ln>
        </p:spPr>
      </p:pic>
      <p:sp>
        <p:nvSpPr>
          <p:cNvPr id="33806" name="Rectangle 14"/>
          <p:cNvSpPr>
            <a:spLocks/>
          </p:cNvSpPr>
          <p:nvPr/>
        </p:nvSpPr>
        <p:spPr bwMode="auto">
          <a:xfrm>
            <a:off x="1371824" y="5486177"/>
            <a:ext cx="2779365" cy="638473"/>
          </a:xfrm>
          <a:prstGeom prst="rect">
            <a:avLst/>
          </a:prstGeom>
          <a:noFill/>
          <a:ln w="12700">
            <a:noFill/>
            <a:miter lim="800000"/>
            <a:headEnd type="none" w="med" len="med"/>
            <a:tailEnd type="none" w="med" len="med"/>
          </a:ln>
        </p:spPr>
        <p:txBody>
          <a:bodyPr lIns="0" tIns="0" rIns="28573" bIns="0"/>
          <a:lstStyle/>
          <a:p>
            <a:pPr marL="27905" algn="ctr"/>
            <a:r>
              <a:rPr lang="en-US" sz="1100" dirty="0">
                <a:ea typeface="Gill Sans" charset="0"/>
                <a:cs typeface="Gill Sans" charset="0"/>
              </a:rPr>
              <a:t>3 harmonic oscillations</a:t>
            </a:r>
          </a:p>
          <a:p>
            <a:pPr marL="27905" algn="ctr"/>
            <a:endParaRPr lang="en-US" sz="1100" dirty="0">
              <a:ea typeface="Gill Sans" charset="0"/>
              <a:cs typeface="Gill Sans" charset="0"/>
            </a:endParaRPr>
          </a:p>
          <a:p>
            <a:pPr marL="27905" algn="ctr"/>
            <a:r>
              <a:rPr lang="en-US" sz="1400" b="1" dirty="0">
                <a:ea typeface="Gill Sans" charset="0"/>
                <a:cs typeface="Gill Sans" charset="0"/>
              </a:rPr>
              <a:t>Suited for precision </a:t>
            </a:r>
            <a:r>
              <a:rPr lang="en-US" sz="1400" b="1" dirty="0" smtClean="0">
                <a:ea typeface="Gill Sans" charset="0"/>
                <a:cs typeface="Gill Sans" charset="0"/>
              </a:rPr>
              <a:t>experiments</a:t>
            </a:r>
            <a:endParaRPr lang="en-US" sz="1400" b="1" dirty="0">
              <a:ea typeface="Gill Sans" charset="0"/>
              <a:cs typeface="Gill Sans" charset="0"/>
            </a:endParaRPr>
          </a:p>
        </p:txBody>
      </p:sp>
      <p:sp>
        <p:nvSpPr>
          <p:cNvPr id="33807" name="Rectangle 15"/>
          <p:cNvSpPr>
            <a:spLocks/>
          </p:cNvSpPr>
          <p:nvPr/>
        </p:nvSpPr>
        <p:spPr bwMode="auto">
          <a:xfrm>
            <a:off x="4777688" y="1167758"/>
            <a:ext cx="3568858" cy="449833"/>
          </a:xfrm>
          <a:prstGeom prst="rect">
            <a:avLst/>
          </a:prstGeom>
          <a:noFill/>
          <a:ln w="12700">
            <a:noFill/>
            <a:miter lim="800000"/>
            <a:headEnd type="none" w="med" len="med"/>
            <a:tailEnd type="none" w="med" len="med"/>
          </a:ln>
        </p:spPr>
        <p:txBody>
          <a:bodyPr lIns="0" tIns="0" rIns="28573" bIns="0"/>
          <a:lstStyle/>
          <a:p>
            <a:pPr marL="27905" algn="ctr"/>
            <a:r>
              <a:rPr lang="en-US" b="1" dirty="0">
                <a:ea typeface="Gill Sans" charset="0"/>
                <a:cs typeface="Gill Sans" charset="0"/>
              </a:rPr>
              <a:t>Paul </a:t>
            </a:r>
            <a:r>
              <a:rPr lang="en-US" b="1" dirty="0" smtClean="0">
                <a:ea typeface="Gill Sans" charset="0"/>
                <a:cs typeface="Gill Sans" charset="0"/>
              </a:rPr>
              <a:t>trap</a:t>
            </a:r>
            <a:endParaRPr lang="en-US" b="1" dirty="0">
              <a:ea typeface="Gill Sans" charset="0"/>
              <a:cs typeface="Gill Sans" charset="0"/>
            </a:endParaRPr>
          </a:p>
          <a:p>
            <a:pPr marL="27905" algn="ctr"/>
            <a:r>
              <a:rPr lang="en-US" dirty="0">
                <a:ea typeface="Gill Sans" charset="0"/>
                <a:cs typeface="Gill Sans" charset="0"/>
              </a:rPr>
              <a:t>Oscillating electric </a:t>
            </a:r>
            <a:r>
              <a:rPr lang="en-US" dirty="0" err="1">
                <a:ea typeface="Gill Sans" charset="0"/>
                <a:cs typeface="Gill Sans" charset="0"/>
              </a:rPr>
              <a:t>quadrupole</a:t>
            </a:r>
            <a:r>
              <a:rPr lang="en-US" dirty="0">
                <a:ea typeface="Gill Sans" charset="0"/>
                <a:cs typeface="Gill Sans" charset="0"/>
              </a:rPr>
              <a:t> field</a:t>
            </a:r>
          </a:p>
        </p:txBody>
      </p:sp>
      <p:sp>
        <p:nvSpPr>
          <p:cNvPr id="18" name="Title 1"/>
          <p:cNvSpPr>
            <a:spLocks noGrp="1"/>
          </p:cNvSpPr>
          <p:nvPr>
            <p:ph type="title"/>
          </p:nvPr>
        </p:nvSpPr>
        <p:spPr>
          <a:xfrm>
            <a:off x="0" y="0"/>
            <a:ext cx="9144000" cy="857232"/>
          </a:xfrm>
        </p:spPr>
        <p:txBody>
          <a:bodyPr>
            <a:normAutofit/>
          </a:bodyPr>
          <a:lstStyle/>
          <a:p>
            <a:r>
              <a:rPr lang="en-US" sz="3600" dirty="0" smtClean="0">
                <a:solidFill>
                  <a:schemeClr val="accent1"/>
                </a:solidFill>
              </a:rPr>
              <a:t>Basic Ion Trap Concepts</a:t>
            </a:r>
            <a:endParaRPr lang="en-US" sz="3600" dirty="0">
              <a:solidFill>
                <a:schemeClr val="accent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p:cNvSpPr>
          <p:nvPr/>
        </p:nvSpPr>
        <p:spPr bwMode="auto">
          <a:xfrm>
            <a:off x="3268266" y="303520"/>
            <a:ext cx="1385764" cy="276999"/>
          </a:xfrm>
          <a:prstGeom prst="rect">
            <a:avLst/>
          </a:prstGeom>
          <a:noFill/>
          <a:ln w="12700">
            <a:noFill/>
            <a:miter lim="800000"/>
            <a:headEnd type="none" w="med" len="med"/>
            <a:tailEnd type="none" w="med" len="med"/>
          </a:ln>
        </p:spPr>
        <p:txBody>
          <a:bodyPr wrap="none" lIns="0" tIns="0" rIns="0" bIns="0" anchor="ctr">
            <a:spAutoFit/>
          </a:bodyPr>
          <a:lstStyle/>
          <a:p>
            <a:r>
              <a:rPr lang="en-US" dirty="0">
                <a:solidFill>
                  <a:srgbClr val="FFFFFF"/>
                </a:solidFill>
                <a:ea typeface="Gill Sans" charset="0"/>
                <a:cs typeface="Gill Sans" charset="0"/>
              </a:rPr>
              <a:t>The TITAN RFQ</a:t>
            </a:r>
          </a:p>
        </p:txBody>
      </p:sp>
      <p:pic>
        <p:nvPicPr>
          <p:cNvPr id="36" name="Picture 5"/>
          <p:cNvPicPr>
            <a:picLocks noChangeAspect="1" noChangeArrowheads="1"/>
          </p:cNvPicPr>
          <p:nvPr/>
        </p:nvPicPr>
        <p:blipFill>
          <a:blip r:embed="rId2" cstate="print"/>
          <a:srcRect/>
          <a:stretch>
            <a:fillRect/>
          </a:stretch>
        </p:blipFill>
        <p:spPr bwMode="auto">
          <a:xfrm>
            <a:off x="893204" y="1031205"/>
            <a:ext cx="1678532" cy="2874487"/>
          </a:xfrm>
          <a:prstGeom prst="rect">
            <a:avLst/>
          </a:prstGeom>
          <a:noFill/>
          <a:ln w="9525">
            <a:noFill/>
            <a:miter lim="800000"/>
            <a:headEnd/>
            <a:tailEnd/>
          </a:ln>
        </p:spPr>
      </p:pic>
      <p:sp>
        <p:nvSpPr>
          <p:cNvPr id="37" name="Title 1"/>
          <p:cNvSpPr>
            <a:spLocks noGrp="1"/>
          </p:cNvSpPr>
          <p:nvPr>
            <p:ph type="title"/>
          </p:nvPr>
        </p:nvSpPr>
        <p:spPr>
          <a:xfrm>
            <a:off x="0" y="0"/>
            <a:ext cx="9144000" cy="785794"/>
          </a:xfrm>
        </p:spPr>
        <p:txBody>
          <a:bodyPr>
            <a:normAutofit/>
          </a:bodyPr>
          <a:lstStyle/>
          <a:p>
            <a:r>
              <a:rPr lang="en-US" sz="3600" b="1" dirty="0" smtClean="0">
                <a:solidFill>
                  <a:schemeClr val="accent1"/>
                </a:solidFill>
              </a:rPr>
              <a:t>Linear Paul Trap</a:t>
            </a:r>
            <a:endParaRPr lang="en-US" sz="3600" b="1" dirty="0">
              <a:solidFill>
                <a:schemeClr val="accent1"/>
              </a:solidFill>
            </a:endParaRPr>
          </a:p>
        </p:txBody>
      </p:sp>
      <p:sp>
        <p:nvSpPr>
          <p:cNvPr id="40" name="TextBox 39"/>
          <p:cNvSpPr txBox="1"/>
          <p:nvPr/>
        </p:nvSpPr>
        <p:spPr>
          <a:xfrm>
            <a:off x="407698" y="4113448"/>
            <a:ext cx="4357718" cy="2985433"/>
          </a:xfrm>
          <a:prstGeom prst="rect">
            <a:avLst/>
          </a:prstGeom>
          <a:noFill/>
        </p:spPr>
        <p:txBody>
          <a:bodyPr wrap="square" rtlCol="0">
            <a:spAutoFit/>
          </a:bodyPr>
          <a:lstStyle/>
          <a:p>
            <a:r>
              <a:rPr lang="en-US" b="1" dirty="0" smtClean="0"/>
              <a:t>Necessary ingredients</a:t>
            </a:r>
          </a:p>
          <a:p>
            <a:pPr>
              <a:buFont typeface="Arial" pitchFamily="34" charset="0"/>
              <a:buChar char="•"/>
            </a:pPr>
            <a:r>
              <a:rPr lang="en-US" b="1" dirty="0" smtClean="0"/>
              <a:t> </a:t>
            </a:r>
            <a:r>
              <a:rPr lang="en-US" dirty="0" smtClean="0"/>
              <a:t>Decelerate and bunch ISAC’s beam</a:t>
            </a:r>
            <a:endParaRPr lang="en-US" b="1" dirty="0" smtClean="0"/>
          </a:p>
          <a:p>
            <a:pPr>
              <a:spcBef>
                <a:spcPts val="600"/>
              </a:spcBef>
              <a:buFont typeface="Arial" pitchFamily="34" charset="0"/>
              <a:buChar char="•"/>
            </a:pPr>
            <a:r>
              <a:rPr lang="en-US" dirty="0" smtClean="0"/>
              <a:t> 200 kHz to 1 MHz RF along the electrodes</a:t>
            </a:r>
          </a:p>
          <a:p>
            <a:pPr>
              <a:spcBef>
                <a:spcPts val="600"/>
              </a:spcBef>
              <a:buFont typeface="Arial" pitchFamily="34" charset="0"/>
              <a:buChar char="•"/>
            </a:pPr>
            <a:r>
              <a:rPr lang="en-US" dirty="0" smtClean="0"/>
              <a:t> Axial DC gradient</a:t>
            </a:r>
          </a:p>
          <a:p>
            <a:pPr>
              <a:spcBef>
                <a:spcPts val="600"/>
              </a:spcBef>
              <a:buFont typeface="Arial" pitchFamily="34" charset="0"/>
              <a:buChar char="•"/>
            </a:pPr>
            <a:r>
              <a:rPr lang="en-US" dirty="0" smtClean="0"/>
              <a:t> Buffer gas cooling</a:t>
            </a:r>
          </a:p>
          <a:p>
            <a:pPr>
              <a:buFont typeface="Arial" pitchFamily="34" charset="0"/>
              <a:buChar char="•"/>
            </a:pPr>
            <a:r>
              <a:rPr lang="en-US" dirty="0" smtClean="0"/>
              <a:t> DC efficiencies:</a:t>
            </a:r>
          </a:p>
          <a:p>
            <a:pPr lvl="1">
              <a:buFont typeface="Arial" pitchFamily="34" charset="0"/>
              <a:buChar char="•"/>
            </a:pPr>
            <a:r>
              <a:rPr lang="en-US" dirty="0" smtClean="0"/>
              <a:t> 80% for </a:t>
            </a:r>
            <a:r>
              <a:rPr lang="en-US" baseline="30000" dirty="0" smtClean="0"/>
              <a:t>133</a:t>
            </a:r>
            <a:r>
              <a:rPr lang="en-US" dirty="0" smtClean="0"/>
              <a:t>Cs</a:t>
            </a:r>
            <a:r>
              <a:rPr lang="en-US" baseline="30000" dirty="0" smtClean="0"/>
              <a:t>+</a:t>
            </a:r>
            <a:r>
              <a:rPr lang="en-US" dirty="0" smtClean="0"/>
              <a:t> in He</a:t>
            </a:r>
          </a:p>
          <a:p>
            <a:pPr lvl="1">
              <a:buFont typeface="Arial" pitchFamily="34" charset="0"/>
              <a:buChar char="•"/>
            </a:pPr>
            <a:r>
              <a:rPr lang="en-US" dirty="0" smtClean="0"/>
              <a:t> 60% for </a:t>
            </a:r>
            <a:r>
              <a:rPr lang="en-US" baseline="30000" dirty="0" smtClean="0"/>
              <a:t>6</a:t>
            </a:r>
            <a:r>
              <a:rPr lang="en-US" dirty="0" smtClean="0"/>
              <a:t>Li</a:t>
            </a:r>
            <a:r>
              <a:rPr lang="en-US" baseline="30000" dirty="0" smtClean="0"/>
              <a:t>+</a:t>
            </a:r>
            <a:r>
              <a:rPr lang="en-US" dirty="0" smtClean="0"/>
              <a:t> in H</a:t>
            </a:r>
            <a:r>
              <a:rPr lang="en-US" baseline="-25000" dirty="0" smtClean="0"/>
              <a:t>2</a:t>
            </a:r>
          </a:p>
          <a:p>
            <a:pPr>
              <a:spcBef>
                <a:spcPts val="600"/>
              </a:spcBef>
              <a:buFont typeface="Arial" pitchFamily="34" charset="0"/>
              <a:buChar char="•"/>
            </a:pPr>
            <a:endParaRPr lang="en-US" dirty="0"/>
          </a:p>
        </p:txBody>
      </p:sp>
      <p:pic>
        <p:nvPicPr>
          <p:cNvPr id="41" name="Picture 13" descr="traj"/>
          <p:cNvPicPr>
            <a:picLocks noChangeAspect="1" noChangeArrowheads="1"/>
          </p:cNvPicPr>
          <p:nvPr/>
        </p:nvPicPr>
        <p:blipFill>
          <a:blip r:embed="rId3" cstate="print"/>
          <a:srcRect/>
          <a:stretch>
            <a:fillRect/>
          </a:stretch>
        </p:blipFill>
        <p:spPr bwMode="auto">
          <a:xfrm>
            <a:off x="5556485" y="4538133"/>
            <a:ext cx="2905127" cy="1930381"/>
          </a:xfrm>
          <a:prstGeom prst="rect">
            <a:avLst/>
          </a:prstGeom>
          <a:noFill/>
        </p:spPr>
      </p:pic>
      <p:sp>
        <p:nvSpPr>
          <p:cNvPr id="42" name="TextBox 41"/>
          <p:cNvSpPr txBox="1"/>
          <p:nvPr/>
        </p:nvSpPr>
        <p:spPr>
          <a:xfrm>
            <a:off x="5579903" y="6403020"/>
            <a:ext cx="3300235" cy="461665"/>
          </a:xfrm>
          <a:prstGeom prst="rect">
            <a:avLst/>
          </a:prstGeom>
          <a:noFill/>
        </p:spPr>
        <p:txBody>
          <a:bodyPr wrap="square" rtlCol="0">
            <a:spAutoFit/>
          </a:bodyPr>
          <a:lstStyle/>
          <a:p>
            <a:r>
              <a:rPr lang="en-US" sz="1200" dirty="0" smtClean="0"/>
              <a:t>Radial trajectory of </a:t>
            </a:r>
            <a:r>
              <a:rPr lang="en-US" sz="1200" baseline="30000" dirty="0" smtClean="0"/>
              <a:t>133</a:t>
            </a:r>
            <a:r>
              <a:rPr lang="en-US" sz="1200" dirty="0" smtClean="0"/>
              <a:t>Cs in 2.5 x 10</a:t>
            </a:r>
            <a:r>
              <a:rPr lang="en-US" sz="1200" baseline="30000" dirty="0" smtClean="0"/>
              <a:t>-2</a:t>
            </a:r>
            <a:r>
              <a:rPr lang="en-US" sz="1200" dirty="0" smtClean="0"/>
              <a:t> mbar</a:t>
            </a:r>
          </a:p>
          <a:p>
            <a:r>
              <a:rPr lang="en-US" sz="1200" dirty="0" smtClean="0"/>
              <a:t>Viscous drag model calculation</a:t>
            </a:r>
            <a:endParaRPr lang="en-US" sz="1200" dirty="0"/>
          </a:p>
        </p:txBody>
      </p:sp>
      <p:sp>
        <p:nvSpPr>
          <p:cNvPr id="9" name="TextBox 8"/>
          <p:cNvSpPr txBox="1"/>
          <p:nvPr/>
        </p:nvSpPr>
        <p:spPr>
          <a:xfrm>
            <a:off x="5433242" y="5443870"/>
            <a:ext cx="435935" cy="215444"/>
          </a:xfrm>
          <a:prstGeom prst="rect">
            <a:avLst/>
          </a:prstGeom>
          <a:noFill/>
        </p:spPr>
        <p:txBody>
          <a:bodyPr wrap="square" rtlCol="0">
            <a:spAutoFit/>
          </a:bodyPr>
          <a:lstStyle/>
          <a:p>
            <a:r>
              <a:rPr lang="en-US" sz="800" dirty="0" smtClean="0"/>
              <a:t>(mm)</a:t>
            </a:r>
            <a:endParaRPr lang="en-US" sz="800" dirty="0"/>
          </a:p>
        </p:txBody>
      </p:sp>
      <p:sp>
        <p:nvSpPr>
          <p:cNvPr id="10" name="Rectangle 9"/>
          <p:cNvSpPr/>
          <p:nvPr/>
        </p:nvSpPr>
        <p:spPr>
          <a:xfrm>
            <a:off x="1492416" y="2064120"/>
            <a:ext cx="495649" cy="215444"/>
          </a:xfrm>
          <a:prstGeom prst="rect">
            <a:avLst/>
          </a:prstGeom>
        </p:spPr>
        <p:txBody>
          <a:bodyPr wrap="none">
            <a:spAutoFit/>
          </a:bodyPr>
          <a:lstStyle/>
          <a:p>
            <a:r>
              <a:rPr lang="en-US" sz="800" dirty="0" smtClean="0"/>
              <a:t> 10 mm</a:t>
            </a:r>
          </a:p>
        </p:txBody>
      </p:sp>
      <p:pic>
        <p:nvPicPr>
          <p:cNvPr id="11" name="Picture 10" descr="RFQelectrodes_A.jpg"/>
          <p:cNvPicPr>
            <a:picLocks noChangeAspect="1"/>
          </p:cNvPicPr>
          <p:nvPr/>
        </p:nvPicPr>
        <p:blipFill>
          <a:blip r:embed="rId4" cstate="print"/>
          <a:stretch>
            <a:fillRect/>
          </a:stretch>
        </p:blipFill>
        <p:spPr>
          <a:xfrm>
            <a:off x="3852000" y="828000"/>
            <a:ext cx="4933379" cy="3585600"/>
          </a:xfrm>
          <a:prstGeom prst="rect">
            <a:avLst/>
          </a:prstGeom>
        </p:spPr>
      </p:pic>
      <p:pic>
        <p:nvPicPr>
          <p:cNvPr id="12" name="Picture 11" descr="RFQelectrodes_B.jpg"/>
          <p:cNvPicPr>
            <a:picLocks noChangeAspect="1"/>
          </p:cNvPicPr>
          <p:nvPr/>
        </p:nvPicPr>
        <p:blipFill>
          <a:blip r:embed="rId5" cstate="print"/>
          <a:stretch>
            <a:fillRect/>
          </a:stretch>
        </p:blipFill>
        <p:spPr>
          <a:xfrm>
            <a:off x="3852000" y="828000"/>
            <a:ext cx="4933379" cy="3585600"/>
          </a:xfrm>
          <a:prstGeom prst="rect">
            <a:avLst/>
          </a:prstGeom>
        </p:spPr>
      </p:pic>
      <p:cxnSp>
        <p:nvCxnSpPr>
          <p:cNvPr id="14" name="Straight Arrow Connector 13"/>
          <p:cNvCxnSpPr>
            <a:stCxn id="15" idx="1"/>
          </p:cNvCxnSpPr>
          <p:nvPr/>
        </p:nvCxnSpPr>
        <p:spPr>
          <a:xfrm rot="10800000" flipH="1" flipV="1">
            <a:off x="3413097" y="1753694"/>
            <a:ext cx="722399" cy="55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13098" y="1522862"/>
            <a:ext cx="595022" cy="461665"/>
          </a:xfrm>
          <a:prstGeom prst="rect">
            <a:avLst/>
          </a:prstGeom>
          <a:noFill/>
        </p:spPr>
        <p:txBody>
          <a:bodyPr wrap="square" rtlCol="0">
            <a:spAutoFit/>
          </a:bodyPr>
          <a:lstStyle/>
          <a:p>
            <a:r>
              <a:rPr lang="en-US" sz="1200" b="1" dirty="0" smtClean="0">
                <a:solidFill>
                  <a:srgbClr val="FF0000"/>
                </a:solidFill>
              </a:rPr>
              <a:t>ISAC</a:t>
            </a:r>
          </a:p>
          <a:p>
            <a:r>
              <a:rPr lang="en-US" sz="1200" b="1" dirty="0" smtClean="0">
                <a:solidFill>
                  <a:srgbClr val="FF0000"/>
                </a:solidFill>
              </a:rPr>
              <a:t>beam</a:t>
            </a:r>
            <a:endParaRPr lang="en-US" sz="12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linds(horizontal)">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linds(horizontal)">
                                      <p:cBhvr>
                                        <p:cTn id="26" dur="500"/>
                                        <p:tgtEl>
                                          <p:spTgt spid="4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linds(horizontal)">
                                      <p:cBhvr>
                                        <p:cTn id="29" dur="500"/>
                                        <p:tgtEl>
                                          <p:spTgt spid="4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2525"/>
          </a:xfrm>
        </p:spPr>
        <p:txBody>
          <a:bodyPr/>
          <a:lstStyle/>
          <a:p>
            <a:r>
              <a:rPr lang="en-US" sz="3600" b="1" dirty="0" smtClean="0">
                <a:solidFill>
                  <a:schemeClr val="accent1"/>
                </a:solidFill>
              </a:rPr>
              <a:t>Pulsed Drift Tube</a:t>
            </a:r>
            <a:endParaRPr lang="en-US" sz="3600" b="1" dirty="0">
              <a:solidFill>
                <a:schemeClr val="accent1"/>
              </a:solidFill>
            </a:endParaRPr>
          </a:p>
        </p:txBody>
      </p:sp>
      <p:pic>
        <p:nvPicPr>
          <p:cNvPr id="47106" name="Picture 2"/>
          <p:cNvPicPr>
            <a:picLocks noGrp="1" noChangeAspect="1" noChangeArrowheads="1"/>
          </p:cNvPicPr>
          <p:nvPr>
            <p:ph idx="1"/>
          </p:nvPr>
        </p:nvPicPr>
        <p:blipFill>
          <a:blip r:embed="rId2" cstate="print"/>
          <a:srcRect/>
          <a:stretch>
            <a:fillRect/>
          </a:stretch>
        </p:blipFill>
        <p:spPr bwMode="auto">
          <a:xfrm>
            <a:off x="4194098" y="1237791"/>
            <a:ext cx="4698413" cy="2044445"/>
          </a:xfrm>
          <a:prstGeom prst="rect">
            <a:avLst/>
          </a:prstGeom>
          <a:noFill/>
          <a:ln w="9525">
            <a:noFill/>
            <a:miter lim="800000"/>
            <a:headEnd/>
            <a:tailEnd/>
          </a:ln>
        </p:spPr>
      </p:pic>
      <p:sp>
        <p:nvSpPr>
          <p:cNvPr id="5" name="TextBox 4"/>
          <p:cNvSpPr txBox="1"/>
          <p:nvPr/>
        </p:nvSpPr>
        <p:spPr>
          <a:xfrm>
            <a:off x="522518" y="1132437"/>
            <a:ext cx="3408218" cy="646331"/>
          </a:xfrm>
          <a:prstGeom prst="rect">
            <a:avLst/>
          </a:prstGeom>
          <a:noFill/>
        </p:spPr>
        <p:txBody>
          <a:bodyPr wrap="square" rtlCol="0">
            <a:spAutoFit/>
          </a:bodyPr>
          <a:lstStyle/>
          <a:p>
            <a:pPr>
              <a:buFont typeface="Arial" pitchFamily="34" charset="0"/>
              <a:buChar char="•"/>
            </a:pPr>
            <a:r>
              <a:rPr lang="en-US" dirty="0" smtClean="0"/>
              <a:t> Defines beam energy</a:t>
            </a:r>
          </a:p>
          <a:p>
            <a:pPr>
              <a:buFont typeface="Arial" pitchFamily="34" charset="0"/>
              <a:buChar char="•"/>
            </a:pPr>
            <a:r>
              <a:rPr lang="en-US" dirty="0" smtClean="0"/>
              <a:t> Switches ions to GND potential</a:t>
            </a:r>
            <a:endParaRPr lang="en-US" dirty="0"/>
          </a:p>
        </p:txBody>
      </p:sp>
      <p:grpSp>
        <p:nvGrpSpPr>
          <p:cNvPr id="10" name="Group 9"/>
          <p:cNvGrpSpPr/>
          <p:nvPr/>
        </p:nvGrpSpPr>
        <p:grpSpPr>
          <a:xfrm>
            <a:off x="2650032" y="3550721"/>
            <a:ext cx="6268337" cy="2660073"/>
            <a:chOff x="-166255" y="2885704"/>
            <a:chExt cx="6268337" cy="2660073"/>
          </a:xfrm>
        </p:grpSpPr>
        <p:pic>
          <p:nvPicPr>
            <p:cNvPr id="47107" name="Picture 3"/>
            <p:cNvPicPr>
              <a:picLocks noChangeAspect="1" noChangeArrowheads="1"/>
            </p:cNvPicPr>
            <p:nvPr/>
          </p:nvPicPr>
          <p:blipFill>
            <a:blip r:embed="rId3" cstate="print"/>
            <a:srcRect/>
            <a:stretch>
              <a:fillRect/>
            </a:stretch>
          </p:blipFill>
          <p:spPr bwMode="auto">
            <a:xfrm>
              <a:off x="286825" y="3306970"/>
              <a:ext cx="5815257" cy="2060677"/>
            </a:xfrm>
            <a:prstGeom prst="rect">
              <a:avLst/>
            </a:prstGeom>
            <a:noFill/>
            <a:ln w="9525">
              <a:noFill/>
              <a:miter lim="800000"/>
              <a:headEnd/>
              <a:tailEnd/>
            </a:ln>
          </p:spPr>
        </p:pic>
        <p:sp>
          <p:nvSpPr>
            <p:cNvPr id="9" name="Rectangle 8"/>
            <p:cNvSpPr/>
            <p:nvPr/>
          </p:nvSpPr>
          <p:spPr>
            <a:xfrm>
              <a:off x="-166255" y="2885704"/>
              <a:ext cx="2814452" cy="2660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108" name="Picture 4"/>
          <p:cNvPicPr>
            <a:picLocks noChangeAspect="1" noChangeArrowheads="1"/>
          </p:cNvPicPr>
          <p:nvPr/>
        </p:nvPicPr>
        <p:blipFill>
          <a:blip r:embed="rId4" cstate="print"/>
          <a:srcRect/>
          <a:stretch>
            <a:fillRect/>
          </a:stretch>
        </p:blipFill>
        <p:spPr bwMode="auto">
          <a:xfrm>
            <a:off x="287058" y="3910014"/>
            <a:ext cx="4985591" cy="2134527"/>
          </a:xfrm>
          <a:prstGeom prst="rect">
            <a:avLst/>
          </a:prstGeom>
          <a:noFill/>
          <a:ln w="9525">
            <a:noFill/>
            <a:miter lim="800000"/>
            <a:headEnd/>
            <a:tailEnd/>
          </a:ln>
        </p:spPr>
      </p:pic>
      <p:sp>
        <p:nvSpPr>
          <p:cNvPr id="11" name="TextBox 10"/>
          <p:cNvSpPr txBox="1"/>
          <p:nvPr/>
        </p:nvSpPr>
        <p:spPr>
          <a:xfrm>
            <a:off x="5913907" y="6139543"/>
            <a:ext cx="3360717" cy="369332"/>
          </a:xfrm>
          <a:prstGeom prst="rect">
            <a:avLst/>
          </a:prstGeom>
          <a:noFill/>
        </p:spPr>
        <p:txBody>
          <a:bodyPr wrap="square" rtlCol="0">
            <a:spAutoFit/>
          </a:bodyPr>
          <a:lstStyle/>
          <a:p>
            <a:r>
              <a:rPr lang="en-US" baseline="30000" dirty="0" smtClean="0"/>
              <a:t>6</a:t>
            </a:r>
            <a:r>
              <a:rPr lang="en-US" dirty="0" smtClean="0"/>
              <a:t>Li and </a:t>
            </a:r>
            <a:r>
              <a:rPr lang="en-US" baseline="30000" dirty="0" smtClean="0"/>
              <a:t>7</a:t>
            </a:r>
            <a:r>
              <a:rPr lang="en-US" dirty="0" smtClean="0"/>
              <a:t>Li extracted onto a MCP</a:t>
            </a:r>
            <a:endParaRPr lang="en-US" dirty="0"/>
          </a:p>
        </p:txBody>
      </p:sp>
      <p:sp>
        <p:nvSpPr>
          <p:cNvPr id="12" name="TextBox 11"/>
          <p:cNvSpPr txBox="1"/>
          <p:nvPr/>
        </p:nvSpPr>
        <p:spPr>
          <a:xfrm>
            <a:off x="261258" y="6139543"/>
            <a:ext cx="4370119" cy="369332"/>
          </a:xfrm>
          <a:prstGeom prst="rect">
            <a:avLst/>
          </a:prstGeom>
          <a:noFill/>
        </p:spPr>
        <p:txBody>
          <a:bodyPr wrap="square" rtlCol="0">
            <a:spAutoFit/>
          </a:bodyPr>
          <a:lstStyle/>
          <a:p>
            <a:r>
              <a:rPr lang="en-US" dirty="0" smtClean="0"/>
              <a:t>Pulse width for different extraction voltages</a:t>
            </a:r>
            <a:endParaRPr lang="en-US" dirty="0"/>
          </a:p>
        </p:txBody>
      </p:sp>
      <p:cxnSp>
        <p:nvCxnSpPr>
          <p:cNvPr id="16" name="Elbow Connector 15"/>
          <p:cNvCxnSpPr/>
          <p:nvPr/>
        </p:nvCxnSpPr>
        <p:spPr>
          <a:xfrm>
            <a:off x="685553" y="2397579"/>
            <a:ext cx="1025772" cy="247196"/>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860550" y="2386343"/>
            <a:ext cx="511175" cy="469900"/>
            <a:chOff x="2108200" y="2635250"/>
            <a:chExt cx="511175" cy="469900"/>
          </a:xfrm>
        </p:grpSpPr>
        <p:grpSp>
          <p:nvGrpSpPr>
            <p:cNvPr id="17" name="Group 16"/>
            <p:cNvGrpSpPr/>
            <p:nvPr/>
          </p:nvGrpSpPr>
          <p:grpSpPr>
            <a:xfrm>
              <a:off x="2262048" y="2766976"/>
              <a:ext cx="195402" cy="176249"/>
              <a:chOff x="4643438" y="3000372"/>
              <a:chExt cx="328614" cy="314329"/>
            </a:xfrm>
          </p:grpSpPr>
          <p:sp>
            <p:nvSpPr>
              <p:cNvPr id="18" name="Oval 17"/>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ounded Rectangle 37"/>
            <p:cNvSpPr/>
            <p:nvPr/>
          </p:nvSpPr>
          <p:spPr>
            <a:xfrm>
              <a:off x="2108200" y="2635250"/>
              <a:ext cx="511175" cy="469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39"/>
          <p:cNvCxnSpPr/>
          <p:nvPr/>
        </p:nvCxnSpPr>
        <p:spPr>
          <a:xfrm>
            <a:off x="2159000" y="3581400"/>
            <a:ext cx="1571625" cy="6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H="1">
            <a:off x="1936750" y="3175000"/>
            <a:ext cx="412750" cy="63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7" name="Group 16"/>
          <p:cNvGrpSpPr/>
          <p:nvPr/>
        </p:nvGrpSpPr>
        <p:grpSpPr>
          <a:xfrm>
            <a:off x="2611312" y="3287665"/>
            <a:ext cx="195403" cy="176248"/>
            <a:chOff x="4643438" y="3000372"/>
            <a:chExt cx="328614" cy="314329"/>
          </a:xfrm>
        </p:grpSpPr>
        <p:sp>
          <p:nvSpPr>
            <p:cNvPr id="49" name="Oval 48"/>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 name="Oval 49"/>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1" name="Oval 50"/>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 name="Oval 51"/>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 name="Oval 52"/>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 name="Oval 53"/>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 name="Oval 54"/>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6" name="Oval 55"/>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 name="Oval 56"/>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 name="Oval 57"/>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9" name="Oval 58"/>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0" name="Oval 59"/>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1" name="Oval 60"/>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 name="Oval 61"/>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Oval 63"/>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5" name="Oval 64"/>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 name="Oval 65"/>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7" name="Oval 66"/>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Oval 67"/>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69" name="Group 16"/>
          <p:cNvGrpSpPr/>
          <p:nvPr/>
        </p:nvGrpSpPr>
        <p:grpSpPr>
          <a:xfrm>
            <a:off x="896812" y="2138315"/>
            <a:ext cx="195403" cy="176248"/>
            <a:chOff x="4643438" y="3000372"/>
            <a:chExt cx="328614" cy="314329"/>
          </a:xfrm>
        </p:grpSpPr>
        <p:sp>
          <p:nvSpPr>
            <p:cNvPr id="70" name="Oval 69"/>
            <p:cNvSpPr/>
            <p:nvPr/>
          </p:nvSpPr>
          <p:spPr>
            <a:xfrm>
              <a:off x="4843467" y="32432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 name="Oval 70"/>
            <p:cNvSpPr/>
            <p:nvPr/>
          </p:nvSpPr>
          <p:spPr>
            <a:xfrm>
              <a:off x="4874419" y="321230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 name="Oval 71"/>
            <p:cNvSpPr/>
            <p:nvPr/>
          </p:nvSpPr>
          <p:spPr>
            <a:xfrm>
              <a:off x="4724401" y="3014659"/>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 name="Oval 72"/>
            <p:cNvSpPr/>
            <p:nvPr/>
          </p:nvSpPr>
          <p:spPr>
            <a:xfrm>
              <a:off x="4786314" y="300037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 name="Oval 73"/>
            <p:cNvSpPr/>
            <p:nvPr/>
          </p:nvSpPr>
          <p:spPr>
            <a:xfrm>
              <a:off x="4643438"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5" name="Oval 74"/>
            <p:cNvSpPr/>
            <p:nvPr/>
          </p:nvSpPr>
          <p:spPr>
            <a:xfrm>
              <a:off x="4786314" y="307181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6" name="Oval 75"/>
            <p:cNvSpPr/>
            <p:nvPr/>
          </p:nvSpPr>
          <p:spPr>
            <a:xfrm>
              <a:off x="4850608" y="301227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 name="Oval 76"/>
            <p:cNvSpPr/>
            <p:nvPr/>
          </p:nvSpPr>
          <p:spPr>
            <a:xfrm>
              <a:off x="4900614" y="309800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 name="Oval 77"/>
            <p:cNvSpPr/>
            <p:nvPr/>
          </p:nvSpPr>
          <p:spPr>
            <a:xfrm>
              <a:off x="4714876" y="3071810"/>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9" name="Oval 78"/>
            <p:cNvSpPr/>
            <p:nvPr/>
          </p:nvSpPr>
          <p:spPr>
            <a:xfrm>
              <a:off x="4655344" y="3067047"/>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 name="Oval 79"/>
            <p:cNvSpPr/>
            <p:nvPr/>
          </p:nvSpPr>
          <p:spPr>
            <a:xfrm>
              <a:off x="4786314" y="3143248"/>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 name="Oval 80"/>
            <p:cNvSpPr/>
            <p:nvPr/>
          </p:nvSpPr>
          <p:spPr>
            <a:xfrm>
              <a:off x="4852990" y="3074191"/>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2" name="Oval 81"/>
            <p:cNvSpPr/>
            <p:nvPr/>
          </p:nvSpPr>
          <p:spPr>
            <a:xfrm>
              <a:off x="4893473" y="316706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3" name="Oval 82"/>
            <p:cNvSpPr/>
            <p:nvPr/>
          </p:nvSpPr>
          <p:spPr>
            <a:xfrm>
              <a:off x="4736308" y="3190873"/>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4" name="Oval 83"/>
            <p:cNvSpPr/>
            <p:nvPr/>
          </p:nvSpPr>
          <p:spPr>
            <a:xfrm>
              <a:off x="4836321" y="3143248"/>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 name="Oval 84"/>
            <p:cNvSpPr/>
            <p:nvPr/>
          </p:nvSpPr>
          <p:spPr>
            <a:xfrm>
              <a:off x="4810127" y="3200399"/>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 name="Oval 85"/>
            <p:cNvSpPr/>
            <p:nvPr/>
          </p:nvSpPr>
          <p:spPr>
            <a:xfrm>
              <a:off x="4674398" y="3186112"/>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7" name="Oval 86"/>
            <p:cNvSpPr/>
            <p:nvPr/>
          </p:nvSpPr>
          <p:spPr>
            <a:xfrm>
              <a:off x="4712499" y="3243263"/>
              <a:ext cx="71438" cy="714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8" name="Oval 87"/>
            <p:cNvSpPr/>
            <p:nvPr/>
          </p:nvSpPr>
          <p:spPr>
            <a:xfrm>
              <a:off x="4714877" y="3117054"/>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 name="Oval 88"/>
            <p:cNvSpPr/>
            <p:nvPr/>
          </p:nvSpPr>
          <p:spPr>
            <a:xfrm>
              <a:off x="4776789" y="3243260"/>
              <a:ext cx="71438" cy="7143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90" name="Freeform 89"/>
          <p:cNvSpPr/>
          <p:nvPr/>
        </p:nvSpPr>
        <p:spPr>
          <a:xfrm>
            <a:off x="1171575" y="2223029"/>
            <a:ext cx="539750" cy="320146"/>
          </a:xfrm>
          <a:custGeom>
            <a:avLst/>
            <a:gdLst>
              <a:gd name="connsiteX0" fmla="*/ 0 w 539750"/>
              <a:gd name="connsiteY0" fmla="*/ 8996 h 320146"/>
              <a:gd name="connsiteX1" fmla="*/ 171450 w 539750"/>
              <a:gd name="connsiteY1" fmla="*/ 31221 h 320146"/>
              <a:gd name="connsiteX2" fmla="*/ 244475 w 539750"/>
              <a:gd name="connsiteY2" fmla="*/ 196321 h 320146"/>
              <a:gd name="connsiteX3" fmla="*/ 355600 w 539750"/>
              <a:gd name="connsiteY3" fmla="*/ 297921 h 320146"/>
              <a:gd name="connsiteX4" fmla="*/ 539750 w 539750"/>
              <a:gd name="connsiteY4" fmla="*/ 320146 h 320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320146">
                <a:moveTo>
                  <a:pt x="0" y="8996"/>
                </a:moveTo>
                <a:cubicBezTo>
                  <a:pt x="65352" y="4498"/>
                  <a:pt x="130704" y="0"/>
                  <a:pt x="171450" y="31221"/>
                </a:cubicBezTo>
                <a:cubicBezTo>
                  <a:pt x="212196" y="62442"/>
                  <a:pt x="213783" y="151871"/>
                  <a:pt x="244475" y="196321"/>
                </a:cubicBezTo>
                <a:cubicBezTo>
                  <a:pt x="275167" y="240771"/>
                  <a:pt x="306388" y="277284"/>
                  <a:pt x="355600" y="297921"/>
                </a:cubicBezTo>
                <a:cubicBezTo>
                  <a:pt x="404812" y="318558"/>
                  <a:pt x="472281" y="319352"/>
                  <a:pt x="539750" y="320146"/>
                </a:cubicBezTo>
              </a:path>
            </a:pathLst>
          </a:custGeom>
          <a:ln>
            <a:solidFill>
              <a:srgbClr val="00B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Arrow Connector 91"/>
          <p:cNvCxnSpPr/>
          <p:nvPr/>
        </p:nvCxnSpPr>
        <p:spPr>
          <a:xfrm>
            <a:off x="2974975" y="3394075"/>
            <a:ext cx="596900" cy="1588"/>
          </a:xfrm>
          <a:prstGeom prst="straightConnector1">
            <a:avLst/>
          </a:prstGeom>
          <a:ln>
            <a:solidFill>
              <a:srgbClr val="00B050"/>
            </a:solidFill>
            <a:tailEnd type="stealth"/>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3287" y="2137140"/>
            <a:ext cx="627318" cy="461665"/>
          </a:xfrm>
          <a:prstGeom prst="rect">
            <a:avLst/>
          </a:prstGeom>
          <a:noFill/>
        </p:spPr>
        <p:txBody>
          <a:bodyPr wrap="square" rtlCol="0">
            <a:spAutoFit/>
          </a:bodyPr>
          <a:lstStyle/>
          <a:p>
            <a:r>
              <a:rPr lang="en-US" sz="1200" dirty="0" smtClean="0"/>
              <a:t>RFQ 20 kV</a:t>
            </a:r>
            <a:endParaRPr lang="en-US" sz="1200" dirty="0"/>
          </a:p>
        </p:txBody>
      </p:sp>
      <p:sp>
        <p:nvSpPr>
          <p:cNvPr id="94" name="TextBox 93"/>
          <p:cNvSpPr txBox="1"/>
          <p:nvPr/>
        </p:nvSpPr>
        <p:spPr>
          <a:xfrm>
            <a:off x="726576" y="2406503"/>
            <a:ext cx="627318" cy="461665"/>
          </a:xfrm>
          <a:prstGeom prst="rect">
            <a:avLst/>
          </a:prstGeom>
          <a:noFill/>
        </p:spPr>
        <p:txBody>
          <a:bodyPr wrap="square" rtlCol="0">
            <a:spAutoFit/>
          </a:bodyPr>
          <a:lstStyle/>
          <a:p>
            <a:r>
              <a:rPr lang="en-US" sz="1200" dirty="0" smtClean="0"/>
              <a:t>PDT </a:t>
            </a:r>
          </a:p>
          <a:p>
            <a:r>
              <a:rPr lang="en-US" sz="1200" dirty="0" smtClean="0"/>
              <a:t>18 kV</a:t>
            </a:r>
            <a:endParaRPr lang="en-US" sz="1200" dirty="0"/>
          </a:p>
        </p:txBody>
      </p:sp>
      <p:sp>
        <p:nvSpPr>
          <p:cNvPr id="95" name="TextBox 94"/>
          <p:cNvSpPr txBox="1"/>
          <p:nvPr/>
        </p:nvSpPr>
        <p:spPr>
          <a:xfrm>
            <a:off x="1651598" y="3331570"/>
            <a:ext cx="627318" cy="276999"/>
          </a:xfrm>
          <a:prstGeom prst="rect">
            <a:avLst/>
          </a:prstGeom>
          <a:noFill/>
        </p:spPr>
        <p:txBody>
          <a:bodyPr wrap="square" rtlCol="0">
            <a:spAutoFit/>
          </a:bodyPr>
          <a:lstStyle/>
          <a:p>
            <a:r>
              <a:rPr lang="en-US" sz="1200" dirty="0" smtClean="0"/>
              <a:t>GND</a:t>
            </a:r>
            <a:endParaRPr lang="en-US" sz="1200" dirty="0"/>
          </a:p>
        </p:txBody>
      </p:sp>
      <p:sp>
        <p:nvSpPr>
          <p:cNvPr id="96" name="TextBox 95"/>
          <p:cNvSpPr txBox="1"/>
          <p:nvPr/>
        </p:nvSpPr>
        <p:spPr>
          <a:xfrm>
            <a:off x="715929" y="3172042"/>
            <a:ext cx="294164" cy="276999"/>
          </a:xfrm>
          <a:prstGeom prst="rect">
            <a:avLst/>
          </a:prstGeom>
          <a:noFill/>
        </p:spPr>
        <p:txBody>
          <a:bodyPr wrap="square" rtlCol="0">
            <a:spAutoFit/>
          </a:bodyPr>
          <a:lstStyle/>
          <a:p>
            <a:r>
              <a:rPr lang="en-US" sz="1200" dirty="0" smtClean="0"/>
              <a:t>V</a:t>
            </a:r>
            <a:endParaRPr lang="en-US" sz="1200" dirty="0"/>
          </a:p>
        </p:txBody>
      </p:sp>
      <p:cxnSp>
        <p:nvCxnSpPr>
          <p:cNvPr id="98" name="Straight Arrow Connector 97"/>
          <p:cNvCxnSpPr/>
          <p:nvPr/>
        </p:nvCxnSpPr>
        <p:spPr>
          <a:xfrm rot="5400000" flipH="1" flipV="1">
            <a:off x="404038" y="3157870"/>
            <a:ext cx="40403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399446" y="2410037"/>
            <a:ext cx="758424" cy="461665"/>
          </a:xfrm>
          <a:prstGeom prst="rect">
            <a:avLst/>
          </a:prstGeom>
          <a:noFill/>
        </p:spPr>
        <p:txBody>
          <a:bodyPr wrap="square" rtlCol="0">
            <a:spAutoFit/>
          </a:bodyPr>
          <a:lstStyle/>
          <a:p>
            <a:r>
              <a:rPr lang="en-US" sz="1200" dirty="0" smtClean="0"/>
              <a:t>Ion elevator</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2"/>
          <p:cNvSpPr txBox="1">
            <a:spLocks noChangeArrowheads="1"/>
          </p:cNvSpPr>
          <p:nvPr/>
        </p:nvSpPr>
        <p:spPr bwMode="auto">
          <a:xfrm>
            <a:off x="104775" y="5106988"/>
            <a:ext cx="8877300" cy="4064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lgn="ctr" eaLnBrk="0" hangingPunct="0">
              <a:spcBef>
                <a:spcPct val="50000"/>
              </a:spcBef>
            </a:pPr>
            <a:r>
              <a:rPr lang="en-US" sz="2000" b="1" dirty="0"/>
              <a:t>Determine atom mass from frequency ratio with a well known reference</a:t>
            </a:r>
            <a:endParaRPr lang="en-US" sz="2000" b="1" dirty="0">
              <a:sym typeface="Symbol" pitchFamily="18" charset="2"/>
            </a:endParaRPr>
          </a:p>
        </p:txBody>
      </p:sp>
      <p:grpSp>
        <p:nvGrpSpPr>
          <p:cNvPr id="2" name="Group 3"/>
          <p:cNvGrpSpPr>
            <a:grpSpLocks/>
          </p:cNvGrpSpPr>
          <p:nvPr/>
        </p:nvGrpSpPr>
        <p:grpSpPr bwMode="auto">
          <a:xfrm>
            <a:off x="701675" y="5657850"/>
            <a:ext cx="7627938" cy="728663"/>
            <a:chOff x="250" y="3570"/>
            <a:chExt cx="4805" cy="459"/>
          </a:xfrm>
        </p:grpSpPr>
        <p:sp>
          <p:nvSpPr>
            <p:cNvPr id="387076" name="Text Box 4"/>
            <p:cNvSpPr txBox="1">
              <a:spLocks noChangeArrowheads="1"/>
            </p:cNvSpPr>
            <p:nvPr/>
          </p:nvSpPr>
          <p:spPr bwMode="auto">
            <a:xfrm>
              <a:off x="250" y="3570"/>
              <a:ext cx="4805" cy="407"/>
            </a:xfrm>
            <a:prstGeom prst="rect">
              <a:avLst/>
            </a:prstGeom>
            <a:noFill/>
            <a:ln w="9525">
              <a:noFill/>
              <a:miter lim="800000"/>
              <a:headEnd/>
              <a:tailEnd/>
            </a:ln>
            <a:effectLst/>
          </p:spPr>
          <p:txBody>
            <a:bodyPr wrap="none">
              <a:spAutoFit/>
            </a:bodyPr>
            <a:lstStyle/>
            <a:p>
              <a:pPr algn="ctr"/>
              <a:r>
                <a:rPr lang="de-DE" b="0" dirty="0"/>
                <a:t>Time-of-flight cyclotron resonance detection  </a:t>
              </a:r>
              <a:r>
                <a:rPr lang="de-DE" b="0" dirty="0">
                  <a:sym typeface="Wingdings" pitchFamily="2" charset="2"/>
                </a:rPr>
                <a:t>  suited for radioactive isotopes</a:t>
              </a:r>
            </a:p>
            <a:p>
              <a:pPr algn="ctr"/>
              <a:r>
                <a:rPr lang="de-DE" dirty="0">
                  <a:sym typeface="Wingdings" pitchFamily="2" charset="2"/>
                </a:rPr>
                <a:t>EXPERIMENT is carried out with ONE ion in the trap!</a:t>
              </a:r>
              <a:r>
                <a:rPr lang="de-DE" b="0" dirty="0">
                  <a:sym typeface="Wingdings" pitchFamily="2" charset="2"/>
                </a:rPr>
                <a:t> </a:t>
              </a:r>
              <a:endParaRPr lang="de-DE" b="0" dirty="0"/>
            </a:p>
          </p:txBody>
        </p:sp>
        <p:sp>
          <p:nvSpPr>
            <p:cNvPr id="387077" name="Text Box 5"/>
            <p:cNvSpPr txBox="1">
              <a:spLocks noChangeArrowheads="1"/>
            </p:cNvSpPr>
            <p:nvPr/>
          </p:nvSpPr>
          <p:spPr bwMode="auto">
            <a:xfrm>
              <a:off x="920" y="3798"/>
              <a:ext cx="116" cy="231"/>
            </a:xfrm>
            <a:prstGeom prst="rect">
              <a:avLst/>
            </a:prstGeom>
            <a:noFill/>
            <a:ln w="9525">
              <a:noFill/>
              <a:miter lim="800000"/>
              <a:headEnd/>
              <a:tailEnd/>
            </a:ln>
            <a:effectLst/>
          </p:spPr>
          <p:txBody>
            <a:bodyPr wrap="none">
              <a:spAutoFit/>
            </a:bodyPr>
            <a:lstStyle/>
            <a:p>
              <a:endParaRPr lang="de-DE" b="0"/>
            </a:p>
          </p:txBody>
        </p:sp>
      </p:grpSp>
      <p:sp>
        <p:nvSpPr>
          <p:cNvPr id="387078" name="Line 6"/>
          <p:cNvSpPr>
            <a:spLocks noChangeShapeType="1"/>
          </p:cNvSpPr>
          <p:nvPr/>
        </p:nvSpPr>
        <p:spPr bwMode="auto">
          <a:xfrm rot="5400000">
            <a:off x="69850" y="2057400"/>
            <a:ext cx="1828800" cy="0"/>
          </a:xfrm>
          <a:prstGeom prst="line">
            <a:avLst/>
          </a:prstGeom>
          <a:noFill/>
          <a:ln w="25400">
            <a:solidFill>
              <a:schemeClr val="accent2"/>
            </a:solidFill>
            <a:round/>
            <a:headEnd/>
            <a:tailEnd/>
          </a:ln>
          <a:effectLst/>
        </p:spPr>
        <p:txBody>
          <a:bodyPr/>
          <a:lstStyle/>
          <a:p>
            <a:endParaRPr lang="en-US"/>
          </a:p>
        </p:txBody>
      </p:sp>
      <p:sp>
        <p:nvSpPr>
          <p:cNvPr id="387079" name="Line 7"/>
          <p:cNvSpPr>
            <a:spLocks noChangeShapeType="1"/>
          </p:cNvSpPr>
          <p:nvPr/>
        </p:nvSpPr>
        <p:spPr bwMode="auto">
          <a:xfrm rot="5400000">
            <a:off x="984250" y="1066800"/>
            <a:ext cx="0" cy="152400"/>
          </a:xfrm>
          <a:prstGeom prst="line">
            <a:avLst/>
          </a:prstGeom>
          <a:noFill/>
          <a:ln w="25400">
            <a:solidFill>
              <a:schemeClr val="accent2"/>
            </a:solidFill>
            <a:round/>
            <a:headEnd/>
            <a:tailEnd/>
          </a:ln>
          <a:effectLst/>
        </p:spPr>
        <p:txBody>
          <a:bodyPr/>
          <a:lstStyle/>
          <a:p>
            <a:endParaRPr lang="en-US"/>
          </a:p>
        </p:txBody>
      </p:sp>
      <p:sp>
        <p:nvSpPr>
          <p:cNvPr id="387080" name="Line 8"/>
          <p:cNvSpPr>
            <a:spLocks noChangeShapeType="1"/>
          </p:cNvSpPr>
          <p:nvPr/>
        </p:nvSpPr>
        <p:spPr bwMode="auto">
          <a:xfrm rot="5400000">
            <a:off x="984250" y="2895600"/>
            <a:ext cx="0" cy="152400"/>
          </a:xfrm>
          <a:prstGeom prst="line">
            <a:avLst/>
          </a:prstGeom>
          <a:noFill/>
          <a:ln w="25400">
            <a:solidFill>
              <a:schemeClr val="accent2"/>
            </a:solidFill>
            <a:round/>
            <a:headEnd/>
            <a:tailEnd/>
          </a:ln>
          <a:effectLst/>
        </p:spPr>
        <p:txBody>
          <a:bodyPr/>
          <a:lstStyle/>
          <a:p>
            <a:endParaRPr lang="en-US"/>
          </a:p>
        </p:txBody>
      </p:sp>
      <p:sp>
        <p:nvSpPr>
          <p:cNvPr id="387081" name="Text Box 9"/>
          <p:cNvSpPr txBox="1">
            <a:spLocks noChangeArrowheads="1"/>
          </p:cNvSpPr>
          <p:nvPr/>
        </p:nvSpPr>
        <p:spPr bwMode="auto">
          <a:xfrm rot="16200000">
            <a:off x="511969" y="1886744"/>
            <a:ext cx="577850" cy="366712"/>
          </a:xfrm>
          <a:prstGeom prst="rect">
            <a:avLst/>
          </a:prstGeom>
          <a:noFill/>
          <a:ln w="9525">
            <a:noFill/>
            <a:miter lim="800000"/>
            <a:headEnd/>
            <a:tailEnd/>
          </a:ln>
          <a:effectLst/>
        </p:spPr>
        <p:txBody>
          <a:bodyPr wrap="none">
            <a:spAutoFit/>
          </a:bodyPr>
          <a:lstStyle/>
          <a:p>
            <a:r>
              <a:rPr lang="de-DE">
                <a:solidFill>
                  <a:srgbClr val="0000FF"/>
                </a:solidFill>
              </a:rPr>
              <a:t>1 m</a:t>
            </a:r>
          </a:p>
        </p:txBody>
      </p:sp>
      <p:sp>
        <p:nvSpPr>
          <p:cNvPr id="387082" name="Text Box 10"/>
          <p:cNvSpPr txBox="1">
            <a:spLocks noChangeArrowheads="1"/>
          </p:cNvSpPr>
          <p:nvPr/>
        </p:nvSpPr>
        <p:spPr bwMode="auto">
          <a:xfrm>
            <a:off x="177800" y="2757488"/>
            <a:ext cx="592138" cy="366712"/>
          </a:xfrm>
          <a:prstGeom prst="rect">
            <a:avLst/>
          </a:prstGeom>
          <a:noFill/>
          <a:ln w="9525">
            <a:noFill/>
            <a:miter lim="800000"/>
            <a:headEnd/>
            <a:tailEnd/>
          </a:ln>
          <a:effectLst/>
        </p:spPr>
        <p:txBody>
          <a:bodyPr wrap="none">
            <a:spAutoFit/>
          </a:bodyPr>
          <a:lstStyle/>
          <a:p>
            <a:r>
              <a:rPr lang="de-DE" b="0" i="1">
                <a:solidFill>
                  <a:srgbClr val="0000FF"/>
                </a:solidFill>
              </a:rPr>
              <a:t>t</a:t>
            </a:r>
            <a:r>
              <a:rPr lang="de-DE" b="0" baseline="-25000">
                <a:solidFill>
                  <a:srgbClr val="0000FF"/>
                </a:solidFill>
              </a:rPr>
              <a:t>0</a:t>
            </a:r>
            <a:r>
              <a:rPr lang="de-DE" b="0">
                <a:solidFill>
                  <a:srgbClr val="0000FF"/>
                </a:solidFill>
              </a:rPr>
              <a:t>=0</a:t>
            </a:r>
          </a:p>
        </p:txBody>
      </p:sp>
      <p:sp>
        <p:nvSpPr>
          <p:cNvPr id="387083" name="Text Box 11"/>
          <p:cNvSpPr txBox="1">
            <a:spLocks noChangeArrowheads="1"/>
          </p:cNvSpPr>
          <p:nvPr/>
        </p:nvSpPr>
        <p:spPr bwMode="auto">
          <a:xfrm>
            <a:off x="0" y="928688"/>
            <a:ext cx="922338" cy="366712"/>
          </a:xfrm>
          <a:prstGeom prst="rect">
            <a:avLst/>
          </a:prstGeom>
          <a:noFill/>
          <a:ln w="9525">
            <a:noFill/>
            <a:miter lim="800000"/>
            <a:headEnd/>
            <a:tailEnd/>
          </a:ln>
          <a:effectLst/>
        </p:spPr>
        <p:txBody>
          <a:bodyPr wrap="none">
            <a:spAutoFit/>
          </a:bodyPr>
          <a:lstStyle/>
          <a:p>
            <a:r>
              <a:rPr lang="de-DE" b="0" i="1">
                <a:solidFill>
                  <a:srgbClr val="0000FF"/>
                </a:solidFill>
              </a:rPr>
              <a:t>t</a:t>
            </a:r>
            <a:r>
              <a:rPr lang="de-DE" b="0" baseline="-25000">
                <a:solidFill>
                  <a:srgbClr val="0000FF"/>
                </a:solidFill>
              </a:rPr>
              <a:t>1</a:t>
            </a:r>
            <a:r>
              <a:rPr lang="de-DE" b="0">
                <a:solidFill>
                  <a:srgbClr val="0000FF"/>
                </a:solidFill>
              </a:rPr>
              <a:t>=</a:t>
            </a:r>
            <a:r>
              <a:rPr lang="de-DE" b="0" i="1">
                <a:solidFill>
                  <a:srgbClr val="0000FF"/>
                </a:solidFill>
              </a:rPr>
              <a:t>TOF</a:t>
            </a:r>
          </a:p>
        </p:txBody>
      </p:sp>
      <p:pic>
        <p:nvPicPr>
          <p:cNvPr id="387084" name="Picture 12"/>
          <p:cNvPicPr>
            <a:picLocks noChangeAspect="1" noChangeArrowheads="1"/>
          </p:cNvPicPr>
          <p:nvPr/>
        </p:nvPicPr>
        <p:blipFill>
          <a:blip r:embed="rId4" cstate="print"/>
          <a:srcRect t="4597" r="66408"/>
          <a:stretch>
            <a:fillRect/>
          </a:stretch>
        </p:blipFill>
        <p:spPr bwMode="auto">
          <a:xfrm>
            <a:off x="1882775" y="1219200"/>
            <a:ext cx="411163" cy="2108200"/>
          </a:xfrm>
          <a:prstGeom prst="rect">
            <a:avLst/>
          </a:prstGeom>
          <a:noFill/>
          <a:ln w="9525">
            <a:noFill/>
            <a:miter lim="800000"/>
            <a:headEnd/>
            <a:tailEnd/>
          </a:ln>
          <a:effectLst/>
        </p:spPr>
      </p:pic>
      <p:pic>
        <p:nvPicPr>
          <p:cNvPr id="387085" name="Picture 13"/>
          <p:cNvPicPr>
            <a:picLocks noChangeAspect="1" noChangeArrowheads="1"/>
          </p:cNvPicPr>
          <p:nvPr/>
        </p:nvPicPr>
        <p:blipFill>
          <a:blip r:embed="rId5" cstate="print"/>
          <a:srcRect r="68420" b="27252"/>
          <a:stretch>
            <a:fillRect/>
          </a:stretch>
        </p:blipFill>
        <p:spPr bwMode="auto">
          <a:xfrm>
            <a:off x="2141538" y="1066800"/>
            <a:ext cx="457200" cy="1968500"/>
          </a:xfrm>
          <a:prstGeom prst="rect">
            <a:avLst/>
          </a:prstGeom>
          <a:noFill/>
          <a:ln w="9525">
            <a:noFill/>
            <a:miter lim="800000"/>
            <a:headEnd/>
            <a:tailEnd/>
          </a:ln>
          <a:effectLst/>
        </p:spPr>
      </p:pic>
      <p:sp>
        <p:nvSpPr>
          <p:cNvPr id="387086" name="Line 14"/>
          <p:cNvSpPr>
            <a:spLocks noChangeShapeType="1"/>
          </p:cNvSpPr>
          <p:nvPr/>
        </p:nvSpPr>
        <p:spPr bwMode="auto">
          <a:xfrm>
            <a:off x="2514600" y="2209800"/>
            <a:ext cx="1295400" cy="533400"/>
          </a:xfrm>
          <a:prstGeom prst="line">
            <a:avLst/>
          </a:prstGeom>
          <a:noFill/>
          <a:ln w="19050">
            <a:solidFill>
              <a:srgbClr val="0000FF"/>
            </a:solidFill>
            <a:round/>
            <a:headEnd type="triangle" w="med" len="med"/>
            <a:tailEnd/>
          </a:ln>
          <a:effectLst/>
        </p:spPr>
        <p:txBody>
          <a:bodyPr wrap="none" anchor="ctr"/>
          <a:lstStyle/>
          <a:p>
            <a:endParaRPr lang="en-US"/>
          </a:p>
        </p:txBody>
      </p:sp>
      <p:sp>
        <p:nvSpPr>
          <p:cNvPr id="387087" name="Text Box 15"/>
          <p:cNvSpPr txBox="1">
            <a:spLocks noChangeArrowheads="1"/>
          </p:cNvSpPr>
          <p:nvPr/>
        </p:nvSpPr>
        <p:spPr bwMode="auto">
          <a:xfrm>
            <a:off x="3429000" y="2819400"/>
            <a:ext cx="1447800" cy="822325"/>
          </a:xfrm>
          <a:prstGeom prst="rect">
            <a:avLst/>
          </a:prstGeom>
          <a:noFill/>
          <a:ln w="9525">
            <a:noFill/>
            <a:miter lim="800000"/>
            <a:headEnd/>
            <a:tailEnd/>
          </a:ln>
          <a:effectLst/>
        </p:spPr>
        <p:txBody>
          <a:bodyPr>
            <a:spAutoFit/>
          </a:bodyPr>
          <a:lstStyle/>
          <a:p>
            <a:pPr eaLnBrk="0" hangingPunct="0">
              <a:spcBef>
                <a:spcPct val="50000"/>
              </a:spcBef>
            </a:pPr>
            <a:r>
              <a:rPr lang="en-GB" baseline="30000">
                <a:solidFill>
                  <a:srgbClr val="3333FF"/>
                </a:solidFill>
              </a:rPr>
              <a:t>inhomogeneous mag. Field, inverse mag. bottle</a:t>
            </a:r>
            <a:endParaRPr lang="en-GB" baseline="30000"/>
          </a:p>
        </p:txBody>
      </p:sp>
      <p:grpSp>
        <p:nvGrpSpPr>
          <p:cNvPr id="3" name="Group 16"/>
          <p:cNvGrpSpPr>
            <a:grpSpLocks/>
          </p:cNvGrpSpPr>
          <p:nvPr/>
        </p:nvGrpSpPr>
        <p:grpSpPr bwMode="auto">
          <a:xfrm>
            <a:off x="1025525" y="762000"/>
            <a:ext cx="2555875" cy="3200400"/>
            <a:chOff x="646" y="480"/>
            <a:chExt cx="1567" cy="2016"/>
          </a:xfrm>
        </p:grpSpPr>
        <p:pic>
          <p:nvPicPr>
            <p:cNvPr id="387089" name="Picture 17" descr="Figur_Klaus"/>
            <p:cNvPicPr>
              <a:picLocks noChangeAspect="1" noChangeArrowheads="1"/>
            </p:cNvPicPr>
            <p:nvPr/>
          </p:nvPicPr>
          <p:blipFill>
            <a:blip r:embed="rId6" cstate="print"/>
            <a:srcRect l="70401" t="-642" r="3220" b="68881"/>
            <a:stretch>
              <a:fillRect/>
            </a:stretch>
          </p:blipFill>
          <p:spPr bwMode="auto">
            <a:xfrm>
              <a:off x="646" y="480"/>
              <a:ext cx="1567" cy="2016"/>
            </a:xfrm>
            <a:prstGeom prst="rect">
              <a:avLst/>
            </a:prstGeom>
            <a:noFill/>
          </p:spPr>
        </p:pic>
        <p:sp>
          <p:nvSpPr>
            <p:cNvPr id="387090" name="Rectangle 18"/>
            <p:cNvSpPr>
              <a:spLocks noChangeArrowheads="1"/>
            </p:cNvSpPr>
            <p:nvPr/>
          </p:nvSpPr>
          <p:spPr bwMode="auto">
            <a:xfrm>
              <a:off x="2064" y="576"/>
              <a:ext cx="96" cy="144"/>
            </a:xfrm>
            <a:prstGeom prst="rect">
              <a:avLst/>
            </a:prstGeom>
            <a:solidFill>
              <a:schemeClr val="bg1"/>
            </a:solidFill>
            <a:ln w="9525">
              <a:noFill/>
              <a:miter lim="800000"/>
              <a:headEnd/>
              <a:tailEnd/>
            </a:ln>
            <a:effectLst/>
          </p:spPr>
          <p:txBody>
            <a:bodyPr wrap="none" anchor="ctr"/>
            <a:lstStyle/>
            <a:p>
              <a:endParaRPr lang="en-US"/>
            </a:p>
          </p:txBody>
        </p:sp>
      </p:grpSp>
      <p:pic>
        <p:nvPicPr>
          <p:cNvPr id="387092" name="Picture 20"/>
          <p:cNvPicPr>
            <a:picLocks noChangeArrowheads="1"/>
          </p:cNvPicPr>
          <p:nvPr/>
        </p:nvPicPr>
        <p:blipFill>
          <a:blip r:embed="rId7" cstate="print"/>
          <a:srcRect/>
          <a:stretch>
            <a:fillRect/>
          </a:stretch>
        </p:blipFill>
        <p:spPr bwMode="auto">
          <a:xfrm>
            <a:off x="3581400" y="1066800"/>
            <a:ext cx="1206500" cy="1382713"/>
          </a:xfrm>
          <a:prstGeom prst="rect">
            <a:avLst/>
          </a:prstGeom>
          <a:noFill/>
          <a:ln w="12700">
            <a:solidFill>
              <a:srgbClr val="000000"/>
            </a:solidFill>
            <a:miter lim="800000"/>
            <a:headEnd/>
            <a:tailEnd/>
          </a:ln>
        </p:spPr>
      </p:pic>
      <p:pic>
        <p:nvPicPr>
          <p:cNvPr id="387093" name="Picture 21" descr="extractJens"/>
          <p:cNvPicPr>
            <a:picLocks noChangeAspect="1" noChangeArrowheads="1"/>
          </p:cNvPicPr>
          <p:nvPr/>
        </p:nvPicPr>
        <p:blipFill>
          <a:blip r:embed="rId8" cstate="print"/>
          <a:srcRect/>
          <a:stretch>
            <a:fillRect/>
          </a:stretch>
        </p:blipFill>
        <p:spPr bwMode="auto">
          <a:xfrm>
            <a:off x="2057400" y="1219200"/>
            <a:ext cx="465138" cy="2057400"/>
          </a:xfrm>
          <a:prstGeom prst="rect">
            <a:avLst/>
          </a:prstGeom>
          <a:noFill/>
        </p:spPr>
      </p:pic>
      <p:graphicFrame>
        <p:nvGraphicFramePr>
          <p:cNvPr id="387094" name="Object 22"/>
          <p:cNvGraphicFramePr>
            <a:graphicFrameLocks noChangeAspect="1"/>
          </p:cNvGraphicFramePr>
          <p:nvPr/>
        </p:nvGraphicFramePr>
        <p:xfrm>
          <a:off x="5410200" y="2667000"/>
          <a:ext cx="2741613" cy="1982788"/>
        </p:xfrm>
        <a:graphic>
          <a:graphicData uri="http://schemas.openxmlformats.org/presentationml/2006/ole">
            <p:oleObj spid="_x0000_s366594" name="Microsoft Drawing" r:id="rId9" imgW="5303838" imgH="3740150" progId="MSDraw">
              <p:embed/>
            </p:oleObj>
          </a:graphicData>
        </a:graphic>
      </p:graphicFrame>
      <p:pic>
        <p:nvPicPr>
          <p:cNvPr id="387095" name="Picture 23" descr="PENNINGF"/>
          <p:cNvPicPr>
            <a:picLocks noChangeAspect="1" noChangeArrowheads="1"/>
          </p:cNvPicPr>
          <p:nvPr/>
        </p:nvPicPr>
        <p:blipFill>
          <a:blip r:embed="rId10"/>
          <a:srcRect/>
          <a:stretch>
            <a:fillRect/>
          </a:stretch>
        </p:blipFill>
        <p:spPr bwMode="auto">
          <a:xfrm>
            <a:off x="5678488" y="762000"/>
            <a:ext cx="1941512" cy="1941513"/>
          </a:xfrm>
          <a:prstGeom prst="rect">
            <a:avLst/>
          </a:prstGeom>
          <a:noFill/>
        </p:spPr>
      </p:pic>
      <p:sp>
        <p:nvSpPr>
          <p:cNvPr id="387097" name="Rectangle 25"/>
          <p:cNvSpPr>
            <a:spLocks noChangeArrowheads="1"/>
          </p:cNvSpPr>
          <p:nvPr/>
        </p:nvSpPr>
        <p:spPr bwMode="auto">
          <a:xfrm>
            <a:off x="454025" y="4273550"/>
            <a:ext cx="3352800" cy="457200"/>
          </a:xfrm>
          <a:prstGeom prst="rect">
            <a:avLst/>
          </a:prstGeom>
          <a:noFill/>
          <a:ln w="9525">
            <a:noFill/>
            <a:miter lim="800000"/>
            <a:headEnd/>
            <a:tailEnd/>
          </a:ln>
          <a:effectLst/>
        </p:spPr>
        <p:txBody>
          <a:bodyPr/>
          <a:lstStyle/>
          <a:p>
            <a:r>
              <a:rPr lang="en-US" sz="2000" dirty="0">
                <a:solidFill>
                  <a:srgbClr val="000000"/>
                </a:solidFill>
              </a:rPr>
              <a:t>Cyclotron frequency:</a:t>
            </a:r>
          </a:p>
        </p:txBody>
      </p:sp>
      <p:sp>
        <p:nvSpPr>
          <p:cNvPr id="28" name="Rectangle 2"/>
          <p:cNvSpPr txBox="1">
            <a:spLocks noChangeArrowheads="1"/>
          </p:cNvSpPr>
          <p:nvPr/>
        </p:nvSpPr>
        <p:spPr>
          <a:xfrm>
            <a:off x="1140032" y="110959"/>
            <a:ext cx="6745184" cy="633412"/>
          </a:xfrm>
          <a:prstGeom prst="rect">
            <a:avLst/>
          </a:prstGeom>
        </p:spPr>
        <p:txBody>
          <a:bodyPr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solidFill>
                <a:effectLst/>
                <a:uLnTx/>
                <a:uFillTx/>
                <a:latin typeface="+mj-lt"/>
                <a:ea typeface="+mj-ea"/>
                <a:cs typeface="+mj-cs"/>
              </a:rPr>
              <a:t>Mass measurement – Time of Flight method</a:t>
            </a:r>
            <a:endParaRPr kumimoji="0" lang="en-US" sz="3600" b="0" i="0" u="none" strike="noStrike" kern="1200" cap="none" spc="0" normalizeH="0" baseline="0" noProof="0" dirty="0">
              <a:ln>
                <a:noFill/>
              </a:ln>
              <a:solidFill>
                <a:schemeClr val="accent1"/>
              </a:solidFill>
              <a:effectLst/>
              <a:uLnTx/>
              <a:uFillTx/>
              <a:latin typeface="+mj-lt"/>
              <a:ea typeface="+mj-ea"/>
              <a:cs typeface="+mj-cs"/>
            </a:endParaRPr>
          </a:p>
        </p:txBody>
      </p:sp>
      <p:graphicFrame>
        <p:nvGraphicFramePr>
          <p:cNvPr id="366596" name="Object 4"/>
          <p:cNvGraphicFramePr>
            <a:graphicFrameLocks noChangeAspect="1"/>
          </p:cNvGraphicFramePr>
          <p:nvPr/>
        </p:nvGraphicFramePr>
        <p:xfrm>
          <a:off x="2742933" y="4096987"/>
          <a:ext cx="2633762" cy="747321"/>
        </p:xfrm>
        <a:graphic>
          <a:graphicData uri="http://schemas.openxmlformats.org/presentationml/2006/ole">
            <p:oleObj spid="_x0000_s366596" name="Equation" r:id="rId11" imgW="138420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7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2216</TotalTime>
  <Words>4299</Words>
  <Application>Microsoft Office PowerPoint</Application>
  <PresentationFormat>On-screen Show (4:3)</PresentationFormat>
  <Paragraphs>886</Paragraphs>
  <Slides>54</Slides>
  <Notes>26</Notes>
  <HiddenSlides>1</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54</vt:i4>
      </vt:variant>
    </vt:vector>
  </HeadingPairs>
  <TitlesOfParts>
    <vt:vector size="59" baseType="lpstr">
      <vt:lpstr>Office Theme</vt:lpstr>
      <vt:lpstr>Microsoft Drawing</vt:lpstr>
      <vt:lpstr>Equation</vt:lpstr>
      <vt:lpstr>Bitmap Image</vt:lpstr>
      <vt:lpstr>Graph</vt:lpstr>
      <vt:lpstr>Fundamental physics with stored ions at TITAN</vt:lpstr>
      <vt:lpstr>Outline</vt:lpstr>
      <vt:lpstr>ISAC</vt:lpstr>
      <vt:lpstr>Radioactive Isotope Production</vt:lpstr>
      <vt:lpstr>What is TITAN ?</vt:lpstr>
      <vt:lpstr>Basic Ion Trap Concepts</vt:lpstr>
      <vt:lpstr>Linear Paul Trap</vt:lpstr>
      <vt:lpstr>Pulsed Drift Tube</vt:lpstr>
      <vt:lpstr>Slide 9</vt:lpstr>
      <vt:lpstr>Slide 10</vt:lpstr>
      <vt:lpstr>As an Example…He-like 74Rb (T1/2=65 ms)</vt:lpstr>
      <vt:lpstr>Electron Beam Ion Trap (EBIT)</vt:lpstr>
      <vt:lpstr>Rendered Cut of the TITAN EBIT</vt:lpstr>
      <vt:lpstr>Slide 14</vt:lpstr>
      <vt:lpstr>Slide 15</vt:lpstr>
      <vt:lpstr>Slide 16</vt:lpstr>
      <vt:lpstr>Halo Nuclei = extra large nuclei</vt:lpstr>
      <vt:lpstr>Slide 18</vt:lpstr>
      <vt:lpstr>Slide 19</vt:lpstr>
      <vt:lpstr>Slide 20</vt:lpstr>
      <vt:lpstr>Slide 21</vt:lpstr>
      <vt:lpstr>Slide 22</vt:lpstr>
      <vt:lpstr>Slide 23</vt:lpstr>
      <vt:lpstr>Slide 24</vt:lpstr>
      <vt:lpstr>Mass measurements near new magic number N=34 </vt:lpstr>
      <vt:lpstr>Slide 26</vt:lpstr>
      <vt:lpstr>Slide 27</vt:lpstr>
      <vt:lpstr>Unique Feature – Reverse Extraction</vt:lpstr>
      <vt:lpstr>Laser Spectroscopy in RVE</vt:lpstr>
      <vt:lpstr>In-trap decay spectroscopy…</vt:lpstr>
      <vt:lpstr>Neutrino experiments and the neutrino mass</vt:lpstr>
      <vt:lpstr>Double b decay and mn</vt:lpstr>
      <vt:lpstr>Slide 33</vt:lpstr>
      <vt:lpstr>EC-BR measurements</vt:lpstr>
      <vt:lpstr>Slide 35</vt:lpstr>
      <vt:lpstr>Slide 36</vt:lpstr>
      <vt:lpstr>107In EC signature</vt:lpstr>
      <vt:lpstr>Systematic studies with 124, 126Cs</vt:lpstr>
      <vt:lpstr>Observation of 124Cs EC X-rays</vt:lpstr>
      <vt:lpstr>g – b+ time correlation</vt:lpstr>
      <vt:lpstr>Summary</vt:lpstr>
      <vt:lpstr>People/Collaborations</vt:lpstr>
      <vt:lpstr>Backup slides</vt:lpstr>
      <vt:lpstr># Ions per Bunch</vt:lpstr>
      <vt:lpstr># ions/shot &amp; Half Life of 126Cs</vt:lpstr>
      <vt:lpstr>Evolution of magic numbers in NP</vt:lpstr>
      <vt:lpstr>Cooling of 133Cs</vt:lpstr>
      <vt:lpstr>133Cs Transmission</vt:lpstr>
      <vt:lpstr>MPET</vt:lpstr>
      <vt:lpstr>Minimal gas pressure</vt:lpstr>
      <vt:lpstr>Slide 51</vt:lpstr>
      <vt:lpstr>Simulations</vt:lpstr>
      <vt:lpstr>Analytic Considerations of the RFQ</vt:lpstr>
      <vt:lpstr>TITAN RFQ - Facts and Figures</vt:lpstr>
    </vt:vector>
  </TitlesOfParts>
  <Company>TRIUMF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TITANs RFQ</dc:title>
  <dc:creator>Thomas Brunner</dc:creator>
  <cp:lastModifiedBy>Thomas Brunner</cp:lastModifiedBy>
  <cp:revision>270</cp:revision>
  <dcterms:created xsi:type="dcterms:W3CDTF">2010-03-16T18:50:17Z</dcterms:created>
  <dcterms:modified xsi:type="dcterms:W3CDTF">2010-03-25T06:36:13Z</dcterms:modified>
</cp:coreProperties>
</file>