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4" r:id="rId3"/>
    <p:sldId id="265" r:id="rId4"/>
    <p:sldId id="262" r:id="rId5"/>
    <p:sldId id="295" r:id="rId6"/>
    <p:sldId id="290" r:id="rId7"/>
    <p:sldId id="288" r:id="rId8"/>
    <p:sldId id="296" r:id="rId9"/>
    <p:sldId id="281" r:id="rId10"/>
    <p:sldId id="282" r:id="rId11"/>
    <p:sldId id="285" r:id="rId12"/>
    <p:sldId id="284" r:id="rId13"/>
    <p:sldId id="292" r:id="rId14"/>
    <p:sldId id="276" r:id="rId15"/>
    <p:sldId id="277" r:id="rId16"/>
    <p:sldId id="271" r:id="rId17"/>
    <p:sldId id="279" r:id="rId18"/>
    <p:sldId id="287" r:id="rId19"/>
    <p:sldId id="275" r:id="rId20"/>
    <p:sldId id="293" r:id="rId21"/>
    <p:sldId id="294" r:id="rId22"/>
    <p:sldId id="257" r:id="rId23"/>
    <p:sldId id="291" r:id="rId24"/>
    <p:sldId id="274" r:id="rId25"/>
    <p:sldId id="267" r:id="rId26"/>
    <p:sldId id="268" r:id="rId27"/>
    <p:sldId id="278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035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71" autoAdjust="0"/>
  </p:normalViewPr>
  <p:slideViewPr>
    <p:cSldViewPr snapToGrid="0">
      <p:cViewPr>
        <p:scale>
          <a:sx n="90" d="100"/>
          <a:sy n="90" d="100"/>
        </p:scale>
        <p:origin x="-1002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4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51.wmf"/><Relationship Id="rId1" Type="http://schemas.openxmlformats.org/officeDocument/2006/relationships/image" Target="../media/image7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39A29F-5AD1-42EE-A448-DCB0C21404E9}" type="datetimeFigureOut">
              <a:rPr lang="en-US" smtClean="0"/>
              <a:pPr/>
              <a:t>3/22/2010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006DD4-CFEC-42BB-9296-41B003B3813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68C312-B9A8-49B1-A6EF-A4C7BDDF944B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marL="228600" indent="-228600"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/>
            <a:fld id="{5A672AAE-ADFA-42FE-831E-397E68E4BB24}" type="slidenum">
              <a:rPr lang="en-US" sz="1200">
                <a:latin typeface="Times New Roman" pitchFamily="18" charset="0"/>
              </a:rPr>
              <a:pPr algn="r"/>
              <a:t>3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ISAC stands for Isotope Sepearot and Accelerator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Short-lived isotopes produced at ISAC are produced by a methode called In-flight separation where…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This method can yield isotopes far from the valley of stability of nuclear mass of less then about 120.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3312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9FFD5A-F15E-42F2-9270-A954DBA2DB4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0F2173-C2E9-4BCC-BC6E-58BEFC2945E7}" type="slidenum">
              <a:rPr lang="en-US">
                <a:latin typeface="Arial" charset="0"/>
              </a:rPr>
              <a:pPr/>
              <a:t>23</a:t>
            </a:fld>
            <a:endParaRPr lang="en-US">
              <a:latin typeface="Arial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71BE-9955-4E53-A3C3-CDE2AB17264F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D40B242-9F5B-433D-8980-DA6143985FDC}" type="slidenum">
              <a:rPr lang="en-GB"/>
              <a:pPr/>
              <a:t>27</a:t>
            </a:fld>
            <a:endParaRPr lang="en-GB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The TITAN Facility at TRIUMF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A3B2-8F50-4730-88AA-CDFFAE785B03}" type="datetimeFigureOut">
              <a:rPr lang="en-US" smtClean="0"/>
              <a:pPr/>
              <a:t>3/22/2010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8853E-5AC2-4C4B-9A51-FF2F8BEBAE0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6610" y="142853"/>
            <a:ext cx="1084545" cy="574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tlogo_large[1].g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42844" y="1"/>
            <a:ext cx="873156" cy="8779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A3B2-8F50-4730-88AA-CDFFAE785B03}" type="datetimeFigureOut">
              <a:rPr lang="en-US" smtClean="0"/>
              <a:pPr/>
              <a:t>3/22/2010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8853E-5AC2-4C4B-9A51-FF2F8BEBAE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A3B2-8F50-4730-88AA-CDFFAE785B03}" type="datetimeFigureOut">
              <a:rPr lang="en-US" smtClean="0"/>
              <a:pPr/>
              <a:t>3/22/2010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8853E-5AC2-4C4B-9A51-FF2F8BEBAE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71600"/>
            <a:ext cx="4038600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A1123-2B81-4F88-BCAF-45986DB685BC}" type="datetime1">
              <a:rPr lang="en-US"/>
              <a:pPr>
                <a:defRPr/>
              </a:pPr>
              <a:t>3/22/2010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B3708-7CE1-4974-936B-EF19BB451E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  <a:r>
              <a:rPr lang="en-US" sz="1100">
                <a:latin typeface="Arial" pitchFamily="34" charset="0"/>
              </a:rPr>
              <a:t>Atomic Effects in Nuclear Excitation &amp; Decay Workshop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0" y="71414"/>
            <a:ext cx="6000792" cy="1154098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9. Jan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005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04B0C1B-733D-410A-B297-DFCFCEFEE79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A3B2-8F50-4730-88AA-CDFFAE785B03}" type="datetimeFigureOut">
              <a:rPr lang="en-US" smtClean="0"/>
              <a:pPr/>
              <a:t>3/22/2010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8853E-5AC2-4C4B-9A51-FF2F8BEBAE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A3B2-8F50-4730-88AA-CDFFAE785B03}" type="datetimeFigureOut">
              <a:rPr lang="en-US" smtClean="0"/>
              <a:pPr/>
              <a:t>3/22/2010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8853E-5AC2-4C4B-9A51-FF2F8BEBAE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A3B2-8F50-4730-88AA-CDFFAE785B03}" type="datetimeFigureOut">
              <a:rPr lang="en-US" smtClean="0"/>
              <a:pPr/>
              <a:t>3/22/2010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8853E-5AC2-4C4B-9A51-FF2F8BEBAE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A3B2-8F50-4730-88AA-CDFFAE785B03}" type="datetimeFigureOut">
              <a:rPr lang="en-US" smtClean="0"/>
              <a:pPr/>
              <a:t>3/22/2010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8853E-5AC2-4C4B-9A51-FF2F8BEBAE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 sz="3600" dirty="0" smtClean="0"/>
              <a:t>Outline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A3B2-8F50-4730-88AA-CDFFAE785B03}" type="datetimeFigureOut">
              <a:rPr lang="en-US" smtClean="0"/>
              <a:pPr/>
              <a:t>3/22/2010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8853E-5AC2-4C4B-9A51-FF2F8BEBAE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A3B2-8F50-4730-88AA-CDFFAE785B03}" type="datetimeFigureOut">
              <a:rPr lang="en-US" smtClean="0"/>
              <a:pPr/>
              <a:t>3/22/2010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8853E-5AC2-4C4B-9A51-FF2F8BEBAE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A3B2-8F50-4730-88AA-CDFFAE785B03}" type="datetimeFigureOut">
              <a:rPr lang="en-US" smtClean="0"/>
              <a:pPr/>
              <a:t>3/22/2010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8853E-5AC2-4C4B-9A51-FF2F8BEBAE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A3B2-8F50-4730-88AA-CDFFAE785B03}" type="datetimeFigureOut">
              <a:rPr lang="en-US" smtClean="0"/>
              <a:pPr/>
              <a:t>3/22/2010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8853E-5AC2-4C4B-9A51-FF2F8BEBAE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gi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SMI-10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Thomas Brunner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916610" y="142853"/>
            <a:ext cx="1084545" cy="574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tlogo_large[1].gif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142844" y="1"/>
            <a:ext cx="873156" cy="8779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7.bin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8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pn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jpe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Relationship Id="rId1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72.pn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23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24.png"/><Relationship Id="rId9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30.jpeg"/><Relationship Id="rId4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14356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Ion Preparation in TITAN’s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RFQ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202622" y="2124715"/>
            <a:ext cx="66294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sz="1400" dirty="0">
                <a:latin typeface="Calibri" pitchFamily="34" charset="0"/>
              </a:rPr>
              <a:t>T. </a:t>
            </a:r>
            <a:r>
              <a:rPr lang="en-US" sz="1400" dirty="0" smtClean="0">
                <a:latin typeface="Calibri" pitchFamily="34" charset="0"/>
              </a:rPr>
              <a:t>Brunner, M. </a:t>
            </a:r>
            <a:r>
              <a:rPr lang="en-US" sz="1400" dirty="0" err="1" smtClean="0">
                <a:latin typeface="Calibri" pitchFamily="34" charset="0"/>
              </a:rPr>
              <a:t>Brodeur</a:t>
            </a:r>
            <a:r>
              <a:rPr lang="en-US" sz="1400" dirty="0" smtClean="0">
                <a:latin typeface="Calibri" pitchFamily="34" charset="0"/>
              </a:rPr>
              <a:t>, S. </a:t>
            </a:r>
            <a:r>
              <a:rPr lang="en-US" sz="1400" dirty="0" err="1" smtClean="0">
                <a:latin typeface="Calibri" pitchFamily="34" charset="0"/>
              </a:rPr>
              <a:t>Ettenauer</a:t>
            </a:r>
            <a:r>
              <a:rPr lang="en-US" sz="1400" dirty="0" smtClean="0">
                <a:latin typeface="Calibri" pitchFamily="34" charset="0"/>
              </a:rPr>
              <a:t>, E. Mane, M. Pearson, and J. </a:t>
            </a:r>
            <a:r>
              <a:rPr lang="en-US" sz="1400" dirty="0" err="1" smtClean="0">
                <a:latin typeface="Calibri" pitchFamily="34" charset="0"/>
              </a:rPr>
              <a:t>Dilling</a:t>
            </a:r>
            <a:r>
              <a:rPr lang="en-US" sz="1400" dirty="0" smtClean="0">
                <a:latin typeface="Calibri" pitchFamily="34" charset="0"/>
              </a:rPr>
              <a:t>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sz="1400" dirty="0" smtClean="0">
                <a:latin typeface="Calibri" pitchFamily="34" charset="0"/>
              </a:rPr>
              <a:t>for </a:t>
            </a:r>
            <a:r>
              <a:rPr lang="en-US" sz="1400" dirty="0">
                <a:latin typeface="Calibri" pitchFamily="34" charset="0"/>
              </a:rPr>
              <a:t>the TITAN collaboration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endParaRPr lang="en-US" sz="1400" dirty="0">
              <a:latin typeface="Calibri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endParaRPr lang="en-US" sz="1400" dirty="0">
              <a:latin typeface="Calibri" pitchFamily="34" charset="0"/>
            </a:endParaRPr>
          </a:p>
        </p:txBody>
      </p:sp>
      <p:pic>
        <p:nvPicPr>
          <p:cNvPr id="5" name="Picture 10" descr="TRIUMF_from_abo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7874" y="2666939"/>
            <a:ext cx="3103563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3"/>
          <p:cNvSpPr txBox="1">
            <a:spLocks noChangeArrowheads="1"/>
          </p:cNvSpPr>
          <p:nvPr/>
        </p:nvSpPr>
        <p:spPr bwMode="auto">
          <a:xfrm>
            <a:off x="2214563" y="6197600"/>
            <a:ext cx="514191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Canada’s National Laboratory for Nuclear and Particle Physics,</a:t>
            </a:r>
          </a:p>
          <a:p>
            <a:pPr algn="ctr"/>
            <a:r>
              <a:rPr lang="en-US">
                <a:latin typeface="Calibri" pitchFamily="34" charset="0"/>
              </a:rPr>
              <a:t>Vancouver, British Columbia, Canada</a:t>
            </a:r>
            <a:endParaRPr lang="en-US" b="1">
              <a:latin typeface="Calibri" pitchFamily="34" charset="0"/>
            </a:endParaRPr>
          </a:p>
        </p:txBody>
      </p:sp>
      <p:pic>
        <p:nvPicPr>
          <p:cNvPr id="7" name="Picture 6" descr="isaclogo4[1]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575" y="4786313"/>
            <a:ext cx="3749675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3" descr="TITAN-TRIUMF-MA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38" y="4505325"/>
            <a:ext cx="71437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631377" y="2612571"/>
            <a:ext cx="3336966" cy="156966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 smtClean="0"/>
              <a:t>Outline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/>
              <a:t>  TITAN Overview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/>
              <a:t>  TITAN RFQ - 101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/>
              <a:t>  TITAN RFQ Systematic Studies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Survival </a:t>
            </a:r>
            <a:r>
              <a:rPr lang="en-US" sz="3600" b="1" dirty="0" smtClean="0">
                <a:solidFill>
                  <a:schemeClr val="accent1"/>
                </a:solidFill>
              </a:rPr>
              <a:t>Time </a:t>
            </a:r>
            <a:r>
              <a:rPr lang="en-US" sz="3600" b="1" dirty="0" smtClean="0">
                <a:solidFill>
                  <a:schemeClr val="accent1"/>
                </a:solidFill>
              </a:rPr>
              <a:t>in </a:t>
            </a:r>
            <a:r>
              <a:rPr lang="en-US" sz="3600" b="1" dirty="0" smtClean="0">
                <a:solidFill>
                  <a:schemeClr val="accent1"/>
                </a:solidFill>
              </a:rPr>
              <a:t>the Trap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3994" y="1659669"/>
            <a:ext cx="5107094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28596" y="1571612"/>
            <a:ext cx="342902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TITAN off-line ion source (Li)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/>
              <a:t> 100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s  incoming beam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/>
              <a:t> 60 V</a:t>
            </a:r>
            <a:r>
              <a:rPr lang="en-US" baseline="-25000" dirty="0" smtClean="0"/>
              <a:t>PP</a:t>
            </a:r>
            <a:r>
              <a:rPr lang="en-US" dirty="0" smtClean="0"/>
              <a:t> RF at 1150 kHz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/>
              <a:t> Gas at 4.5 x 10</a:t>
            </a:r>
            <a:r>
              <a:rPr lang="en-US" baseline="30000" dirty="0" smtClean="0"/>
              <a:t>-3</a:t>
            </a:r>
            <a:r>
              <a:rPr lang="en-US" dirty="0" smtClean="0"/>
              <a:t> mbar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/>
              <a:t> Signal amplitude on MCP</a:t>
            </a:r>
          </a:p>
          <a:p>
            <a:pPr>
              <a:spcBef>
                <a:spcPts val="1200"/>
              </a:spcBef>
            </a:pPr>
            <a:endParaRPr lang="en-US" b="1" dirty="0" smtClean="0"/>
          </a:p>
          <a:p>
            <a:pPr>
              <a:spcBef>
                <a:spcPts val="1200"/>
              </a:spcBef>
            </a:pPr>
            <a:r>
              <a:rPr lang="en-US" b="1" dirty="0" smtClean="0"/>
              <a:t>Helium </a:t>
            </a:r>
            <a:r>
              <a:rPr lang="en-US" b="1" dirty="0" smtClean="0"/>
              <a:t>buffer gas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/>
              <a:t> Li in He t</a:t>
            </a:r>
            <a:r>
              <a:rPr lang="en-US" baseline="-25000" dirty="0" smtClean="0"/>
              <a:t>1/2 </a:t>
            </a:r>
            <a:r>
              <a:rPr lang="en-US" dirty="0" smtClean="0"/>
              <a:t>= (5.7 ± 0.1) ms</a:t>
            </a:r>
          </a:p>
          <a:p>
            <a:pPr>
              <a:spcBef>
                <a:spcPts val="1200"/>
              </a:spcBef>
            </a:pPr>
            <a:endParaRPr lang="en-US" b="1" dirty="0" smtClean="0"/>
          </a:p>
          <a:p>
            <a:pPr>
              <a:spcBef>
                <a:spcPts val="1200"/>
              </a:spcBef>
            </a:pPr>
            <a:r>
              <a:rPr lang="en-US" b="1" dirty="0" smtClean="0"/>
              <a:t>Hydrogen </a:t>
            </a:r>
            <a:r>
              <a:rPr lang="en-US" b="1" dirty="0" smtClean="0"/>
              <a:t>buffer gas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/>
              <a:t> No change of signal amplitude for Li in H for cooling times up to 30 </a:t>
            </a:r>
            <a:r>
              <a:rPr lang="en-US" dirty="0" smtClean="0"/>
              <a:t>ms</a:t>
            </a: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7921255" y="2009553"/>
            <a:ext cx="839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7</a:t>
            </a:r>
            <a:r>
              <a:rPr lang="en-US" dirty="0" smtClean="0"/>
              <a:t>Li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82502"/>
          </a:xfrm>
          <a:ln/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Li transmission</a:t>
            </a:r>
          </a:p>
        </p:txBody>
      </p:sp>
      <p:sp>
        <p:nvSpPr>
          <p:cNvPr id="8195" name="Rectangle 3"/>
          <p:cNvSpPr>
            <a:spLocks/>
          </p:cNvSpPr>
          <p:nvPr/>
        </p:nvSpPr>
        <p:spPr bwMode="auto">
          <a:xfrm>
            <a:off x="772929" y="1452525"/>
            <a:ext cx="1959640" cy="3683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1400" dirty="0" smtClean="0">
                <a:solidFill>
                  <a:schemeClr val="tx1"/>
                </a:solidFill>
                <a:ea typeface="Lucida Grande" charset="0"/>
                <a:cs typeface="Lucida Grande" charset="0"/>
                <a:sym typeface="Lucida Grande" charset="0"/>
              </a:rPr>
              <a:t>Efficiency </a:t>
            </a:r>
            <a:r>
              <a:rPr lang="en-US" sz="1400" dirty="0">
                <a:solidFill>
                  <a:schemeClr val="tx1"/>
                </a:solidFill>
                <a:ea typeface="Lucida Grande" charset="0"/>
                <a:cs typeface="Lucida Grande" charset="0"/>
                <a:sym typeface="Lucida Grande" charset="0"/>
              </a:rPr>
              <a:t>vs. flow rate</a:t>
            </a:r>
          </a:p>
        </p:txBody>
      </p:sp>
      <p:sp>
        <p:nvSpPr>
          <p:cNvPr id="8197" name="Rectangle 5"/>
          <p:cNvSpPr>
            <a:spLocks/>
          </p:cNvSpPr>
          <p:nvPr/>
        </p:nvSpPr>
        <p:spPr bwMode="auto">
          <a:xfrm>
            <a:off x="3630438" y="1452525"/>
            <a:ext cx="2047359" cy="3683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1400" dirty="0" smtClean="0">
                <a:solidFill>
                  <a:schemeClr val="tx1"/>
                </a:solidFill>
                <a:ea typeface="Lucida Grande" charset="0"/>
                <a:cs typeface="Lucida Grande" charset="0"/>
                <a:sym typeface="Lucida Grande" charset="0"/>
              </a:rPr>
              <a:t>Efficiency </a:t>
            </a:r>
            <a:r>
              <a:rPr lang="en-US" sz="1400" dirty="0">
                <a:solidFill>
                  <a:schemeClr val="tx1"/>
                </a:solidFill>
                <a:ea typeface="Lucida Grande" charset="0"/>
                <a:cs typeface="Lucida Grande" charset="0"/>
                <a:sym typeface="Lucida Grande" charset="0"/>
              </a:rPr>
              <a:t>vs. RF amplitude</a:t>
            </a:r>
          </a:p>
        </p:txBody>
      </p:sp>
      <p:sp>
        <p:nvSpPr>
          <p:cNvPr id="8198" name="Rectangle 6"/>
          <p:cNvSpPr>
            <a:spLocks/>
          </p:cNvSpPr>
          <p:nvPr/>
        </p:nvSpPr>
        <p:spPr bwMode="auto">
          <a:xfrm>
            <a:off x="1712435" y="5496733"/>
            <a:ext cx="6273800" cy="6731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l"/>
            <a:r>
              <a:rPr lang="en-US" sz="1800" dirty="0">
                <a:solidFill>
                  <a:schemeClr val="tx1"/>
                </a:solidFill>
                <a:ea typeface="Lucida Grande" charset="0"/>
                <a:cs typeface="Lucida Grande" charset="0"/>
                <a:sym typeface="Lucida Grande" charset="0"/>
              </a:rPr>
              <a:t>For </a:t>
            </a:r>
            <a:r>
              <a:rPr lang="en-US" sz="1800" baseline="32000" dirty="0">
                <a:solidFill>
                  <a:schemeClr val="tx1"/>
                </a:solidFill>
                <a:ea typeface="Lucida Grande" charset="0"/>
                <a:cs typeface="Lucida Grande" charset="0"/>
                <a:sym typeface="Lucida Grande" charset="0"/>
              </a:rPr>
              <a:t>11</a:t>
            </a:r>
            <a:r>
              <a:rPr lang="en-US" sz="1800" dirty="0">
                <a:solidFill>
                  <a:schemeClr val="tx1"/>
                </a:solidFill>
                <a:ea typeface="Lucida Grande" charset="0"/>
                <a:cs typeface="Lucida Grande" charset="0"/>
                <a:sym typeface="Lucida Grande" charset="0"/>
              </a:rPr>
              <a:t>Li mass measurement, H</a:t>
            </a:r>
            <a:r>
              <a:rPr lang="en-US" sz="1800" baseline="-6000" dirty="0">
                <a:solidFill>
                  <a:schemeClr val="tx1"/>
                </a:solidFill>
                <a:ea typeface="Lucida Grande" charset="0"/>
                <a:cs typeface="Lucida Grande" charset="0"/>
                <a:sym typeface="Lucida Grande" charset="0"/>
              </a:rPr>
              <a:t>2</a:t>
            </a:r>
            <a:r>
              <a:rPr lang="en-US" sz="1800" dirty="0">
                <a:solidFill>
                  <a:schemeClr val="tx1"/>
                </a:solidFill>
                <a:ea typeface="Lucida Grande" charset="0"/>
                <a:cs typeface="Lucida Grande" charset="0"/>
                <a:sym typeface="Lucida Grande" charset="0"/>
              </a:rPr>
              <a:t> was used due to better transmission efficiency in the RFQ</a:t>
            </a:r>
          </a:p>
        </p:txBody>
      </p:sp>
      <p:sp>
        <p:nvSpPr>
          <p:cNvPr id="8199" name="Rectangle 7"/>
          <p:cNvSpPr>
            <a:spLocks/>
          </p:cNvSpPr>
          <p:nvPr/>
        </p:nvSpPr>
        <p:spPr bwMode="auto">
          <a:xfrm>
            <a:off x="1712435" y="4736800"/>
            <a:ext cx="6273800" cy="6731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l"/>
            <a:r>
              <a:rPr lang="en-US" sz="1800" dirty="0">
                <a:solidFill>
                  <a:schemeClr val="tx1"/>
                </a:solidFill>
                <a:ea typeface="Lucida Grande" charset="0"/>
                <a:cs typeface="Lucida Grande" charset="0"/>
                <a:sym typeface="Lucida Grande" charset="0"/>
              </a:rPr>
              <a:t>Because of better momentum transfers, transmission efficiency better when using H</a:t>
            </a:r>
            <a:r>
              <a:rPr lang="en-US" sz="1800" baseline="-6000" dirty="0">
                <a:solidFill>
                  <a:schemeClr val="tx1"/>
                </a:solidFill>
                <a:ea typeface="Lucida Grande" charset="0"/>
                <a:cs typeface="Lucida Grande" charset="0"/>
                <a:sym typeface="Lucida Grande" charset="0"/>
              </a:rPr>
              <a:t>2</a:t>
            </a:r>
          </a:p>
        </p:txBody>
      </p:sp>
      <p:sp>
        <p:nvSpPr>
          <p:cNvPr id="8200" name="Line 8"/>
          <p:cNvSpPr>
            <a:spLocks noChangeShapeType="1"/>
          </p:cNvSpPr>
          <p:nvPr/>
        </p:nvSpPr>
        <p:spPr bwMode="auto">
          <a:xfrm flipH="1">
            <a:off x="1134436" y="5054896"/>
            <a:ext cx="508000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 flipH="1">
            <a:off x="1134436" y="5804196"/>
            <a:ext cx="508000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963" y="1906770"/>
            <a:ext cx="8847137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5"/>
          <p:cNvSpPr>
            <a:spLocks/>
          </p:cNvSpPr>
          <p:nvPr/>
        </p:nvSpPr>
        <p:spPr bwMode="auto">
          <a:xfrm>
            <a:off x="6526024" y="1452525"/>
            <a:ext cx="2362792" cy="3683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1400" dirty="0" smtClean="0">
                <a:ea typeface="Lucida Grande" charset="0"/>
                <a:cs typeface="Lucida Grande" charset="0"/>
                <a:sym typeface="Lucida Grande" charset="0"/>
              </a:rPr>
              <a:t>Efficiency vs. source potential</a:t>
            </a:r>
            <a:endParaRPr lang="en-US" sz="1400" dirty="0">
              <a:solidFill>
                <a:schemeClr val="tx1"/>
              </a:solidFill>
              <a:ea typeface="Lucida Grande" charset="0"/>
              <a:cs typeface="Lucida Grande" charset="0"/>
              <a:sym typeface="Lucida Grande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30009" y="3870250"/>
            <a:ext cx="2190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1200 kHz	79 V</a:t>
            </a:r>
            <a:r>
              <a:rPr lang="en-US" sz="1400" baseline="-25000" dirty="0" smtClean="0"/>
              <a:t>PP</a:t>
            </a:r>
          </a:p>
          <a:p>
            <a:r>
              <a:rPr lang="en-US" sz="1400" dirty="0" smtClean="0"/>
              <a:t>q</a:t>
            </a:r>
            <a:r>
              <a:rPr lang="en-US" sz="1400" baseline="-25000" dirty="0" smtClean="0"/>
              <a:t>6Li</a:t>
            </a:r>
            <a:r>
              <a:rPr lang="en-US" sz="1400" dirty="0" smtClean="0"/>
              <a:t> = 0.20	q</a:t>
            </a:r>
            <a:r>
              <a:rPr lang="en-US" sz="1400" baseline="-25000" dirty="0" smtClean="0"/>
              <a:t>7Li</a:t>
            </a:r>
            <a:r>
              <a:rPr lang="en-US" sz="1400" dirty="0" smtClean="0"/>
              <a:t> = 0.24</a:t>
            </a:r>
            <a:endParaRPr lang="en-US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6899"/>
          </a:xfrm>
        </p:spPr>
        <p:txBody>
          <a:bodyPr>
            <a:normAutofit/>
          </a:bodyPr>
          <a:lstStyle/>
          <a:p>
            <a:r>
              <a:rPr lang="en-US" sz="3600" b="1" baseline="30000" dirty="0" smtClean="0">
                <a:solidFill>
                  <a:schemeClr val="accent1"/>
                </a:solidFill>
              </a:rPr>
              <a:t>133</a:t>
            </a:r>
            <a:r>
              <a:rPr lang="en-US" sz="3600" b="1" dirty="0" smtClean="0">
                <a:solidFill>
                  <a:schemeClr val="accent1"/>
                </a:solidFill>
              </a:rPr>
              <a:t>Cs Transmission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pic>
        <p:nvPicPr>
          <p:cNvPr id="6" name="Picture 5" descr="Extraction-vs-RFDC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19883" y="1692613"/>
            <a:ext cx="3337308" cy="2534177"/>
          </a:xfrm>
          <a:prstGeom prst="rect">
            <a:avLst/>
          </a:prstGeom>
        </p:spPr>
      </p:pic>
      <p:pic>
        <p:nvPicPr>
          <p:cNvPr id="7" name="Picture 6" descr="DC-vs-He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7401" y="1424768"/>
            <a:ext cx="3741823" cy="30024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03498" y="1084521"/>
            <a:ext cx="1765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DC transmission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656528" y="1084521"/>
            <a:ext cx="1796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AC transmission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29340" y="4401880"/>
            <a:ext cx="32216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315 </a:t>
            </a:r>
            <a:r>
              <a:rPr lang="en-US" dirty="0" err="1" smtClean="0"/>
              <a:t>Vpp</a:t>
            </a:r>
            <a:r>
              <a:rPr lang="en-US" dirty="0" smtClean="0"/>
              <a:t> at 600 kHz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(80 ± 5)% DC transmission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Maximum transmission at      </a:t>
            </a:r>
            <a:r>
              <a:rPr lang="en-US" dirty="0" smtClean="0">
                <a:latin typeface="Symbol" pitchFamily="18" charset="2"/>
              </a:rPr>
              <a:t>~</a:t>
            </a:r>
            <a:r>
              <a:rPr lang="en-US" dirty="0" smtClean="0"/>
              <a:t>35 x 10</a:t>
            </a:r>
            <a:r>
              <a:rPr lang="en-US" baseline="30000" dirty="0" smtClean="0"/>
              <a:t>-3</a:t>
            </a:r>
            <a:r>
              <a:rPr lang="en-US" dirty="0" smtClean="0"/>
              <a:t> mbar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0.2 </a:t>
            </a:r>
            <a:r>
              <a:rPr lang="en-US" dirty="0" err="1" smtClean="0"/>
              <a:t>nA</a:t>
            </a:r>
            <a:r>
              <a:rPr lang="en-US" dirty="0" smtClean="0"/>
              <a:t> at Faraday cup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54975" y="4998126"/>
            <a:ext cx="3450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Stable ion motion for different frequency to RF voltage ratios</a:t>
            </a:r>
            <a:endParaRPr lang="en-US" dirty="0"/>
          </a:p>
        </p:txBody>
      </p:sp>
      <p:graphicFrame>
        <p:nvGraphicFramePr>
          <p:cNvPr id="49154" name="Object 2"/>
          <p:cNvGraphicFramePr>
            <a:graphicFrameLocks noChangeAspect="1"/>
          </p:cNvGraphicFramePr>
          <p:nvPr/>
        </p:nvGraphicFramePr>
        <p:xfrm>
          <a:off x="5936436" y="5630671"/>
          <a:ext cx="1343025" cy="733425"/>
        </p:xfrm>
        <a:graphic>
          <a:graphicData uri="http://schemas.openxmlformats.org/presentationml/2006/ole">
            <p:oleObj spid="_x0000_s49154" name="Equation" r:id="rId5" imgW="838080" imgH="457200" progId="Equation.3">
              <p:embed/>
            </p:oleObj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390894" y="4084609"/>
            <a:ext cx="31257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50V RFDC @ 250 kHz	</a:t>
            </a:r>
            <a:r>
              <a:rPr lang="en-US" sz="1400" dirty="0" smtClean="0">
                <a:latin typeface="Symbol" pitchFamily="18" charset="2"/>
              </a:rPr>
              <a:t>® </a:t>
            </a:r>
            <a:r>
              <a:rPr lang="en-US" sz="1400" dirty="0" smtClean="0"/>
              <a:t>q = 0.29</a:t>
            </a:r>
          </a:p>
          <a:p>
            <a:r>
              <a:rPr lang="en-US" sz="1400" dirty="0" smtClean="0"/>
              <a:t>80V RFDC @ 350 kHz	</a:t>
            </a:r>
            <a:r>
              <a:rPr lang="en-US" sz="1400" dirty="0" smtClean="0">
                <a:latin typeface="Symbol" pitchFamily="18" charset="2"/>
              </a:rPr>
              <a:t>® </a:t>
            </a:r>
            <a:r>
              <a:rPr lang="en-US" sz="1400" dirty="0" smtClean="0"/>
              <a:t>q = 0.24</a:t>
            </a:r>
          </a:p>
          <a:p>
            <a:r>
              <a:rPr lang="en-US" sz="1400" dirty="0" smtClean="0"/>
              <a:t>200V RFDC @ 850 kHz	</a:t>
            </a:r>
            <a:r>
              <a:rPr lang="en-US" sz="1400" dirty="0" smtClean="0">
                <a:latin typeface="Symbol" pitchFamily="18" charset="2"/>
              </a:rPr>
              <a:t>® </a:t>
            </a:r>
            <a:r>
              <a:rPr lang="en-US" sz="1400" dirty="0" smtClean="0"/>
              <a:t>q = 0.10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977122" y="3657601"/>
            <a:ext cx="925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Preliminary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123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Longitudinal emittance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5045" y="972382"/>
            <a:ext cx="2307177" cy="2261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9147" y="901488"/>
            <a:ext cx="2498651" cy="2594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1589" y="3787334"/>
            <a:ext cx="3571992" cy="2829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711" y="1153634"/>
            <a:ext cx="4338084" cy="2089298"/>
          </a:xfrm>
        </p:spPr>
        <p:txBody>
          <a:bodyPr>
            <a:normAutofit lnSpcReduction="10000"/>
          </a:bodyPr>
          <a:lstStyle/>
          <a:p>
            <a:r>
              <a:rPr lang="en-US" sz="1800" dirty="0" smtClean="0"/>
              <a:t>Determination of longitudinal energy spread</a:t>
            </a:r>
          </a:p>
          <a:p>
            <a:r>
              <a:rPr lang="en-US" sz="1800" dirty="0" smtClean="0"/>
              <a:t>Scan retarding potential vs. count rate on MCP</a:t>
            </a:r>
          </a:p>
          <a:p>
            <a:r>
              <a:rPr lang="en-US" sz="1800" dirty="0" smtClean="0"/>
              <a:t>1 </a:t>
            </a:r>
            <a:r>
              <a:rPr lang="en-US" sz="1800" dirty="0" err="1" smtClean="0"/>
              <a:t>keV</a:t>
            </a:r>
            <a:r>
              <a:rPr lang="en-US" sz="1800" dirty="0" smtClean="0"/>
              <a:t> </a:t>
            </a:r>
            <a:r>
              <a:rPr lang="en-US" sz="1800" baseline="30000" dirty="0" smtClean="0"/>
              <a:t>6</a:t>
            </a:r>
            <a:r>
              <a:rPr lang="en-US" sz="1800" dirty="0" smtClean="0"/>
              <a:t>Li</a:t>
            </a:r>
            <a:r>
              <a:rPr lang="en-US" sz="1800" baseline="30000" dirty="0" smtClean="0"/>
              <a:t>+</a:t>
            </a:r>
            <a:r>
              <a:rPr lang="en-US" sz="1800" dirty="0" smtClean="0"/>
              <a:t> beam cooled with He </a:t>
            </a:r>
          </a:p>
          <a:p>
            <a:pPr>
              <a:buNone/>
            </a:pPr>
            <a:r>
              <a:rPr lang="en-US" sz="1800" dirty="0" smtClean="0">
                <a:latin typeface="Symbol" pitchFamily="18" charset="2"/>
              </a:rPr>
              <a:t>® </a:t>
            </a:r>
            <a:r>
              <a:rPr lang="en-US" sz="1800" dirty="0" smtClean="0"/>
              <a:t>Typical longitudinal energy spread 	      of (12 ± 5) </a:t>
            </a:r>
            <a:r>
              <a:rPr lang="en-US" sz="1800" dirty="0" err="1" smtClean="0"/>
              <a:t>eV</a:t>
            </a:r>
            <a:r>
              <a:rPr lang="en-US" sz="1800" dirty="0" smtClean="0"/>
              <a:t> </a:t>
            </a:r>
          </a:p>
          <a:p>
            <a:endParaRPr lang="en-US" sz="18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922889" y="3551272"/>
            <a:ext cx="3149379" cy="2668387"/>
            <a:chOff x="1039848" y="2388989"/>
            <a:chExt cx="2692179" cy="2374012"/>
          </a:xfrm>
        </p:grpSpPr>
        <p:pic>
          <p:nvPicPr>
            <p:cNvPr id="64517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39848" y="2388989"/>
              <a:ext cx="2692179" cy="2374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1095151" y="2838895"/>
              <a:ext cx="369332" cy="1414689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square" rtlCol="0">
              <a:spAutoFit/>
            </a:bodyPr>
            <a:lstStyle/>
            <a:p>
              <a:r>
                <a:rPr lang="en-US" sz="1200" dirty="0" smtClean="0"/>
                <a:t>Counts at MCP (</a:t>
              </a:r>
              <a:r>
                <a:rPr lang="en-US" sz="1200" dirty="0" err="1" smtClean="0"/>
                <a:t>a.u</a:t>
              </a:r>
              <a:r>
                <a:rPr lang="en-US" sz="1200" dirty="0" smtClean="0"/>
                <a:t>.)</a:t>
              </a:r>
              <a:endParaRPr lang="en-US" sz="12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89820" y="4437320"/>
              <a:ext cx="149564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rtlCol="0">
              <a:spAutoFit/>
            </a:bodyPr>
            <a:lstStyle/>
            <a:p>
              <a:r>
                <a:rPr lang="en-US" sz="1200" dirty="0" smtClean="0"/>
                <a:t>Retarding voltage (V)</a:t>
              </a:r>
              <a:endParaRPr lang="en-US" sz="1200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820095" y="4288455"/>
            <a:ext cx="369332" cy="1414689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r>
              <a:rPr lang="en-US" sz="1200" dirty="0" smtClean="0"/>
              <a:t>Counts at MCP (</a:t>
            </a:r>
            <a:r>
              <a:rPr lang="en-US" sz="1200" dirty="0" err="1" smtClean="0"/>
              <a:t>a.u</a:t>
            </a:r>
            <a:r>
              <a:rPr lang="en-US" sz="1200" dirty="0" smtClean="0"/>
              <a:t>.)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6099554" y="6354725"/>
            <a:ext cx="1495640" cy="276999"/>
          </a:xfrm>
          <a:prstGeom prst="rect">
            <a:avLst/>
          </a:prstGeom>
          <a:solidFill>
            <a:schemeClr val="bg1"/>
          </a:solidFill>
        </p:spPr>
        <p:txBody>
          <a:bodyPr vert="horz" wrap="square" rtlCol="0">
            <a:spAutoFit/>
          </a:bodyPr>
          <a:lstStyle/>
          <a:p>
            <a:r>
              <a:rPr lang="en-US" sz="1200" dirty="0" smtClean="0"/>
              <a:t>Retarding voltage (V)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-2934585" y="2573079"/>
            <a:ext cx="3115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391787" y="3019646"/>
            <a:ext cx="1520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Preliminary!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 rot="5400000">
            <a:off x="-971684" y="2114668"/>
            <a:ext cx="5715016" cy="3771647"/>
          </a:xfrm>
          <a:noFill/>
          <a:ln/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300154" y="1928802"/>
            <a:ext cx="20574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accent2"/>
                </a:solidFill>
              </a:rPr>
              <a:t>Monitoring PIPS</a:t>
            </a:r>
          </a:p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accent2"/>
                </a:solidFill>
              </a:rPr>
              <a:t>Half life data obtained with a MCS</a:t>
            </a:r>
          </a:p>
          <a:p>
            <a:pPr>
              <a:spcBef>
                <a:spcPct val="50000"/>
              </a:spcBef>
            </a:pP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3200400" y="4800600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accent2"/>
                </a:solidFill>
              </a:rPr>
              <a:t>EBIT</a:t>
            </a:r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 flipH="1">
            <a:off x="500034" y="2214554"/>
            <a:ext cx="785818" cy="71438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 flipV="1">
            <a:off x="428596" y="3000372"/>
            <a:ext cx="0" cy="3324228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617" name="Rectangle 17"/>
          <p:cNvSpPr>
            <a:spLocks noChangeArrowheads="1"/>
          </p:cNvSpPr>
          <p:nvPr/>
        </p:nvSpPr>
        <p:spPr bwMode="auto">
          <a:xfrm>
            <a:off x="1295400" y="3733800"/>
            <a:ext cx="5943600" cy="167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# Ions per Bunch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1028680" y="6357958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accent2"/>
                </a:solidFill>
              </a:rPr>
              <a:t>RFQ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2786050" y="3214686"/>
            <a:ext cx="3786214" cy="3094988"/>
            <a:chOff x="4714876" y="2048524"/>
            <a:chExt cx="3786214" cy="3094988"/>
          </a:xfrm>
        </p:grpSpPr>
        <p:cxnSp>
          <p:nvCxnSpPr>
            <p:cNvPr id="16" name="Straight Arrow Connector 15"/>
            <p:cNvCxnSpPr/>
            <p:nvPr/>
          </p:nvCxnSpPr>
          <p:spPr>
            <a:xfrm rot="5400000" flipH="1" flipV="1">
              <a:off x="4609307" y="3748883"/>
              <a:ext cx="1355734" cy="1588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714876" y="2786058"/>
              <a:ext cx="114300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4857752" y="2285992"/>
              <a:ext cx="857256" cy="71438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5286380" y="4643446"/>
              <a:ext cx="71438" cy="7143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5438780" y="4795846"/>
              <a:ext cx="71438" cy="7143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5429256" y="4643446"/>
              <a:ext cx="71438" cy="7143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5214942" y="4714884"/>
              <a:ext cx="71438" cy="7143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5143504" y="4572008"/>
              <a:ext cx="71438" cy="7143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5286380" y="4786322"/>
              <a:ext cx="71438" cy="7143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5357818" y="4857760"/>
              <a:ext cx="71438" cy="7143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5500694" y="4929198"/>
              <a:ext cx="71438" cy="7143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86380" y="5000636"/>
              <a:ext cx="71438" cy="7143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5143504" y="4929198"/>
              <a:ext cx="71438" cy="7143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572132" y="4714884"/>
              <a:ext cx="71438" cy="7143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5072066" y="4786322"/>
              <a:ext cx="71438" cy="7143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429256" y="5072074"/>
              <a:ext cx="71438" cy="7143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286512" y="4572008"/>
              <a:ext cx="10715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Radioactive isotopes</a:t>
              </a:r>
              <a:endParaRPr lang="en-US" sz="1400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5591180" y="4948246"/>
              <a:ext cx="71438" cy="7143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286512" y="2621157"/>
              <a:ext cx="15001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Aluminum foil</a:t>
              </a:r>
              <a:endParaRPr lang="en-US" sz="14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286512" y="2048524"/>
              <a:ext cx="22145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PIPS- </a:t>
              </a:r>
              <a:r>
                <a:rPr lang="en-US" sz="1400" dirty="0" err="1" smtClean="0"/>
                <a:t>Passivated</a:t>
              </a:r>
              <a:r>
                <a:rPr lang="en-US" sz="1400" dirty="0" smtClean="0"/>
                <a:t> Implanted Planar Si detector</a:t>
              </a:r>
              <a:endParaRPr lang="en-US" sz="1400" dirty="0"/>
            </a:p>
          </p:txBody>
        </p:sp>
      </p:grpSp>
      <p:pic>
        <p:nvPicPr>
          <p:cNvPr id="3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4298972"/>
            <a:ext cx="2882900" cy="22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Box 39"/>
          <p:cNvSpPr txBox="1"/>
          <p:nvPr/>
        </p:nvSpPr>
        <p:spPr>
          <a:xfrm>
            <a:off x="3643306" y="1142984"/>
            <a:ext cx="4714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Idea:</a:t>
            </a:r>
          </a:p>
          <a:p>
            <a:r>
              <a:rPr lang="en-US" dirty="0" smtClean="0"/>
              <a:t>Determine number of ions per bunch by implanting radioactive isotopes onto an Al foil and observing their radioactive decay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 rot="5400000">
            <a:off x="-971684" y="2114668"/>
            <a:ext cx="5715016" cy="3771647"/>
          </a:xfrm>
          <a:noFill/>
          <a:ln/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300154" y="1928802"/>
            <a:ext cx="20574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accent2"/>
                </a:solidFill>
              </a:rPr>
              <a:t>Monitoring PIPS</a:t>
            </a:r>
          </a:p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accent2"/>
                </a:solidFill>
              </a:rPr>
              <a:t>Half life data obtained with a MCS</a:t>
            </a:r>
          </a:p>
          <a:p>
            <a:pPr>
              <a:spcBef>
                <a:spcPct val="50000"/>
              </a:spcBef>
            </a:pP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3200400" y="4800600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accent2"/>
                </a:solidFill>
              </a:rPr>
              <a:t>EBIT</a:t>
            </a:r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 flipH="1">
            <a:off x="500034" y="2214554"/>
            <a:ext cx="785818" cy="71438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 flipV="1">
            <a:off x="428596" y="3000372"/>
            <a:ext cx="0" cy="3324228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617" name="Rectangle 17"/>
          <p:cNvSpPr>
            <a:spLocks noChangeArrowheads="1"/>
          </p:cNvSpPr>
          <p:nvPr/>
        </p:nvSpPr>
        <p:spPr bwMode="auto">
          <a:xfrm>
            <a:off x="1295400" y="3733800"/>
            <a:ext cx="5943600" cy="167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# ions/shot &amp; Half Life of </a:t>
            </a:r>
            <a:r>
              <a:rPr lang="en-US" sz="3600" b="1" baseline="30000" dirty="0">
                <a:solidFill>
                  <a:schemeClr val="accent1"/>
                </a:solidFill>
              </a:rPr>
              <a:t>126</a:t>
            </a:r>
            <a:r>
              <a:rPr lang="en-US" sz="3600" b="1" dirty="0">
                <a:solidFill>
                  <a:schemeClr val="accent1"/>
                </a:solidFill>
              </a:rPr>
              <a:t>Cs</a:t>
            </a:r>
          </a:p>
        </p:txBody>
      </p:sp>
      <p:pic>
        <p:nvPicPr>
          <p:cNvPr id="25621" name="Picture 21" descr="126Cs_Decay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3136900"/>
            <a:ext cx="4572000" cy="3503613"/>
          </a:xfrm>
          <a:prstGeom prst="rect">
            <a:avLst/>
          </a:prstGeom>
          <a:noFill/>
        </p:spPr>
      </p:pic>
      <p:sp>
        <p:nvSpPr>
          <p:cNvPr id="25624" name="Text Box 24"/>
          <p:cNvSpPr txBox="1">
            <a:spLocks noChangeArrowheads="1"/>
          </p:cNvSpPr>
          <p:nvPr/>
        </p:nvSpPr>
        <p:spPr bwMode="auto">
          <a:xfrm>
            <a:off x="5562600" y="3886200"/>
            <a:ext cx="35814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/>
              <a:t>t</a:t>
            </a:r>
            <a:r>
              <a:rPr lang="en-US" sz="1600" b="1" baseline="-25000"/>
              <a:t>½</a:t>
            </a:r>
            <a:r>
              <a:rPr lang="en-US" sz="1600" b="1"/>
              <a:t> = 97.4 ± 2.1 s (fit)</a:t>
            </a:r>
            <a:r>
              <a:rPr lang="en-US" sz="1600"/>
              <a:t> (lit: 98.4 ± 1.2s) for first 10 shots (1</a:t>
            </a:r>
            <a:r>
              <a:rPr lang="en-US" sz="1600" baseline="30000"/>
              <a:t>st</a:t>
            </a:r>
            <a:r>
              <a:rPr lang="en-US" sz="1600"/>
              <a:t> spike)</a:t>
            </a:r>
          </a:p>
          <a:p>
            <a:pPr>
              <a:spcBef>
                <a:spcPct val="50000"/>
              </a:spcBef>
            </a:pPr>
            <a:r>
              <a:rPr lang="en-US" sz="1600"/>
              <a:t>Beam intensity ≈ </a:t>
            </a:r>
            <a:r>
              <a:rPr lang="en-US" sz="1600" b="1"/>
              <a:t>3 * 10</a:t>
            </a:r>
            <a:r>
              <a:rPr lang="en-US" sz="1600" b="1" baseline="30000"/>
              <a:t>5</a:t>
            </a:r>
            <a:r>
              <a:rPr lang="en-US" sz="1600"/>
              <a:t> ions/RFQ extraction pulse @ 10 Hz</a:t>
            </a:r>
          </a:p>
          <a:p>
            <a:pPr>
              <a:spcBef>
                <a:spcPct val="50000"/>
              </a:spcBef>
            </a:pPr>
            <a:r>
              <a:rPr lang="en-US" sz="1600"/>
              <a:t>BUT: </a:t>
            </a:r>
          </a:p>
          <a:p>
            <a:pPr>
              <a:spcBef>
                <a:spcPct val="50000"/>
              </a:spcBef>
            </a:pPr>
            <a:r>
              <a:rPr lang="en-US" sz="1600"/>
              <a:t>Half life increases for the following t</a:t>
            </a:r>
            <a:r>
              <a:rPr lang="en-US" sz="1600" baseline="-25000"/>
              <a:t>½</a:t>
            </a:r>
            <a:r>
              <a:rPr lang="en-US" sz="1600"/>
              <a:t> measurements</a:t>
            </a:r>
          </a:p>
          <a:p>
            <a:pPr>
              <a:spcBef>
                <a:spcPct val="50000"/>
              </a:spcBef>
            </a:pPr>
            <a:r>
              <a:rPr lang="en-US" sz="1600">
                <a:sym typeface="Wingdings" pitchFamily="2" charset="2"/>
              </a:rPr>
              <a:t> Contamination built up on PIPS detector</a:t>
            </a:r>
            <a:endParaRPr lang="en-US" sz="1600"/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1028680" y="6357958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accent2"/>
                </a:solidFill>
              </a:rPr>
              <a:t>RFQ</a:t>
            </a:r>
          </a:p>
        </p:txBody>
      </p:sp>
      <p:pic>
        <p:nvPicPr>
          <p:cNvPr id="25620" name="Picture 20" descr="Cs126_HalfLif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1066800"/>
            <a:ext cx="3429000" cy="2649538"/>
          </a:xfrm>
          <a:prstGeom prst="rect">
            <a:avLst/>
          </a:prstGeom>
          <a:noFill/>
        </p:spPr>
      </p:pic>
      <p:sp>
        <p:nvSpPr>
          <p:cNvPr id="25626" name="Text Box 26"/>
          <p:cNvSpPr txBox="1">
            <a:spLocks noChangeArrowheads="1"/>
          </p:cNvSpPr>
          <p:nvPr/>
        </p:nvSpPr>
        <p:spPr bwMode="auto">
          <a:xfrm>
            <a:off x="3429000" y="2133600"/>
            <a:ext cx="18288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accent2"/>
                </a:solidFill>
              </a:rPr>
              <a:t>6 hrs beam off before first 10 pulses </a:t>
            </a:r>
            <a:r>
              <a:rPr lang="en-US" sz="1200" b="1" baseline="30000">
                <a:solidFill>
                  <a:schemeClr val="accent2"/>
                </a:solidFill>
              </a:rPr>
              <a:t>126</a:t>
            </a:r>
            <a:r>
              <a:rPr lang="en-US" sz="1200" b="1">
                <a:solidFill>
                  <a:schemeClr val="accent2"/>
                </a:solidFill>
              </a:rPr>
              <a:t>Cs</a:t>
            </a:r>
          </a:p>
        </p:txBody>
      </p:sp>
      <p:sp>
        <p:nvSpPr>
          <p:cNvPr id="25627" name="Line 27"/>
          <p:cNvSpPr>
            <a:spLocks noChangeShapeType="1"/>
          </p:cNvSpPr>
          <p:nvPr/>
        </p:nvSpPr>
        <p:spPr bwMode="auto">
          <a:xfrm>
            <a:off x="5257800" y="2590800"/>
            <a:ext cx="685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58" name="Picture 18" descr="RFQ concept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58" y="1357298"/>
            <a:ext cx="3124200" cy="3581400"/>
          </a:xfrm>
          <a:noFill/>
          <a:ln/>
        </p:spPr>
      </p:pic>
      <p:sp>
        <p:nvSpPr>
          <p:cNvPr id="189463" name="Text Box 23"/>
          <p:cNvSpPr txBox="1">
            <a:spLocks noChangeArrowheads="1"/>
          </p:cNvSpPr>
          <p:nvPr/>
        </p:nvSpPr>
        <p:spPr bwMode="auto">
          <a:xfrm>
            <a:off x="457200" y="4953000"/>
            <a:ext cx="82296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Unique Features: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/>
              <a:t> Square-wave-driven for broadband operation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/>
              <a:t> Symmetric trap structure allows for reverse extraction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/>
              <a:t>Reversed </a:t>
            </a:r>
            <a:r>
              <a:rPr lang="en-US" dirty="0" smtClean="0"/>
              <a:t>extraction allows </a:t>
            </a:r>
            <a:r>
              <a:rPr lang="en-US" dirty="0"/>
              <a:t>for laser spectroscopy on </a:t>
            </a:r>
            <a:r>
              <a:rPr lang="en-US" dirty="0" smtClean="0"/>
              <a:t>cooled and bunched ions</a:t>
            </a:r>
            <a:endParaRPr lang="en-US" dirty="0"/>
          </a:p>
        </p:txBody>
      </p:sp>
      <p:sp>
        <p:nvSpPr>
          <p:cNvPr id="16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Unique Feature – Reverse Extraction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pic>
        <p:nvPicPr>
          <p:cNvPr id="32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0675" y="924979"/>
            <a:ext cx="4429156" cy="2744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3" name="Text Box 14"/>
          <p:cNvSpPr txBox="1">
            <a:spLocks noChangeArrowheads="1"/>
          </p:cNvSpPr>
          <p:nvPr/>
        </p:nvSpPr>
        <p:spPr bwMode="auto">
          <a:xfrm>
            <a:off x="5059331" y="3478094"/>
            <a:ext cx="2891520" cy="38452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GB" dirty="0">
                <a:solidFill>
                  <a:srgbClr val="FF0000"/>
                </a:solidFill>
                <a:ea typeface="DejaVu LGC Sans" charset="0"/>
                <a:cs typeface="DejaVu LGC Sans" charset="0"/>
              </a:rPr>
              <a:t>~ 10</a:t>
            </a:r>
            <a:r>
              <a:rPr lang="en-GB" baseline="33000" dirty="0">
                <a:solidFill>
                  <a:srgbClr val="FF0000"/>
                </a:solidFill>
                <a:ea typeface="DejaVu LGC Sans" charset="0"/>
                <a:cs typeface="DejaVu LGC Sans" charset="0"/>
              </a:rPr>
              <a:t>5</a:t>
            </a:r>
            <a:r>
              <a:rPr lang="en-GB" dirty="0">
                <a:solidFill>
                  <a:srgbClr val="FF0000"/>
                </a:solidFill>
                <a:ea typeface="DejaVu LGC Sans" charset="0"/>
                <a:cs typeface="DejaVu LGC Sans" charset="0"/>
              </a:rPr>
              <a:t> ions/bunch, 50 Hz </a:t>
            </a:r>
            <a:r>
              <a:rPr lang="en-GB" dirty="0" smtClean="0">
                <a:solidFill>
                  <a:srgbClr val="FF0000"/>
                </a:solidFill>
                <a:ea typeface="DejaVu LGC Sans" charset="0"/>
                <a:cs typeface="DejaVu LGC Sans" charset="0"/>
              </a:rPr>
              <a:t>cycle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GB" dirty="0" smtClean="0">
                <a:solidFill>
                  <a:srgbClr val="FF0000"/>
                </a:solidFill>
                <a:ea typeface="DejaVu LGC Sans" charset="0"/>
                <a:cs typeface="DejaVu LGC Sans" charset="0"/>
              </a:rPr>
              <a:t>28 </a:t>
            </a:r>
            <a:r>
              <a:rPr lang="en-GB" dirty="0" err="1" smtClean="0">
                <a:solidFill>
                  <a:srgbClr val="FF0000"/>
                </a:solidFill>
                <a:ea typeface="DejaVu LGC Sans" charset="0"/>
                <a:cs typeface="DejaVu LGC Sans" charset="0"/>
              </a:rPr>
              <a:t>keV</a:t>
            </a:r>
            <a:r>
              <a:rPr lang="en-GB" dirty="0" smtClean="0">
                <a:solidFill>
                  <a:srgbClr val="FF0000"/>
                </a:solidFill>
                <a:ea typeface="DejaVu LGC Sans" charset="0"/>
                <a:cs typeface="DejaVu LGC Sans" charset="0"/>
              </a:rPr>
              <a:t> ISAC beam energy</a:t>
            </a:r>
            <a:endParaRPr lang="en-GB" dirty="0">
              <a:solidFill>
                <a:srgbClr val="FF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146498" y="957907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ToF</a:t>
            </a:r>
            <a:r>
              <a:rPr lang="en-US" dirty="0" smtClean="0"/>
              <a:t> of fluorescent photons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02281" y="1382230"/>
            <a:ext cx="1010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78</a:t>
            </a:r>
            <a:r>
              <a:rPr lang="en-US" dirty="0" smtClean="0"/>
              <a:t>Rb</a:t>
            </a:r>
            <a:endParaRPr lang="en-US" dirty="0"/>
          </a:p>
        </p:txBody>
      </p:sp>
      <p:grpSp>
        <p:nvGrpSpPr>
          <p:cNvPr id="76" name="Group 75"/>
          <p:cNvGrpSpPr/>
          <p:nvPr/>
        </p:nvGrpSpPr>
        <p:grpSpPr>
          <a:xfrm>
            <a:off x="4910179" y="4402280"/>
            <a:ext cx="4244454" cy="1282204"/>
            <a:chOff x="4899546" y="4359748"/>
            <a:chExt cx="4244454" cy="1282204"/>
          </a:xfrm>
        </p:grpSpPr>
        <p:grpSp>
          <p:nvGrpSpPr>
            <p:cNvPr id="73" name="Group 72"/>
            <p:cNvGrpSpPr/>
            <p:nvPr/>
          </p:nvGrpSpPr>
          <p:grpSpPr>
            <a:xfrm>
              <a:off x="4899546" y="4359748"/>
              <a:ext cx="3063929" cy="730868"/>
              <a:chOff x="3739487" y="4373395"/>
              <a:chExt cx="3063929" cy="730868"/>
            </a:xfrm>
          </p:grpSpPr>
          <p:cxnSp>
            <p:nvCxnSpPr>
              <p:cNvPr id="10" name="Straight Arrow Connector 9"/>
              <p:cNvCxnSpPr/>
              <p:nvPr/>
            </p:nvCxnSpPr>
            <p:spPr>
              <a:xfrm>
                <a:off x="3739487" y="4524233"/>
                <a:ext cx="1289713" cy="158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rot="10800000">
                <a:off x="5575132" y="4524233"/>
                <a:ext cx="1166862" cy="1588"/>
              </a:xfrm>
              <a:prstGeom prst="straightConnector1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9" name="Group 58"/>
              <p:cNvGrpSpPr/>
              <p:nvPr/>
            </p:nvGrpSpPr>
            <p:grpSpPr>
              <a:xfrm>
                <a:off x="5108518" y="4373395"/>
                <a:ext cx="384706" cy="348731"/>
                <a:chOff x="8759294" y="5424272"/>
                <a:chExt cx="590552" cy="571504"/>
              </a:xfrm>
            </p:grpSpPr>
            <p:sp>
              <p:nvSpPr>
                <p:cNvPr id="42" name="Oval 41"/>
                <p:cNvSpPr/>
                <p:nvPr/>
              </p:nvSpPr>
              <p:spPr>
                <a:xfrm>
                  <a:off x="8973608" y="5495710"/>
                  <a:ext cx="71438" cy="71438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>
                  <a:off x="9126008" y="5648110"/>
                  <a:ext cx="71438" cy="71438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>
                  <a:off x="9116484" y="5495710"/>
                  <a:ext cx="71438" cy="71438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Oval 44"/>
                <p:cNvSpPr/>
                <p:nvPr/>
              </p:nvSpPr>
              <p:spPr>
                <a:xfrm>
                  <a:off x="8902170" y="5567148"/>
                  <a:ext cx="71438" cy="71438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Oval 45"/>
                <p:cNvSpPr/>
                <p:nvPr/>
              </p:nvSpPr>
              <p:spPr>
                <a:xfrm>
                  <a:off x="8830732" y="5424272"/>
                  <a:ext cx="71438" cy="71438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>
                  <a:off x="8973608" y="5638586"/>
                  <a:ext cx="71438" cy="71438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9045046" y="5710024"/>
                  <a:ext cx="71438" cy="71438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Oval 48"/>
                <p:cNvSpPr/>
                <p:nvPr/>
              </p:nvSpPr>
              <p:spPr>
                <a:xfrm>
                  <a:off x="9187922" y="5781462"/>
                  <a:ext cx="71438" cy="71438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8973608" y="5852900"/>
                  <a:ext cx="71438" cy="71438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>
                  <a:off x="8830732" y="5781462"/>
                  <a:ext cx="71438" cy="71438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Oval 51"/>
                <p:cNvSpPr/>
                <p:nvPr/>
              </p:nvSpPr>
              <p:spPr>
                <a:xfrm>
                  <a:off x="9259360" y="5567148"/>
                  <a:ext cx="71438" cy="71438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Oval 52"/>
                <p:cNvSpPr/>
                <p:nvPr/>
              </p:nvSpPr>
              <p:spPr>
                <a:xfrm>
                  <a:off x="8759294" y="5638586"/>
                  <a:ext cx="71438" cy="71438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Oval 53"/>
                <p:cNvSpPr/>
                <p:nvPr/>
              </p:nvSpPr>
              <p:spPr>
                <a:xfrm>
                  <a:off x="9116484" y="5924338"/>
                  <a:ext cx="71438" cy="71438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Oval 55"/>
                <p:cNvSpPr/>
                <p:nvPr/>
              </p:nvSpPr>
              <p:spPr>
                <a:xfrm>
                  <a:off x="9278408" y="5800510"/>
                  <a:ext cx="71438" cy="71438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2" name="Freeform 61"/>
              <p:cNvSpPr/>
              <p:nvPr/>
            </p:nvSpPr>
            <p:spPr>
              <a:xfrm>
                <a:off x="5445459" y="4804012"/>
                <a:ext cx="191069" cy="252484"/>
              </a:xfrm>
              <a:custGeom>
                <a:avLst/>
                <a:gdLst>
                  <a:gd name="connsiteX0" fmla="*/ 0 w 395785"/>
                  <a:gd name="connsiteY0" fmla="*/ 0 h 436728"/>
                  <a:gd name="connsiteX1" fmla="*/ 163773 w 395785"/>
                  <a:gd name="connsiteY1" fmla="*/ 88710 h 436728"/>
                  <a:gd name="connsiteX2" fmla="*/ 163773 w 395785"/>
                  <a:gd name="connsiteY2" fmla="*/ 218364 h 436728"/>
                  <a:gd name="connsiteX3" fmla="*/ 279779 w 395785"/>
                  <a:gd name="connsiteY3" fmla="*/ 272955 h 436728"/>
                  <a:gd name="connsiteX4" fmla="*/ 300251 w 395785"/>
                  <a:gd name="connsiteY4" fmla="*/ 388961 h 436728"/>
                  <a:gd name="connsiteX5" fmla="*/ 395785 w 395785"/>
                  <a:gd name="connsiteY5" fmla="*/ 436728 h 43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5785" h="436728">
                    <a:moveTo>
                      <a:pt x="0" y="0"/>
                    </a:moveTo>
                    <a:cubicBezTo>
                      <a:pt x="68239" y="26158"/>
                      <a:pt x="136478" y="52316"/>
                      <a:pt x="163773" y="88710"/>
                    </a:cubicBezTo>
                    <a:cubicBezTo>
                      <a:pt x="191068" y="125104"/>
                      <a:pt x="144439" y="187657"/>
                      <a:pt x="163773" y="218364"/>
                    </a:cubicBezTo>
                    <a:cubicBezTo>
                      <a:pt x="183107" y="249071"/>
                      <a:pt x="257033" y="244522"/>
                      <a:pt x="279779" y="272955"/>
                    </a:cubicBezTo>
                    <a:cubicBezTo>
                      <a:pt x="302525" y="301388"/>
                      <a:pt x="280917" y="361666"/>
                      <a:pt x="300251" y="388961"/>
                    </a:cubicBezTo>
                    <a:cubicBezTo>
                      <a:pt x="319585" y="416257"/>
                      <a:pt x="357685" y="426492"/>
                      <a:pt x="395785" y="436728"/>
                    </a:cubicBezTo>
                  </a:path>
                </a:pathLst>
              </a:custGeom>
              <a:ln w="1905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Freeform 62"/>
              <p:cNvSpPr/>
              <p:nvPr/>
            </p:nvSpPr>
            <p:spPr>
              <a:xfrm rot="2261858">
                <a:off x="5161128" y="4799463"/>
                <a:ext cx="191069" cy="252484"/>
              </a:xfrm>
              <a:custGeom>
                <a:avLst/>
                <a:gdLst>
                  <a:gd name="connsiteX0" fmla="*/ 0 w 395785"/>
                  <a:gd name="connsiteY0" fmla="*/ 0 h 436728"/>
                  <a:gd name="connsiteX1" fmla="*/ 163773 w 395785"/>
                  <a:gd name="connsiteY1" fmla="*/ 88710 h 436728"/>
                  <a:gd name="connsiteX2" fmla="*/ 163773 w 395785"/>
                  <a:gd name="connsiteY2" fmla="*/ 218364 h 436728"/>
                  <a:gd name="connsiteX3" fmla="*/ 279779 w 395785"/>
                  <a:gd name="connsiteY3" fmla="*/ 272955 h 436728"/>
                  <a:gd name="connsiteX4" fmla="*/ 300251 w 395785"/>
                  <a:gd name="connsiteY4" fmla="*/ 388961 h 436728"/>
                  <a:gd name="connsiteX5" fmla="*/ 395785 w 395785"/>
                  <a:gd name="connsiteY5" fmla="*/ 436728 h 43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5785" h="436728">
                    <a:moveTo>
                      <a:pt x="0" y="0"/>
                    </a:moveTo>
                    <a:cubicBezTo>
                      <a:pt x="68239" y="26158"/>
                      <a:pt x="136478" y="52316"/>
                      <a:pt x="163773" y="88710"/>
                    </a:cubicBezTo>
                    <a:cubicBezTo>
                      <a:pt x="191068" y="125104"/>
                      <a:pt x="144439" y="187657"/>
                      <a:pt x="163773" y="218364"/>
                    </a:cubicBezTo>
                    <a:cubicBezTo>
                      <a:pt x="183107" y="249071"/>
                      <a:pt x="257033" y="244522"/>
                      <a:pt x="279779" y="272955"/>
                    </a:cubicBezTo>
                    <a:cubicBezTo>
                      <a:pt x="302525" y="301388"/>
                      <a:pt x="280917" y="361666"/>
                      <a:pt x="300251" y="388961"/>
                    </a:cubicBezTo>
                    <a:cubicBezTo>
                      <a:pt x="319585" y="416257"/>
                      <a:pt x="357685" y="426492"/>
                      <a:pt x="395785" y="436728"/>
                    </a:cubicBezTo>
                  </a:path>
                </a:pathLst>
              </a:custGeom>
              <a:ln w="1905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Freeform 63"/>
              <p:cNvSpPr/>
              <p:nvPr/>
            </p:nvSpPr>
            <p:spPr>
              <a:xfrm rot="654431">
                <a:off x="5293057" y="4788090"/>
                <a:ext cx="191069" cy="252484"/>
              </a:xfrm>
              <a:custGeom>
                <a:avLst/>
                <a:gdLst>
                  <a:gd name="connsiteX0" fmla="*/ 0 w 395785"/>
                  <a:gd name="connsiteY0" fmla="*/ 0 h 436728"/>
                  <a:gd name="connsiteX1" fmla="*/ 163773 w 395785"/>
                  <a:gd name="connsiteY1" fmla="*/ 88710 h 436728"/>
                  <a:gd name="connsiteX2" fmla="*/ 163773 w 395785"/>
                  <a:gd name="connsiteY2" fmla="*/ 218364 h 436728"/>
                  <a:gd name="connsiteX3" fmla="*/ 279779 w 395785"/>
                  <a:gd name="connsiteY3" fmla="*/ 272955 h 436728"/>
                  <a:gd name="connsiteX4" fmla="*/ 300251 w 395785"/>
                  <a:gd name="connsiteY4" fmla="*/ 388961 h 436728"/>
                  <a:gd name="connsiteX5" fmla="*/ 395785 w 395785"/>
                  <a:gd name="connsiteY5" fmla="*/ 436728 h 43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5785" h="436728">
                    <a:moveTo>
                      <a:pt x="0" y="0"/>
                    </a:moveTo>
                    <a:cubicBezTo>
                      <a:pt x="68239" y="26158"/>
                      <a:pt x="136478" y="52316"/>
                      <a:pt x="163773" y="88710"/>
                    </a:cubicBezTo>
                    <a:cubicBezTo>
                      <a:pt x="191068" y="125104"/>
                      <a:pt x="144439" y="187657"/>
                      <a:pt x="163773" y="218364"/>
                    </a:cubicBezTo>
                    <a:cubicBezTo>
                      <a:pt x="183107" y="249071"/>
                      <a:pt x="257033" y="244522"/>
                      <a:pt x="279779" y="272955"/>
                    </a:cubicBezTo>
                    <a:cubicBezTo>
                      <a:pt x="302525" y="301388"/>
                      <a:pt x="280917" y="361666"/>
                      <a:pt x="300251" y="388961"/>
                    </a:cubicBezTo>
                    <a:cubicBezTo>
                      <a:pt x="319585" y="416257"/>
                      <a:pt x="357685" y="426492"/>
                      <a:pt x="395785" y="436728"/>
                    </a:cubicBezTo>
                  </a:path>
                </a:pathLst>
              </a:custGeom>
              <a:ln w="1905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Freeform 64"/>
              <p:cNvSpPr/>
              <p:nvPr/>
            </p:nvSpPr>
            <p:spPr>
              <a:xfrm rot="3553755">
                <a:off x="4933666" y="4763069"/>
                <a:ext cx="191069" cy="252484"/>
              </a:xfrm>
              <a:custGeom>
                <a:avLst/>
                <a:gdLst>
                  <a:gd name="connsiteX0" fmla="*/ 0 w 395785"/>
                  <a:gd name="connsiteY0" fmla="*/ 0 h 436728"/>
                  <a:gd name="connsiteX1" fmla="*/ 163773 w 395785"/>
                  <a:gd name="connsiteY1" fmla="*/ 88710 h 436728"/>
                  <a:gd name="connsiteX2" fmla="*/ 163773 w 395785"/>
                  <a:gd name="connsiteY2" fmla="*/ 218364 h 436728"/>
                  <a:gd name="connsiteX3" fmla="*/ 279779 w 395785"/>
                  <a:gd name="connsiteY3" fmla="*/ 272955 h 436728"/>
                  <a:gd name="connsiteX4" fmla="*/ 300251 w 395785"/>
                  <a:gd name="connsiteY4" fmla="*/ 388961 h 436728"/>
                  <a:gd name="connsiteX5" fmla="*/ 395785 w 395785"/>
                  <a:gd name="connsiteY5" fmla="*/ 436728 h 43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5785" h="436728">
                    <a:moveTo>
                      <a:pt x="0" y="0"/>
                    </a:moveTo>
                    <a:cubicBezTo>
                      <a:pt x="68239" y="26158"/>
                      <a:pt x="136478" y="52316"/>
                      <a:pt x="163773" y="88710"/>
                    </a:cubicBezTo>
                    <a:cubicBezTo>
                      <a:pt x="191068" y="125104"/>
                      <a:pt x="144439" y="187657"/>
                      <a:pt x="163773" y="218364"/>
                    </a:cubicBezTo>
                    <a:cubicBezTo>
                      <a:pt x="183107" y="249071"/>
                      <a:pt x="257033" y="244522"/>
                      <a:pt x="279779" y="272955"/>
                    </a:cubicBezTo>
                    <a:cubicBezTo>
                      <a:pt x="302525" y="301388"/>
                      <a:pt x="280917" y="361666"/>
                      <a:pt x="300251" y="388961"/>
                    </a:cubicBezTo>
                    <a:cubicBezTo>
                      <a:pt x="319585" y="416257"/>
                      <a:pt x="357685" y="426492"/>
                      <a:pt x="395785" y="436728"/>
                    </a:cubicBezTo>
                  </a:path>
                </a:pathLst>
              </a:custGeom>
              <a:ln w="1905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Freeform 65"/>
              <p:cNvSpPr/>
              <p:nvPr/>
            </p:nvSpPr>
            <p:spPr>
              <a:xfrm flipH="1">
                <a:off x="5094936" y="4772167"/>
                <a:ext cx="104860" cy="332096"/>
              </a:xfrm>
              <a:custGeom>
                <a:avLst/>
                <a:gdLst>
                  <a:gd name="connsiteX0" fmla="*/ 0 w 395785"/>
                  <a:gd name="connsiteY0" fmla="*/ 0 h 436728"/>
                  <a:gd name="connsiteX1" fmla="*/ 163773 w 395785"/>
                  <a:gd name="connsiteY1" fmla="*/ 88710 h 436728"/>
                  <a:gd name="connsiteX2" fmla="*/ 163773 w 395785"/>
                  <a:gd name="connsiteY2" fmla="*/ 218364 h 436728"/>
                  <a:gd name="connsiteX3" fmla="*/ 279779 w 395785"/>
                  <a:gd name="connsiteY3" fmla="*/ 272955 h 436728"/>
                  <a:gd name="connsiteX4" fmla="*/ 300251 w 395785"/>
                  <a:gd name="connsiteY4" fmla="*/ 388961 h 436728"/>
                  <a:gd name="connsiteX5" fmla="*/ 395785 w 395785"/>
                  <a:gd name="connsiteY5" fmla="*/ 436728 h 43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5785" h="436728">
                    <a:moveTo>
                      <a:pt x="0" y="0"/>
                    </a:moveTo>
                    <a:cubicBezTo>
                      <a:pt x="68239" y="26158"/>
                      <a:pt x="136478" y="52316"/>
                      <a:pt x="163773" y="88710"/>
                    </a:cubicBezTo>
                    <a:cubicBezTo>
                      <a:pt x="191068" y="125104"/>
                      <a:pt x="144439" y="187657"/>
                      <a:pt x="163773" y="218364"/>
                    </a:cubicBezTo>
                    <a:cubicBezTo>
                      <a:pt x="183107" y="249071"/>
                      <a:pt x="257033" y="244522"/>
                      <a:pt x="279779" y="272955"/>
                    </a:cubicBezTo>
                    <a:cubicBezTo>
                      <a:pt x="302525" y="301388"/>
                      <a:pt x="280917" y="361666"/>
                      <a:pt x="300251" y="388961"/>
                    </a:cubicBezTo>
                    <a:cubicBezTo>
                      <a:pt x="319585" y="416257"/>
                      <a:pt x="357685" y="426492"/>
                      <a:pt x="395785" y="436728"/>
                    </a:cubicBezTo>
                  </a:path>
                </a:pathLst>
              </a:custGeom>
              <a:ln w="1905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3773606" y="4503760"/>
                <a:ext cx="64144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F0000"/>
                    </a:solidFill>
                  </a:rPr>
                  <a:t>Ions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6230210" y="4503760"/>
                <a:ext cx="57320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Laser</a:t>
                </a:r>
                <a:endParaRPr lang="en-US" sz="1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74" name="TextBox 73"/>
            <p:cNvSpPr txBox="1"/>
            <p:nvPr/>
          </p:nvSpPr>
          <p:spPr>
            <a:xfrm>
              <a:off x="7251406" y="4752760"/>
              <a:ext cx="18925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Collinear laser spectroscopy</a:t>
              </a:r>
              <a:endParaRPr lang="en-US" sz="1400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319100" y="5209952"/>
              <a:ext cx="216000" cy="432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rtlCol="0" anchor="ctr" anchorCtr="0">
              <a:spAutoFit/>
            </a:bodyPr>
            <a:lstStyle/>
            <a:p>
              <a:pPr algn="ctr"/>
              <a:r>
                <a:rPr lang="en-US" sz="1200" dirty="0" smtClean="0"/>
                <a:t>PMT</a:t>
              </a:r>
              <a:endParaRPr lang="en-US" sz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58" name="Picture 18" descr="RFQ concept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58" y="1357298"/>
            <a:ext cx="3124200" cy="3581400"/>
          </a:xfrm>
          <a:noFill/>
          <a:ln/>
        </p:spPr>
      </p:pic>
      <p:sp>
        <p:nvSpPr>
          <p:cNvPr id="189463" name="Text Box 23"/>
          <p:cNvSpPr txBox="1">
            <a:spLocks noChangeArrowheads="1"/>
          </p:cNvSpPr>
          <p:nvPr/>
        </p:nvSpPr>
        <p:spPr bwMode="auto">
          <a:xfrm>
            <a:off x="457200" y="4953000"/>
            <a:ext cx="8229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Laser spectroscopy on bunched ions:</a:t>
            </a:r>
            <a:endParaRPr lang="en-US" dirty="0"/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/>
              <a:t> Reduced beam emittance  after cooling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/>
              <a:t> Gating on ion bunch drastically reduces background</a:t>
            </a:r>
            <a:endParaRPr lang="en-US" dirty="0"/>
          </a:p>
        </p:txBody>
      </p:sp>
      <p:sp>
        <p:nvSpPr>
          <p:cNvPr id="16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Laser Spectroscopy in RVE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154" y="701817"/>
            <a:ext cx="4834080" cy="457104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4857715" y="3214881"/>
            <a:ext cx="698400" cy="26354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/>
          <a:lstStyle/>
          <a:p>
            <a:pPr>
              <a:tabLst>
                <a:tab pos="656650" algn="l"/>
              </a:tabLst>
            </a:pPr>
            <a:r>
              <a:rPr lang="en-GB" sz="13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Singles</a:t>
            </a: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4827474" y="1420452"/>
            <a:ext cx="606240" cy="26354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/>
          <a:lstStyle/>
          <a:p>
            <a:r>
              <a:rPr lang="en-GB" sz="13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Gated</a:t>
            </a:r>
          </a:p>
        </p:txBody>
      </p:sp>
      <p:sp>
        <p:nvSpPr>
          <p:cNvPr id="22" name="Line 4"/>
          <p:cNvSpPr>
            <a:spLocks noChangeShapeType="1"/>
          </p:cNvSpPr>
          <p:nvPr/>
        </p:nvSpPr>
        <p:spPr bwMode="auto">
          <a:xfrm>
            <a:off x="5162995" y="3749177"/>
            <a:ext cx="1440" cy="760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 rot="16200000">
            <a:off x="4610713" y="3971691"/>
            <a:ext cx="799283" cy="21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/>
          <a:lstStyle/>
          <a:p>
            <a:r>
              <a:rPr lang="en-GB" sz="1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background</a:t>
            </a: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6986034" y="4349720"/>
            <a:ext cx="1463040" cy="210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/>
          <a:lstStyle/>
          <a:p>
            <a:pPr>
              <a:tabLst>
                <a:tab pos="656650" algn="l"/>
                <a:tab pos="1313299" algn="l"/>
              </a:tabLst>
            </a:pPr>
            <a:r>
              <a:rPr lang="en-GB" sz="900" b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29/10/2009 : 08:49-09:39</a:t>
            </a: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6840595" y="1770409"/>
            <a:ext cx="424800" cy="26354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/>
          <a:lstStyle/>
          <a:p>
            <a:r>
              <a:rPr lang="en-GB" sz="13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g.s</a:t>
            </a:r>
            <a:r>
              <a:rPr lang="en-GB" sz="13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.</a:t>
            </a:r>
          </a:p>
        </p:txBody>
      </p:sp>
      <p:sp>
        <p:nvSpPr>
          <p:cNvPr id="26" name="Freeform 8"/>
          <p:cNvSpPr>
            <a:spLocks/>
          </p:cNvSpPr>
          <p:nvPr/>
        </p:nvSpPr>
        <p:spPr bwMode="auto">
          <a:xfrm>
            <a:off x="5060754" y="1718564"/>
            <a:ext cx="3094560" cy="190100"/>
          </a:xfrm>
          <a:custGeom>
            <a:avLst/>
            <a:gdLst/>
            <a:ahLst/>
            <a:cxnLst>
              <a:cxn ang="0">
                <a:pos x="0" y="582"/>
              </a:cxn>
              <a:cxn ang="0">
                <a:pos x="0" y="0"/>
              </a:cxn>
              <a:cxn ang="0">
                <a:pos x="9475" y="0"/>
              </a:cxn>
              <a:cxn ang="0">
                <a:pos x="9475" y="582"/>
              </a:cxn>
            </a:cxnLst>
            <a:rect l="0" t="0" r="r" b="b"/>
            <a:pathLst>
              <a:path w="9476" h="583">
                <a:moveTo>
                  <a:pt x="0" y="582"/>
                </a:moveTo>
                <a:lnTo>
                  <a:pt x="0" y="0"/>
                </a:lnTo>
                <a:lnTo>
                  <a:pt x="9475" y="0"/>
                </a:lnTo>
                <a:lnTo>
                  <a:pt x="9475" y="582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7" name="Line 9"/>
          <p:cNvSpPr>
            <a:spLocks noChangeShapeType="1"/>
          </p:cNvSpPr>
          <p:nvPr/>
        </p:nvSpPr>
        <p:spPr bwMode="auto">
          <a:xfrm flipH="1">
            <a:off x="6494994" y="1948988"/>
            <a:ext cx="388800" cy="380200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6140754" y="1501101"/>
            <a:ext cx="652320" cy="26354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/>
          <a:lstStyle/>
          <a:p>
            <a:r>
              <a:rPr lang="en-GB" sz="13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isomer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4044114" y="922160"/>
            <a:ext cx="5028480" cy="2952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/>
          <a:lstStyle/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sz="1500" b="1" dirty="0">
                <a:solidFill>
                  <a:srgbClr val="000000"/>
                </a:solidFill>
                <a:latin typeface="augie" charset="0"/>
                <a:ea typeface="DejaVu LGC Sans" charset="0"/>
                <a:cs typeface="DejaVu LGC Sans" charset="0"/>
              </a:rPr>
              <a:t>First on-line data </a:t>
            </a:r>
            <a:r>
              <a:rPr lang="en-GB" sz="1600" b="1" baseline="300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78,78m</a:t>
            </a:r>
            <a:r>
              <a:rPr lang="en-GB" sz="1500" b="1" dirty="0" smtClean="0">
                <a:solidFill>
                  <a:srgbClr val="000000"/>
                </a:solidFill>
                <a:latin typeface="augie" charset="0"/>
                <a:ea typeface="DejaVu LGC Sans" charset="0"/>
                <a:cs typeface="DejaVu LGC Sans" charset="0"/>
              </a:rPr>
              <a:t>Rb </a:t>
            </a:r>
            <a:r>
              <a:rPr lang="en-GB" sz="1500" b="1" dirty="0">
                <a:solidFill>
                  <a:srgbClr val="000000"/>
                </a:solidFill>
                <a:latin typeface="augie" charset="0"/>
                <a:ea typeface="DejaVu LGC Sans" charset="0"/>
                <a:cs typeface="DejaVu LGC Sans" charset="0"/>
              </a:rPr>
              <a:t>( I=0,4) D2 line, ~ 1pA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5836246" y="688885"/>
            <a:ext cx="629280" cy="23618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/>
          <a:lstStyle/>
          <a:p>
            <a:endParaRPr lang="en-GB" sz="1100" b="1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82502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Summary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0090"/>
            <a:ext cx="8229600" cy="534817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800" dirty="0" smtClean="0"/>
              <a:t>TITAN RFQ</a:t>
            </a:r>
          </a:p>
          <a:p>
            <a:r>
              <a:rPr lang="en-US" sz="1800" dirty="0" smtClean="0"/>
              <a:t>Fully operational at 20 kV (</a:t>
            </a:r>
            <a:r>
              <a:rPr lang="en-US" sz="1800" baseline="30000" dirty="0" smtClean="0"/>
              <a:t>8</a:t>
            </a:r>
            <a:r>
              <a:rPr lang="en-US" sz="1800" dirty="0" smtClean="0"/>
              <a:t>He beam time with 3 ions/minute at MPET MCP)</a:t>
            </a:r>
          </a:p>
          <a:p>
            <a:r>
              <a:rPr lang="en-US" sz="1800" dirty="0" smtClean="0"/>
              <a:t>Commissioned for 40 kV</a:t>
            </a:r>
          </a:p>
          <a:p>
            <a:r>
              <a:rPr lang="en-US" sz="1800" dirty="0" smtClean="0"/>
              <a:t>Frequency range from 250 kHz to 1200 kHz</a:t>
            </a:r>
          </a:p>
          <a:p>
            <a:r>
              <a:rPr lang="en-US" sz="1800" dirty="0" smtClean="0"/>
              <a:t>DC transmission of up to 80 % for Cs</a:t>
            </a:r>
          </a:p>
          <a:p>
            <a:r>
              <a:rPr lang="en-US" sz="1800" dirty="0" smtClean="0"/>
              <a:t>Broad mass range demonstrated for ion masses from 6 to 133</a:t>
            </a:r>
          </a:p>
          <a:p>
            <a:r>
              <a:rPr lang="en-US" sz="1800" dirty="0" smtClean="0"/>
              <a:t>Cooling with He and H possible</a:t>
            </a:r>
          </a:p>
          <a:p>
            <a:r>
              <a:rPr lang="en-US" sz="1800" dirty="0" smtClean="0"/>
              <a:t>Several online beam times with radioactive He, Li, K, </a:t>
            </a:r>
            <a:r>
              <a:rPr lang="en-US" sz="1800" dirty="0" err="1" smtClean="0"/>
              <a:t>Rb</a:t>
            </a:r>
            <a:r>
              <a:rPr lang="en-US" sz="1800" dirty="0" smtClean="0"/>
              <a:t>, Ca, In, Cs</a:t>
            </a:r>
          </a:p>
          <a:p>
            <a:r>
              <a:rPr lang="en-US" sz="1800" dirty="0" smtClean="0"/>
              <a:t>One of a kind – reverse extraction for laser spectroscopy</a:t>
            </a:r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r>
              <a:rPr lang="en-US" sz="1800" dirty="0" smtClean="0"/>
              <a:t>… for the future</a:t>
            </a:r>
          </a:p>
          <a:p>
            <a:r>
              <a:rPr lang="en-US" sz="1800" dirty="0" smtClean="0"/>
              <a:t>Upgrade vacuum system to accept C, O, …</a:t>
            </a:r>
          </a:p>
          <a:p>
            <a:r>
              <a:rPr lang="en-US" sz="1800" dirty="0" smtClean="0"/>
              <a:t>Investigate chemistry inside the RFQ</a:t>
            </a:r>
          </a:p>
          <a:p>
            <a:r>
              <a:rPr lang="en-US" sz="1800" dirty="0" smtClean="0"/>
              <a:t>Determine longitudinal and transversal emittance </a:t>
            </a:r>
          </a:p>
          <a:p>
            <a:r>
              <a:rPr lang="en-US" sz="1800" dirty="0" smtClean="0"/>
              <a:t>Optimize system for reverse extraction</a:t>
            </a:r>
          </a:p>
          <a:p>
            <a:r>
              <a:rPr lang="en-US" sz="1800" dirty="0" smtClean="0"/>
              <a:t>Many more radioactive beam times to come …</a:t>
            </a:r>
          </a:p>
          <a:p>
            <a:endParaRPr lang="en-US" sz="1800" dirty="0" smtClean="0"/>
          </a:p>
          <a:p>
            <a:endParaRPr lang="en-US" dirty="0"/>
          </a:p>
        </p:txBody>
      </p:sp>
      <p:pic>
        <p:nvPicPr>
          <p:cNvPr id="4" name="Picture 13" descr="deflector box + mc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8540" y="4848378"/>
            <a:ext cx="2976721" cy="161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6266686" y="4100698"/>
            <a:ext cx="15482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 dirty="0" smtClean="0"/>
              <a:t>Transversal </a:t>
            </a:r>
            <a:r>
              <a:rPr lang="en-US" sz="1200" i="1" dirty="0"/>
              <a:t>emittance</a:t>
            </a:r>
          </a:p>
        </p:txBody>
      </p:sp>
      <p:sp>
        <p:nvSpPr>
          <p:cNvPr id="6" name="Line 17"/>
          <p:cNvSpPr>
            <a:spLocks noChangeShapeType="1"/>
          </p:cNvSpPr>
          <p:nvPr/>
        </p:nvSpPr>
        <p:spPr bwMode="auto">
          <a:xfrm>
            <a:off x="5263386" y="5718361"/>
            <a:ext cx="29956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7" name="Object 27"/>
          <p:cNvGraphicFramePr>
            <a:graphicFrameLocks noChangeAspect="1"/>
          </p:cNvGraphicFramePr>
          <p:nvPr/>
        </p:nvGraphicFramePr>
        <p:xfrm>
          <a:off x="5968236" y="4422961"/>
          <a:ext cx="2316163" cy="374650"/>
        </p:xfrm>
        <a:graphic>
          <a:graphicData uri="http://schemas.openxmlformats.org/presentationml/2006/ole">
            <p:oleObj spid="_x0000_s65538" name="Equation" r:id="rId4" imgW="1409400" imgH="228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2663"/>
          </a:xfrm>
        </p:spPr>
        <p:txBody>
          <a:bodyPr/>
          <a:lstStyle/>
          <a:p>
            <a:pPr eaLnBrk="1" hangingPunct="1"/>
            <a:r>
              <a:rPr lang="en-US" sz="3400" b="0" smtClean="0">
                <a:solidFill>
                  <a:schemeClr val="tx1"/>
                </a:solidFill>
              </a:rPr>
              <a:t>People/Collaborations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8DA6BD-EC53-43DC-8014-EFA30F8C5F22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153603" name="Text Box 17"/>
          <p:cNvSpPr txBox="1">
            <a:spLocks noChangeArrowheads="1"/>
          </p:cNvSpPr>
          <p:nvPr/>
        </p:nvSpPr>
        <p:spPr bwMode="auto">
          <a:xfrm>
            <a:off x="881063" y="3171825"/>
            <a:ext cx="4435475" cy="341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 i="1">
              <a:latin typeface="Calibri" pitchFamily="34" charset="0"/>
            </a:endParaRPr>
          </a:p>
          <a:p>
            <a:r>
              <a:rPr lang="en-US" sz="1800">
                <a:latin typeface="Calibri" pitchFamily="34" charset="0"/>
              </a:rPr>
              <a:t>U. of Manitoba </a:t>
            </a:r>
          </a:p>
          <a:p>
            <a:endParaRPr lang="en-US" sz="1800">
              <a:latin typeface="Calibri" pitchFamily="34" charset="0"/>
            </a:endParaRPr>
          </a:p>
          <a:p>
            <a:r>
              <a:rPr lang="en-US" sz="1800">
                <a:latin typeface="Calibri" pitchFamily="34" charset="0"/>
              </a:rPr>
              <a:t>McGill U. </a:t>
            </a:r>
          </a:p>
          <a:p>
            <a:endParaRPr lang="en-US" sz="1800">
              <a:latin typeface="Calibri" pitchFamily="34" charset="0"/>
            </a:endParaRPr>
          </a:p>
          <a:p>
            <a:r>
              <a:rPr lang="en-US" sz="1800">
                <a:latin typeface="Calibri" pitchFamily="34" charset="0"/>
              </a:rPr>
              <a:t>Muenster U.</a:t>
            </a:r>
          </a:p>
          <a:p>
            <a:endParaRPr lang="en-US" sz="1800">
              <a:latin typeface="Calibri" pitchFamily="34" charset="0"/>
            </a:endParaRPr>
          </a:p>
          <a:p>
            <a:r>
              <a:rPr lang="en-US" sz="1800">
                <a:latin typeface="Calibri" pitchFamily="34" charset="0"/>
              </a:rPr>
              <a:t>MPI-K </a:t>
            </a:r>
          </a:p>
          <a:p>
            <a:endParaRPr lang="en-US" sz="1800">
              <a:latin typeface="Calibri" pitchFamily="34" charset="0"/>
            </a:endParaRPr>
          </a:p>
          <a:p>
            <a:r>
              <a:rPr lang="en-US" sz="1800">
                <a:latin typeface="Calibri" pitchFamily="34" charset="0"/>
              </a:rPr>
              <a:t>GANIL </a:t>
            </a:r>
          </a:p>
          <a:p>
            <a:endParaRPr lang="en-US" sz="1800">
              <a:latin typeface="Calibri" pitchFamily="34" charset="0"/>
            </a:endParaRPr>
          </a:p>
          <a:p>
            <a:r>
              <a:rPr lang="en-US" sz="1800">
                <a:latin typeface="Calibri" pitchFamily="34" charset="0"/>
              </a:rPr>
              <a:t>Colorado School of Mines</a:t>
            </a:r>
          </a:p>
        </p:txBody>
      </p:sp>
      <p:sp>
        <p:nvSpPr>
          <p:cNvPr id="153604" name="Text Box 18"/>
          <p:cNvSpPr txBox="1">
            <a:spLocks noChangeArrowheads="1"/>
          </p:cNvSpPr>
          <p:nvPr/>
        </p:nvSpPr>
        <p:spPr bwMode="auto">
          <a:xfrm>
            <a:off x="5110163" y="3478213"/>
            <a:ext cx="3222625" cy="31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latin typeface="Calibri" pitchFamily="34" charset="0"/>
              </a:rPr>
              <a:t>U. of Calgary </a:t>
            </a:r>
          </a:p>
          <a:p>
            <a:endParaRPr lang="en-US" sz="1800">
              <a:latin typeface="Calibri" pitchFamily="34" charset="0"/>
            </a:endParaRPr>
          </a:p>
          <a:p>
            <a:r>
              <a:rPr lang="en-US" sz="1800">
                <a:latin typeface="Calibri" pitchFamily="34" charset="0"/>
              </a:rPr>
              <a:t>U. of Windsor </a:t>
            </a:r>
          </a:p>
          <a:p>
            <a:endParaRPr lang="en-US" sz="1800">
              <a:latin typeface="Calibri" pitchFamily="34" charset="0"/>
            </a:endParaRPr>
          </a:p>
          <a:p>
            <a:r>
              <a:rPr lang="en-US" sz="1800">
                <a:latin typeface="Calibri" pitchFamily="34" charset="0"/>
              </a:rPr>
              <a:t>SFU</a:t>
            </a:r>
          </a:p>
          <a:p>
            <a:r>
              <a:rPr lang="en-US" sz="1800">
                <a:latin typeface="Calibri" pitchFamily="34" charset="0"/>
              </a:rPr>
              <a:t> </a:t>
            </a:r>
          </a:p>
          <a:p>
            <a:r>
              <a:rPr lang="en-US" sz="1800">
                <a:latin typeface="Calibri" pitchFamily="34" charset="0"/>
              </a:rPr>
              <a:t>UBC</a:t>
            </a:r>
          </a:p>
          <a:p>
            <a:endParaRPr lang="en-US" sz="1800">
              <a:latin typeface="Calibri" pitchFamily="34" charset="0"/>
            </a:endParaRPr>
          </a:p>
          <a:p>
            <a:r>
              <a:rPr lang="en-US" sz="1800">
                <a:latin typeface="Calibri" pitchFamily="34" charset="0"/>
              </a:rPr>
              <a:t>TU München</a:t>
            </a:r>
          </a:p>
          <a:p>
            <a:endParaRPr lang="en-US" sz="1800">
              <a:latin typeface="Calibri" pitchFamily="34" charset="0"/>
            </a:endParaRPr>
          </a:p>
          <a:p>
            <a:r>
              <a:rPr lang="en-US" sz="1800">
                <a:latin typeface="Calibri" pitchFamily="34" charset="0"/>
              </a:rPr>
              <a:t>Yale</a:t>
            </a:r>
          </a:p>
        </p:txBody>
      </p:sp>
      <p:pic>
        <p:nvPicPr>
          <p:cNvPr id="153605" name="Picture 19" descr="UManitob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6763" y="3338513"/>
            <a:ext cx="56991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6" name="Picture 20" descr="ucalgarycre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7050" y="3352800"/>
            <a:ext cx="66675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7" name="Picture 21" descr="logo_windsor_s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31125" y="3924300"/>
            <a:ext cx="846138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8" name="Picture 22" descr="Mcgil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66963" y="3833813"/>
            <a:ext cx="5461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9" name="Picture 23" descr="UBC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9675" y="5003800"/>
            <a:ext cx="442913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11" name="Picture 25" descr="Muenste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36925" y="4373563"/>
            <a:ext cx="13255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12" name="Picture 27" descr="MPI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16113" y="5049838"/>
            <a:ext cx="762000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13" name="Picture 28" descr="GANIL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41650" y="5678488"/>
            <a:ext cx="129222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14" name="Text Box 30"/>
          <p:cNvSpPr txBox="1">
            <a:spLocks noChangeArrowheads="1"/>
          </p:cNvSpPr>
          <p:nvPr/>
        </p:nvSpPr>
        <p:spPr bwMode="auto">
          <a:xfrm>
            <a:off x="127000" y="1162050"/>
            <a:ext cx="3778250" cy="176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40000"/>
              </a:spcBef>
            </a:pPr>
            <a:r>
              <a:rPr lang="en-US" sz="1600" b="1" dirty="0">
                <a:latin typeface="Calibri" pitchFamily="34" charset="0"/>
              </a:rPr>
              <a:t>M. </a:t>
            </a:r>
            <a:r>
              <a:rPr lang="en-US" sz="1600" b="1" dirty="0" err="1">
                <a:latin typeface="Calibri" pitchFamily="34" charset="0"/>
              </a:rPr>
              <a:t>Brodeur</a:t>
            </a:r>
            <a:r>
              <a:rPr lang="en-US" sz="1600" b="1" dirty="0">
                <a:latin typeface="Calibri" pitchFamily="34" charset="0"/>
              </a:rPr>
              <a:t>, T. Brunner, J. </a:t>
            </a:r>
            <a:r>
              <a:rPr lang="en-US" sz="1600" b="1" dirty="0" err="1">
                <a:latin typeface="Calibri" pitchFamily="34" charset="0"/>
              </a:rPr>
              <a:t>Dilling</a:t>
            </a:r>
            <a:r>
              <a:rPr lang="en-US" sz="1600" b="1" dirty="0">
                <a:latin typeface="Calibri" pitchFamily="34" charset="0"/>
              </a:rPr>
              <a:t>, P. </a:t>
            </a:r>
            <a:r>
              <a:rPr lang="en-US" sz="1600" b="1" dirty="0" err="1">
                <a:latin typeface="Calibri" pitchFamily="34" charset="0"/>
              </a:rPr>
              <a:t>Delheij</a:t>
            </a:r>
            <a:r>
              <a:rPr lang="en-US" sz="1600" b="1" dirty="0">
                <a:latin typeface="Calibri" pitchFamily="34" charset="0"/>
              </a:rPr>
              <a:t>, S. </a:t>
            </a:r>
            <a:r>
              <a:rPr lang="en-US" sz="1600" b="1" dirty="0" err="1">
                <a:latin typeface="Calibri" pitchFamily="34" charset="0"/>
              </a:rPr>
              <a:t>Ettenauer</a:t>
            </a:r>
            <a:r>
              <a:rPr lang="en-US" sz="1600" b="1" dirty="0">
                <a:latin typeface="Calibri" pitchFamily="34" charset="0"/>
              </a:rPr>
              <a:t>, A. Gallant, M. Good</a:t>
            </a:r>
            <a:r>
              <a:rPr lang="en-US" sz="1600" b="1" dirty="0" smtClean="0">
                <a:latin typeface="Calibri" pitchFamily="34" charset="0"/>
              </a:rPr>
              <a:t>, E. Mane, M. Pearson, </a:t>
            </a:r>
            <a:r>
              <a:rPr lang="en-US" sz="1600" b="1" dirty="0">
                <a:latin typeface="Calibri" pitchFamily="34" charset="0"/>
              </a:rPr>
              <a:t>V. </a:t>
            </a:r>
            <a:r>
              <a:rPr lang="en-US" sz="1600" b="1" dirty="0" smtClean="0">
                <a:latin typeface="Calibri" pitchFamily="34" charset="0"/>
              </a:rPr>
              <a:t>Simon… </a:t>
            </a:r>
          </a:p>
          <a:p>
            <a:pPr>
              <a:spcBef>
                <a:spcPct val="40000"/>
              </a:spcBef>
            </a:pPr>
            <a:r>
              <a:rPr lang="en-US" sz="1600" b="1" dirty="0" smtClean="0">
                <a:latin typeface="Calibri" pitchFamily="34" charset="0"/>
              </a:rPr>
              <a:t>… and </a:t>
            </a:r>
            <a:r>
              <a:rPr lang="en-US" sz="1600" b="1" dirty="0">
                <a:latin typeface="Calibri" pitchFamily="34" charset="0"/>
              </a:rPr>
              <a:t>the TITAN collaboration</a:t>
            </a:r>
          </a:p>
          <a:p>
            <a:pPr>
              <a:spcBef>
                <a:spcPct val="40000"/>
              </a:spcBef>
            </a:pPr>
            <a:r>
              <a:rPr lang="en-US" sz="1600" b="1" dirty="0">
                <a:latin typeface="Calibri" pitchFamily="34" charset="0"/>
              </a:rPr>
              <a:t>as well as A. </a:t>
            </a:r>
            <a:r>
              <a:rPr lang="en-US" sz="1600" b="1" dirty="0" err="1">
                <a:latin typeface="Calibri" pitchFamily="34" charset="0"/>
              </a:rPr>
              <a:t>Lapierre</a:t>
            </a:r>
            <a:r>
              <a:rPr lang="en-US" sz="1600" b="1" dirty="0">
                <a:latin typeface="Calibri" pitchFamily="34" charset="0"/>
              </a:rPr>
              <a:t>, R. </a:t>
            </a:r>
            <a:r>
              <a:rPr lang="en-US" sz="1600" b="1" dirty="0" err="1">
                <a:latin typeface="Calibri" pitchFamily="34" charset="0"/>
              </a:rPr>
              <a:t>Ringle</a:t>
            </a:r>
            <a:r>
              <a:rPr lang="en-US" sz="1600" b="1" dirty="0">
                <a:latin typeface="Calibri" pitchFamily="34" charset="0"/>
              </a:rPr>
              <a:t>, V. </a:t>
            </a:r>
            <a:r>
              <a:rPr lang="en-US" sz="1600" b="1" dirty="0" err="1">
                <a:latin typeface="Calibri" pitchFamily="34" charset="0"/>
              </a:rPr>
              <a:t>Ryjkov</a:t>
            </a:r>
            <a:r>
              <a:rPr lang="en-US" sz="1600" b="1" dirty="0">
                <a:latin typeface="Calibri" pitchFamily="34" charset="0"/>
              </a:rPr>
              <a:t>, M. </a:t>
            </a:r>
            <a:r>
              <a:rPr lang="en-US" sz="1600" b="1" dirty="0" smtClean="0">
                <a:latin typeface="Calibri" pitchFamily="34" charset="0"/>
              </a:rPr>
              <a:t>Smith, Joe </a:t>
            </a:r>
            <a:r>
              <a:rPr lang="en-US" sz="1600" b="1" dirty="0" err="1" smtClean="0">
                <a:latin typeface="Calibri" pitchFamily="34" charset="0"/>
              </a:rPr>
              <a:t>Vaz</a:t>
            </a:r>
            <a:r>
              <a:rPr lang="en-US" sz="1600" b="1" dirty="0" smtClean="0">
                <a:latin typeface="Calibri" pitchFamily="34" charset="0"/>
              </a:rPr>
              <a:t> </a:t>
            </a:r>
            <a:r>
              <a:rPr lang="en-US" sz="1600" b="1" dirty="0">
                <a:latin typeface="Calibri" pitchFamily="34" charset="0"/>
              </a:rPr>
              <a:t>and TRIUMF staff.</a:t>
            </a:r>
          </a:p>
        </p:txBody>
      </p:sp>
      <p:pic>
        <p:nvPicPr>
          <p:cNvPr id="153615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61200" y="5711825"/>
            <a:ext cx="5334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16" name="Picture 4" descr="DSCN7089"/>
          <p:cNvPicPr>
            <a:picLocks noChangeAspect="1" noChangeArrowheads="1"/>
          </p:cNvPicPr>
          <p:nvPr/>
        </p:nvPicPr>
        <p:blipFill>
          <a:blip r:embed="rId12" cstate="print"/>
          <a:srcRect l="18352" t="7864" r="7584" b="44070"/>
          <a:stretch>
            <a:fillRect/>
          </a:stretch>
        </p:blipFill>
        <p:spPr bwMode="auto">
          <a:xfrm>
            <a:off x="3994150" y="806450"/>
            <a:ext cx="5022850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19" name="Picture 19" descr="190px-SFU_crest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92950" y="4373563"/>
            <a:ext cx="536575" cy="719137"/>
          </a:xfrm>
          <a:prstGeom prst="rect">
            <a:avLst/>
          </a:prstGeom>
          <a:noFill/>
        </p:spPr>
      </p:pic>
      <p:pic>
        <p:nvPicPr>
          <p:cNvPr id="153620" name="Picture 20" descr="csM_Seal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167188" y="6140450"/>
            <a:ext cx="539750" cy="528638"/>
          </a:xfrm>
          <a:prstGeom prst="rect">
            <a:avLst/>
          </a:prstGeom>
          <a:noFill/>
        </p:spPr>
      </p:pic>
      <p:pic>
        <p:nvPicPr>
          <p:cNvPr id="153621" name="Picture 21" descr="yale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462713" y="6129338"/>
            <a:ext cx="585787" cy="5857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b="1" dirty="0" smtClean="0">
                <a:solidFill>
                  <a:schemeClr val="accent1"/>
                </a:solidFill>
              </a:rPr>
              <a:t>What is TITAN ?</a:t>
            </a:r>
          </a:p>
        </p:txBody>
      </p:sp>
      <p:pic>
        <p:nvPicPr>
          <p:cNvPr id="22534" name="Picture 3" descr="Beamline-schematic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52600" y="2081234"/>
            <a:ext cx="4648200" cy="4419600"/>
          </a:xfrm>
        </p:spPr>
      </p:pic>
      <p:sp>
        <p:nvSpPr>
          <p:cNvPr id="22535" name="Text Box 5"/>
          <p:cNvSpPr txBox="1">
            <a:spLocks noChangeAspect="1" noChangeArrowheads="1"/>
          </p:cNvSpPr>
          <p:nvPr/>
        </p:nvSpPr>
        <p:spPr bwMode="auto">
          <a:xfrm>
            <a:off x="3398838" y="6245225"/>
            <a:ext cx="4919662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4699"/>
                </a:solidFill>
              </a:rPr>
              <a:t>Radioactive isotopes from an </a:t>
            </a:r>
            <a:r>
              <a:rPr lang="en-US" sz="1400" b="1" dirty="0">
                <a:solidFill>
                  <a:srgbClr val="004699"/>
                </a:solidFill>
              </a:rPr>
              <a:t>ISOL </a:t>
            </a:r>
            <a:r>
              <a:rPr lang="en-US" sz="1400" dirty="0">
                <a:solidFill>
                  <a:srgbClr val="004699"/>
                </a:solidFill>
              </a:rPr>
              <a:t>facility (TRIUMF ISAC).</a:t>
            </a:r>
            <a:r>
              <a:rPr lang="en-US" sz="1400" b="1" dirty="0">
                <a:solidFill>
                  <a:srgbClr val="004699"/>
                </a:solidFill>
              </a:rPr>
              <a:t> </a:t>
            </a:r>
          </a:p>
        </p:txBody>
      </p:sp>
      <p:sp>
        <p:nvSpPr>
          <p:cNvPr id="22536" name="Line 7"/>
          <p:cNvSpPr>
            <a:spLocks noChangeAspect="1" noChangeShapeType="1"/>
          </p:cNvSpPr>
          <p:nvPr/>
        </p:nvSpPr>
        <p:spPr bwMode="auto">
          <a:xfrm flipV="1">
            <a:off x="1509713" y="3313113"/>
            <a:ext cx="0" cy="1309687"/>
          </a:xfrm>
          <a:prstGeom prst="line">
            <a:avLst/>
          </a:prstGeom>
          <a:noFill/>
          <a:ln w="15875">
            <a:noFill/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2537" name="Text Box 9"/>
          <p:cNvSpPr txBox="1">
            <a:spLocks noChangeAspect="1" noChangeArrowheads="1"/>
          </p:cNvSpPr>
          <p:nvPr/>
        </p:nvSpPr>
        <p:spPr bwMode="auto">
          <a:xfrm>
            <a:off x="1449388" y="6096000"/>
            <a:ext cx="3794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/>
              <a:t>A</a:t>
            </a:r>
            <a:r>
              <a:rPr lang="en-US" sz="1400" b="1" baseline="30000"/>
              <a:t>+</a:t>
            </a:r>
          </a:p>
        </p:txBody>
      </p:sp>
      <p:sp>
        <p:nvSpPr>
          <p:cNvPr id="22538" name="Text Box 10"/>
          <p:cNvSpPr txBox="1">
            <a:spLocks noChangeAspect="1" noChangeArrowheads="1"/>
          </p:cNvSpPr>
          <p:nvPr/>
        </p:nvSpPr>
        <p:spPr bwMode="auto">
          <a:xfrm>
            <a:off x="3733800" y="4038600"/>
            <a:ext cx="3794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/>
              <a:t>A</a:t>
            </a:r>
            <a:r>
              <a:rPr lang="en-US" sz="1400" b="1" baseline="30000"/>
              <a:t>+</a:t>
            </a:r>
          </a:p>
        </p:txBody>
      </p:sp>
      <p:sp>
        <p:nvSpPr>
          <p:cNvPr id="22539" name="Text Box 11"/>
          <p:cNvSpPr txBox="1">
            <a:spLocks noChangeAspect="1" noChangeArrowheads="1"/>
          </p:cNvSpPr>
          <p:nvPr/>
        </p:nvSpPr>
        <p:spPr bwMode="auto">
          <a:xfrm>
            <a:off x="4732338" y="3048000"/>
            <a:ext cx="449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/>
              <a:t>A</a:t>
            </a:r>
            <a:r>
              <a:rPr lang="en-US" sz="1400" b="1" baseline="30000"/>
              <a:t>q+</a:t>
            </a:r>
          </a:p>
        </p:txBody>
      </p:sp>
      <p:sp>
        <p:nvSpPr>
          <p:cNvPr id="22540" name="Rectangle 13"/>
          <p:cNvSpPr>
            <a:spLocks noGrp="1" noChangeArrowheads="1"/>
          </p:cNvSpPr>
          <p:nvPr>
            <p:ph type="body" sz="half" idx="1"/>
          </p:nvPr>
        </p:nvSpPr>
        <p:spPr>
          <a:xfrm>
            <a:off x="4957763" y="5378450"/>
            <a:ext cx="4186237" cy="547688"/>
          </a:xfrm>
        </p:spPr>
        <p:txBody>
          <a:bodyPr>
            <a:normAutofit fontScale="77500" lnSpcReduction="20000"/>
          </a:bodyPr>
          <a:lstStyle/>
          <a:p>
            <a:pPr marL="342900" lvl="1" indent="-114300" eaLnBrk="1" hangingPunct="1">
              <a:lnSpc>
                <a:spcPct val="110000"/>
              </a:lnSpc>
              <a:spcBef>
                <a:spcPts val="800"/>
              </a:spcBef>
            </a:pPr>
            <a:r>
              <a:rPr lang="en-US" sz="1400" smtClean="0">
                <a:solidFill>
                  <a:schemeClr val="tx1"/>
                </a:solidFill>
              </a:rPr>
              <a:t>TITAN composed of</a:t>
            </a:r>
            <a:r>
              <a:rPr lang="en-US" sz="1400" b="1" smtClean="0">
                <a:solidFill>
                  <a:schemeClr val="tx1"/>
                </a:solidFill>
              </a:rPr>
              <a:t> 3 ion traps </a:t>
            </a:r>
            <a:r>
              <a:rPr lang="en-US" sz="1400" i="1" smtClean="0">
                <a:solidFill>
                  <a:schemeClr val="tx1"/>
                </a:solidFill>
              </a:rPr>
              <a:t>(presently)</a:t>
            </a:r>
          </a:p>
          <a:p>
            <a:pPr marL="342900" lvl="1" indent="-114300" eaLnBrk="1" hangingPunct="1">
              <a:lnSpc>
                <a:spcPct val="80000"/>
              </a:lnSpc>
              <a:spcBef>
                <a:spcPts val="800"/>
              </a:spcBef>
            </a:pPr>
            <a:r>
              <a:rPr lang="en-US" sz="1400" b="1" smtClean="0">
                <a:solidFill>
                  <a:schemeClr val="tx1"/>
                </a:solidFill>
              </a:rPr>
              <a:t>E</a:t>
            </a:r>
            <a:r>
              <a:rPr lang="en-US" sz="1400" smtClean="0">
                <a:solidFill>
                  <a:schemeClr val="tx1"/>
                </a:solidFill>
              </a:rPr>
              <a:t>lectron </a:t>
            </a:r>
            <a:r>
              <a:rPr lang="en-US" sz="1400" b="1" smtClean="0">
                <a:solidFill>
                  <a:schemeClr val="tx1"/>
                </a:solidFill>
              </a:rPr>
              <a:t>B</a:t>
            </a:r>
            <a:r>
              <a:rPr lang="en-US" sz="1400" smtClean="0">
                <a:solidFill>
                  <a:schemeClr val="tx1"/>
                </a:solidFill>
              </a:rPr>
              <a:t>eam </a:t>
            </a:r>
            <a:r>
              <a:rPr lang="en-US" sz="1400" b="1" smtClean="0">
                <a:solidFill>
                  <a:schemeClr val="tx1"/>
                </a:solidFill>
              </a:rPr>
              <a:t>I</a:t>
            </a:r>
            <a:r>
              <a:rPr lang="en-US" sz="1400" smtClean="0">
                <a:solidFill>
                  <a:schemeClr val="tx1"/>
                </a:solidFill>
              </a:rPr>
              <a:t>on </a:t>
            </a:r>
            <a:r>
              <a:rPr lang="en-US" sz="1400" b="1" smtClean="0">
                <a:solidFill>
                  <a:schemeClr val="tx1"/>
                </a:solidFill>
              </a:rPr>
              <a:t>T</a:t>
            </a:r>
            <a:r>
              <a:rPr lang="en-US" sz="1400" smtClean="0">
                <a:solidFill>
                  <a:schemeClr val="tx1"/>
                </a:solidFill>
              </a:rPr>
              <a:t>rap (</a:t>
            </a:r>
            <a:r>
              <a:rPr lang="en-US" sz="1400" b="1" smtClean="0">
                <a:solidFill>
                  <a:schemeClr val="tx1"/>
                </a:solidFill>
              </a:rPr>
              <a:t>EBIT</a:t>
            </a:r>
            <a:r>
              <a:rPr lang="en-US" sz="1400" smtClean="0">
                <a:solidFill>
                  <a:schemeClr val="tx1"/>
                </a:solidFill>
              </a:rPr>
              <a:t>): Produces </a:t>
            </a:r>
            <a:r>
              <a:rPr lang="en-US" sz="1400" b="1" smtClean="0">
                <a:solidFill>
                  <a:schemeClr val="tx1"/>
                </a:solidFill>
              </a:rPr>
              <a:t>Highly Charge Ions</a:t>
            </a:r>
          </a:p>
        </p:txBody>
      </p:sp>
      <p:sp>
        <p:nvSpPr>
          <p:cNvPr id="22541" name="Text Box 14"/>
          <p:cNvSpPr txBox="1">
            <a:spLocks noChangeArrowheads="1"/>
          </p:cNvSpPr>
          <p:nvPr/>
        </p:nvSpPr>
        <p:spPr bwMode="auto">
          <a:xfrm>
            <a:off x="304800" y="3542970"/>
            <a:ext cx="1752600" cy="830997"/>
          </a:xfrm>
          <a:prstGeom prst="rect">
            <a:avLst/>
          </a:prstGeom>
          <a:noFill/>
          <a:ln w="38100">
            <a:solidFill>
              <a:srgbClr val="3366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/>
              <a:t>Under construction: Installation planned</a:t>
            </a:r>
          </a:p>
          <a:p>
            <a:pPr algn="ctr"/>
            <a:r>
              <a:rPr lang="en-US" sz="1200" dirty="0"/>
              <a:t> for Dec. </a:t>
            </a:r>
            <a:r>
              <a:rPr lang="en-US" sz="1200" dirty="0" smtClean="0"/>
              <a:t>2010 </a:t>
            </a:r>
          </a:p>
          <a:p>
            <a:pPr algn="ctr"/>
            <a:r>
              <a:rPr lang="en-US" sz="1200" dirty="0" smtClean="0"/>
              <a:t>(see talk by V. Simon)</a:t>
            </a:r>
            <a:endParaRPr lang="en-US" sz="1200" dirty="0"/>
          </a:p>
        </p:txBody>
      </p:sp>
      <p:sp>
        <p:nvSpPr>
          <p:cNvPr id="22542" name="Line 15"/>
          <p:cNvSpPr>
            <a:spLocks noChangeShapeType="1"/>
          </p:cNvSpPr>
          <p:nvPr/>
        </p:nvSpPr>
        <p:spPr bwMode="auto">
          <a:xfrm flipV="1">
            <a:off x="1957374" y="5029200"/>
            <a:ext cx="685800" cy="762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43" name="Line 16"/>
          <p:cNvSpPr>
            <a:spLocks noChangeShapeType="1"/>
          </p:cNvSpPr>
          <p:nvPr/>
        </p:nvSpPr>
        <p:spPr bwMode="auto">
          <a:xfrm flipH="1">
            <a:off x="4800600" y="2133600"/>
            <a:ext cx="1193800" cy="304800"/>
          </a:xfrm>
          <a:prstGeom prst="line">
            <a:avLst/>
          </a:prstGeom>
          <a:noFill/>
          <a:ln w="76200">
            <a:solidFill>
              <a:srgbClr val="0046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44" name="Line 17"/>
          <p:cNvSpPr>
            <a:spLocks noChangeShapeType="1"/>
          </p:cNvSpPr>
          <p:nvPr/>
        </p:nvSpPr>
        <p:spPr bwMode="auto">
          <a:xfrm>
            <a:off x="1976422" y="2971800"/>
            <a:ext cx="381000" cy="76200"/>
          </a:xfrm>
          <a:prstGeom prst="line">
            <a:avLst/>
          </a:prstGeom>
          <a:noFill/>
          <a:ln w="76200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45" name="Line 18"/>
          <p:cNvSpPr>
            <a:spLocks noChangeShapeType="1"/>
          </p:cNvSpPr>
          <p:nvPr/>
        </p:nvSpPr>
        <p:spPr bwMode="auto">
          <a:xfrm flipH="1" flipV="1">
            <a:off x="5867400" y="4343400"/>
            <a:ext cx="533400" cy="304800"/>
          </a:xfrm>
          <a:prstGeom prst="line">
            <a:avLst/>
          </a:prstGeom>
          <a:noFill/>
          <a:ln w="76200">
            <a:solidFill>
              <a:srgbClr val="FFCC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46" name="Line 19"/>
          <p:cNvSpPr>
            <a:spLocks noChangeShapeType="1"/>
          </p:cNvSpPr>
          <p:nvPr/>
        </p:nvSpPr>
        <p:spPr bwMode="auto">
          <a:xfrm flipV="1">
            <a:off x="1752600" y="6172200"/>
            <a:ext cx="533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2547" name="Line 20"/>
          <p:cNvSpPr>
            <a:spLocks noChangeShapeType="1"/>
          </p:cNvSpPr>
          <p:nvPr/>
        </p:nvSpPr>
        <p:spPr bwMode="auto">
          <a:xfrm flipV="1">
            <a:off x="3048000" y="3962400"/>
            <a:ext cx="152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2548" name="Line 21"/>
          <p:cNvSpPr>
            <a:spLocks noChangeShapeType="1"/>
          </p:cNvSpPr>
          <p:nvPr/>
        </p:nvSpPr>
        <p:spPr bwMode="auto">
          <a:xfrm flipV="1">
            <a:off x="3048000" y="5140325"/>
            <a:ext cx="0" cy="34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2549" name="Line 22"/>
          <p:cNvSpPr>
            <a:spLocks noChangeShapeType="1"/>
          </p:cNvSpPr>
          <p:nvPr/>
        </p:nvSpPr>
        <p:spPr bwMode="auto">
          <a:xfrm>
            <a:off x="3886200" y="3962400"/>
            <a:ext cx="838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2550" name="Freeform 23"/>
          <p:cNvSpPr>
            <a:spLocks/>
          </p:cNvSpPr>
          <p:nvPr/>
        </p:nvSpPr>
        <p:spPr bwMode="auto">
          <a:xfrm>
            <a:off x="4419600" y="3505200"/>
            <a:ext cx="762000" cy="138113"/>
          </a:xfrm>
          <a:custGeom>
            <a:avLst/>
            <a:gdLst>
              <a:gd name="T0" fmla="*/ 0 w 334"/>
              <a:gd name="T1" fmla="*/ 0 h 87"/>
              <a:gd name="T2" fmla="*/ 2147483647 w 334"/>
              <a:gd name="T3" fmla="*/ 2147483647 h 87"/>
              <a:gd name="T4" fmla="*/ 0 60000 65536"/>
              <a:gd name="T5" fmla="*/ 0 60000 65536"/>
              <a:gd name="T6" fmla="*/ 0 w 334"/>
              <a:gd name="T7" fmla="*/ 0 h 87"/>
              <a:gd name="T8" fmla="*/ 334 w 334"/>
              <a:gd name="T9" fmla="*/ 87 h 8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4" h="87">
                <a:moveTo>
                  <a:pt x="0" y="0"/>
                </a:moveTo>
                <a:lnTo>
                  <a:pt x="334" y="87"/>
                </a:ln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 type="triangle" w="lg" len="lg"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2551" name="Freeform 24"/>
          <p:cNvSpPr>
            <a:spLocks/>
          </p:cNvSpPr>
          <p:nvPr/>
        </p:nvSpPr>
        <p:spPr bwMode="auto">
          <a:xfrm>
            <a:off x="4114800" y="3124200"/>
            <a:ext cx="374650" cy="284163"/>
          </a:xfrm>
          <a:custGeom>
            <a:avLst/>
            <a:gdLst>
              <a:gd name="T0" fmla="*/ 2147483647 w 193"/>
              <a:gd name="T1" fmla="*/ 0 h 193"/>
              <a:gd name="T2" fmla="*/ 0 w 193"/>
              <a:gd name="T3" fmla="*/ 2147483647 h 193"/>
              <a:gd name="T4" fmla="*/ 0 60000 65536"/>
              <a:gd name="T5" fmla="*/ 0 60000 65536"/>
              <a:gd name="T6" fmla="*/ 0 w 193"/>
              <a:gd name="T7" fmla="*/ 0 h 193"/>
              <a:gd name="T8" fmla="*/ 193 w 193"/>
              <a:gd name="T9" fmla="*/ 193 h 19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93" h="193">
                <a:moveTo>
                  <a:pt x="193" y="0"/>
                </a:moveTo>
                <a:lnTo>
                  <a:pt x="0" y="193"/>
                </a:ln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 type="triangle" w="lg" len="lg"/>
            <a:tailEnd type="none" w="lg" len="lg"/>
          </a:ln>
        </p:spPr>
        <p:txBody>
          <a:bodyPr/>
          <a:lstStyle/>
          <a:p>
            <a:endParaRPr lang="en-US"/>
          </a:p>
        </p:txBody>
      </p:sp>
      <p:pic>
        <p:nvPicPr>
          <p:cNvPr id="22552" name="Picture 27" descr="DSC06054 (1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3252788"/>
            <a:ext cx="2573338" cy="1928812"/>
          </a:xfrm>
          <a:prstGeom prst="rect">
            <a:avLst/>
          </a:prstGeom>
          <a:noFill/>
          <a:ln w="76200">
            <a:solidFill>
              <a:srgbClr val="FFCA68"/>
            </a:solidFill>
            <a:miter lim="800000"/>
            <a:headEnd/>
            <a:tailEnd/>
          </a:ln>
        </p:spPr>
      </p:pic>
      <p:pic>
        <p:nvPicPr>
          <p:cNvPr id="22553" name="Picture 41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2257086"/>
            <a:ext cx="1447800" cy="1143000"/>
          </a:xfrm>
          <a:prstGeom prst="rect">
            <a:avLst/>
          </a:prstGeom>
          <a:noFill/>
          <a:ln w="76200">
            <a:solidFill>
              <a:srgbClr val="3366FF"/>
            </a:solidFill>
            <a:miter lim="800000"/>
            <a:headEnd/>
            <a:tailEnd/>
          </a:ln>
        </p:spPr>
      </p:pic>
      <p:sp>
        <p:nvSpPr>
          <p:cNvPr id="22554" name="Rectangle 42"/>
          <p:cNvSpPr>
            <a:spLocks noChangeArrowheads="1"/>
          </p:cNvSpPr>
          <p:nvPr/>
        </p:nvSpPr>
        <p:spPr bwMode="auto">
          <a:xfrm>
            <a:off x="76200" y="911556"/>
            <a:ext cx="5715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" indent="-114300">
              <a:spcBef>
                <a:spcPct val="20000"/>
              </a:spcBef>
            </a:pPr>
            <a:r>
              <a:rPr lang="en-US" b="1" dirty="0">
                <a:solidFill>
                  <a:srgbClr val="800000"/>
                </a:solidFill>
              </a:rPr>
              <a:t>T</a:t>
            </a:r>
            <a:r>
              <a:rPr lang="en-US" dirty="0">
                <a:solidFill>
                  <a:srgbClr val="800000"/>
                </a:solidFill>
              </a:rPr>
              <a:t>RIUMF’s </a:t>
            </a:r>
            <a:r>
              <a:rPr lang="en-US" b="1" dirty="0">
                <a:solidFill>
                  <a:srgbClr val="800000"/>
                </a:solidFill>
              </a:rPr>
              <a:t>I</a:t>
            </a:r>
            <a:r>
              <a:rPr lang="en-US" dirty="0">
                <a:solidFill>
                  <a:srgbClr val="800000"/>
                </a:solidFill>
              </a:rPr>
              <a:t>on </a:t>
            </a:r>
            <a:r>
              <a:rPr lang="en-US" b="1" dirty="0">
                <a:solidFill>
                  <a:srgbClr val="800000"/>
                </a:solidFill>
              </a:rPr>
              <a:t>T</a:t>
            </a:r>
            <a:r>
              <a:rPr lang="en-US" dirty="0">
                <a:solidFill>
                  <a:srgbClr val="800000"/>
                </a:solidFill>
              </a:rPr>
              <a:t>rap for </a:t>
            </a:r>
            <a:r>
              <a:rPr lang="en-US" b="1" dirty="0">
                <a:solidFill>
                  <a:srgbClr val="800000"/>
                </a:solidFill>
              </a:rPr>
              <a:t>A</a:t>
            </a:r>
            <a:r>
              <a:rPr lang="en-US" dirty="0">
                <a:solidFill>
                  <a:srgbClr val="800000"/>
                </a:solidFill>
              </a:rPr>
              <a:t>tomic &amp; </a:t>
            </a:r>
            <a:r>
              <a:rPr lang="en-US" b="1" dirty="0">
                <a:solidFill>
                  <a:srgbClr val="800000"/>
                </a:solidFill>
              </a:rPr>
              <a:t>N</a:t>
            </a:r>
            <a:r>
              <a:rPr lang="en-US" dirty="0">
                <a:solidFill>
                  <a:srgbClr val="800000"/>
                </a:solidFill>
              </a:rPr>
              <a:t>uclear Physics</a:t>
            </a:r>
          </a:p>
          <a:p>
            <a:pPr marL="342900" lvl="1" indent="-114300">
              <a:spcBef>
                <a:spcPct val="20000"/>
              </a:spcBef>
              <a:buFontTx/>
              <a:buChar char="–"/>
            </a:pPr>
            <a:r>
              <a:rPr lang="en-US" sz="1400" dirty="0"/>
              <a:t>Facility to perform </a:t>
            </a:r>
            <a:r>
              <a:rPr lang="en-US" sz="1400" b="1" dirty="0"/>
              <a:t>high-precision atomic mass measurements.</a:t>
            </a:r>
          </a:p>
          <a:p>
            <a:pPr marL="342900" lvl="1" indent="-114300">
              <a:spcBef>
                <a:spcPct val="20000"/>
              </a:spcBef>
              <a:buFontTx/>
              <a:buChar char="–"/>
            </a:pPr>
            <a:r>
              <a:rPr lang="en-US" sz="1400" b="1" dirty="0"/>
              <a:t>Main motivations: </a:t>
            </a:r>
            <a:r>
              <a:rPr lang="en-US" sz="1400" dirty="0"/>
              <a:t>Mass measurements on </a:t>
            </a:r>
            <a:r>
              <a:rPr lang="en-US" sz="1400" b="1" dirty="0"/>
              <a:t>short-lived isotopes</a:t>
            </a:r>
            <a:r>
              <a:rPr lang="en-US" sz="1400" dirty="0"/>
              <a:t> (level of precision: </a:t>
            </a:r>
            <a:r>
              <a:rPr lang="en-US" sz="1400" dirty="0">
                <a:latin typeface="Symbol" pitchFamily="18" charset="2"/>
              </a:rPr>
              <a:t>D</a:t>
            </a:r>
            <a:r>
              <a:rPr lang="en-US" sz="1400" dirty="0"/>
              <a:t>m/m&lt;10</a:t>
            </a:r>
            <a:r>
              <a:rPr lang="en-US" sz="1400" baseline="30000" dirty="0"/>
              <a:t>-8</a:t>
            </a:r>
            <a:r>
              <a:rPr lang="en-US" sz="1400" dirty="0" smtClean="0"/>
              <a:t>)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/>
              <a:t>for nuclear-structure theory tests, nuclear astrophysics, etc.</a:t>
            </a:r>
            <a:endParaRPr lang="en-US" sz="1400" dirty="0">
              <a:sym typeface="Wingdings" pitchFamily="2" charset="2"/>
            </a:endParaRPr>
          </a:p>
        </p:txBody>
      </p:sp>
      <p:pic>
        <p:nvPicPr>
          <p:cNvPr id="22555" name="Picture 12" descr="RFQ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4175" y="4493301"/>
            <a:ext cx="1830371" cy="1364591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22556" name="Text Box 43"/>
          <p:cNvSpPr txBox="1">
            <a:spLocks noChangeArrowheads="1"/>
          </p:cNvSpPr>
          <p:nvPr/>
        </p:nvSpPr>
        <p:spPr bwMode="auto">
          <a:xfrm>
            <a:off x="287338" y="6113463"/>
            <a:ext cx="1160462" cy="2873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/>
              <a:t>~20 - ~60 keV</a:t>
            </a:r>
          </a:p>
        </p:txBody>
      </p:sp>
      <p:sp>
        <p:nvSpPr>
          <p:cNvPr id="22557" name="Text Box 44"/>
          <p:cNvSpPr txBox="1">
            <a:spLocks noChangeArrowheads="1"/>
          </p:cNvSpPr>
          <p:nvPr/>
        </p:nvSpPr>
        <p:spPr bwMode="auto">
          <a:xfrm>
            <a:off x="5162550" y="3065463"/>
            <a:ext cx="831850" cy="2873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/>
              <a:t>~2 kV </a:t>
            </a:r>
            <a:r>
              <a:rPr lang="en-US" sz="1200" b="1">
                <a:cs typeface="Arial" charset="0"/>
              </a:rPr>
              <a:t>•</a:t>
            </a:r>
            <a:r>
              <a:rPr lang="en-US" sz="1200" b="1"/>
              <a:t> </a:t>
            </a:r>
            <a:r>
              <a:rPr lang="en-US" sz="1200" b="1" i="1"/>
              <a:t>q</a:t>
            </a:r>
          </a:p>
        </p:txBody>
      </p:sp>
      <p:sp>
        <p:nvSpPr>
          <p:cNvPr id="22558" name="Line 45"/>
          <p:cNvSpPr>
            <a:spLocks noChangeShapeType="1"/>
          </p:cNvSpPr>
          <p:nvPr/>
        </p:nvSpPr>
        <p:spPr bwMode="auto">
          <a:xfrm flipV="1">
            <a:off x="2438400" y="54864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2559" name="Line 46"/>
          <p:cNvSpPr>
            <a:spLocks noChangeShapeType="1"/>
          </p:cNvSpPr>
          <p:nvPr/>
        </p:nvSpPr>
        <p:spPr bwMode="auto">
          <a:xfrm flipV="1">
            <a:off x="3276600" y="3886200"/>
            <a:ext cx="457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2560" name="Line 47"/>
          <p:cNvSpPr>
            <a:spLocks noChangeShapeType="1"/>
          </p:cNvSpPr>
          <p:nvPr/>
        </p:nvSpPr>
        <p:spPr bwMode="auto">
          <a:xfrm flipV="1">
            <a:off x="3048000" y="4419600"/>
            <a:ext cx="0" cy="34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pic>
        <p:nvPicPr>
          <p:cNvPr id="22561" name="Picture 48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18200" y="1143000"/>
            <a:ext cx="2006600" cy="1676400"/>
          </a:xfrm>
          <a:prstGeom prst="rect">
            <a:avLst/>
          </a:prstGeom>
          <a:noFill/>
          <a:ln w="76200">
            <a:solidFill>
              <a:srgbClr val="004699"/>
            </a:solidFill>
            <a:miter lim="800000"/>
            <a:headEnd/>
            <a:tailEnd/>
          </a:ln>
        </p:spPr>
      </p:pic>
      <p:sp>
        <p:nvSpPr>
          <p:cNvPr id="22562" name="Text Box 56"/>
          <p:cNvSpPr txBox="1">
            <a:spLocks noChangeArrowheads="1"/>
          </p:cNvSpPr>
          <p:nvPr/>
        </p:nvSpPr>
        <p:spPr bwMode="auto">
          <a:xfrm>
            <a:off x="3200400" y="4419600"/>
            <a:ext cx="747713" cy="2762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/>
              <a:t>~2 ke</a:t>
            </a:r>
            <a:r>
              <a:rPr lang="en-US" sz="1200" b="1" baseline="30000">
                <a:solidFill>
                  <a:srgbClr val="800000"/>
                </a:solidFill>
              </a:rPr>
              <a:t> </a:t>
            </a:r>
            <a:r>
              <a:rPr lang="en-US" sz="1200" b="1"/>
              <a:t>V </a:t>
            </a:r>
            <a:endParaRPr lang="en-US" sz="1200" b="1" i="1"/>
          </a:p>
        </p:txBody>
      </p:sp>
      <p:sp>
        <p:nvSpPr>
          <p:cNvPr id="22563" name="Text Box 58"/>
          <p:cNvSpPr txBox="1">
            <a:spLocks noChangeArrowheads="1"/>
          </p:cNvSpPr>
          <p:nvPr/>
        </p:nvSpPr>
        <p:spPr bwMode="auto">
          <a:xfrm>
            <a:off x="3138488" y="5287963"/>
            <a:ext cx="1504950" cy="276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Decelerates beams</a:t>
            </a:r>
            <a:endParaRPr lang="en-US" sz="12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2472" y="1964009"/>
            <a:ext cx="6000792" cy="1154098"/>
          </a:xfrm>
        </p:spPr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67" name="Picture 2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47284" y="1557891"/>
            <a:ext cx="5181600" cy="2867025"/>
          </a:xfrm>
          <a:noFill/>
          <a:ln/>
        </p:spPr>
      </p:pic>
      <p:sp>
        <p:nvSpPr>
          <p:cNvPr id="189463" name="Text Box 23"/>
          <p:cNvSpPr txBox="1">
            <a:spLocks noChangeArrowheads="1"/>
          </p:cNvSpPr>
          <p:nvPr/>
        </p:nvSpPr>
        <p:spPr bwMode="auto">
          <a:xfrm>
            <a:off x="457200" y="4953000"/>
            <a:ext cx="8229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Unique </a:t>
            </a:r>
            <a:r>
              <a:rPr lang="en-US" dirty="0" smtClean="0"/>
              <a:t>Feature</a:t>
            </a:r>
            <a:endParaRPr lang="en-US" dirty="0"/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/>
              <a:t> New: harmonic deceleration optics</a:t>
            </a:r>
          </a:p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110086"/>
            <a:ext cx="91440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1"/>
                </a:solidFill>
              </a:rPr>
              <a:t>Injection</a:t>
            </a:r>
            <a:endParaRPr lang="en-US" sz="36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763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Minimal gas pressure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14282" y="1142984"/>
            <a:ext cx="6286544" cy="1357322"/>
          </a:xfrm>
        </p:spPr>
        <p:txBody>
          <a:bodyPr>
            <a:normAutofit/>
          </a:bodyPr>
          <a:lstStyle/>
          <a:p>
            <a:r>
              <a:rPr lang="en-US" sz="1800" baseline="30000" dirty="0" smtClean="0"/>
              <a:t>133</a:t>
            </a:r>
            <a:r>
              <a:rPr lang="en-US" sz="1800" dirty="0" smtClean="0"/>
              <a:t>Cs with He buffer gas</a:t>
            </a:r>
          </a:p>
          <a:p>
            <a:r>
              <a:rPr lang="en-US" sz="1800" dirty="0" smtClean="0"/>
              <a:t>V</a:t>
            </a:r>
            <a:r>
              <a:rPr lang="en-US" sz="1800" baseline="-25000" dirty="0" smtClean="0"/>
              <a:t>PP</a:t>
            </a:r>
            <a:r>
              <a:rPr lang="en-US" sz="1800" dirty="0" smtClean="0"/>
              <a:t> 315 V at 600 kHz</a:t>
            </a:r>
          </a:p>
          <a:p>
            <a:r>
              <a:rPr lang="en-US" sz="1800" dirty="0" smtClean="0"/>
              <a:t>DC beam on Faraday cup after RFQ</a:t>
            </a:r>
          </a:p>
          <a:p>
            <a:r>
              <a:rPr lang="en-US" sz="1800" dirty="0" smtClean="0"/>
              <a:t>Two modes: trap open and trap constantly closed</a:t>
            </a:r>
          </a:p>
          <a:p>
            <a:pPr>
              <a:buNone/>
            </a:pPr>
            <a:endParaRPr lang="en-US" sz="1800" dirty="0"/>
          </a:p>
        </p:txBody>
      </p:sp>
      <p:pic>
        <p:nvPicPr>
          <p:cNvPr id="5" name="Picture 4" descr="ClosedRFQTrap.1jp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9315" y="4167172"/>
            <a:ext cx="2830763" cy="2214554"/>
          </a:xfrm>
          <a:prstGeom prst="rect">
            <a:avLst/>
          </a:prstGeom>
        </p:spPr>
      </p:pic>
      <p:pic>
        <p:nvPicPr>
          <p:cNvPr id="6" name="Picture 5" descr="ClosedRFQTr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6911" y="3669223"/>
            <a:ext cx="3495814" cy="2714644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1571612"/>
            <a:ext cx="2523897" cy="2136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5807212" y="1750222"/>
            <a:ext cx="28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577160" y="1142984"/>
            <a:ext cx="857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Trap open</a:t>
            </a:r>
            <a:endParaRPr lang="en-US" sz="1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500958" y="2643182"/>
            <a:ext cx="928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Trap closed</a:t>
            </a:r>
            <a:endParaRPr lang="en-US" sz="1200" b="1" dirty="0"/>
          </a:p>
        </p:txBody>
      </p:sp>
      <p:grpSp>
        <p:nvGrpSpPr>
          <p:cNvPr id="66" name="Group 65"/>
          <p:cNvGrpSpPr/>
          <p:nvPr/>
        </p:nvGrpSpPr>
        <p:grpSpPr>
          <a:xfrm>
            <a:off x="9475319" y="4569428"/>
            <a:ext cx="328614" cy="314329"/>
            <a:chOff x="4643438" y="3000372"/>
            <a:chExt cx="328614" cy="314329"/>
          </a:xfrm>
        </p:grpSpPr>
        <p:sp>
          <p:nvSpPr>
            <p:cNvPr id="67" name="Oval 66"/>
            <p:cNvSpPr/>
            <p:nvPr/>
          </p:nvSpPr>
          <p:spPr>
            <a:xfrm>
              <a:off x="4843467" y="3243262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4874419" y="3212303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4724401" y="3014659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4786314" y="3000372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4643438" y="3143248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4786314" y="3071810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4850608" y="3012278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4900614" y="3098004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4714876" y="3071810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4655344" y="306704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4786314" y="3143248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4852990" y="3074191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4893473" y="3167062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4736308" y="3190873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4836321" y="3143248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4810127" y="3200399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4674398" y="3186112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4712499" y="3243263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4714877" y="3117054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4776789" y="3243260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6492117" y="1437940"/>
            <a:ext cx="139272" cy="144369"/>
            <a:chOff x="4643438" y="3000372"/>
            <a:chExt cx="328614" cy="314329"/>
          </a:xfrm>
        </p:grpSpPr>
        <p:sp>
          <p:nvSpPr>
            <p:cNvPr id="88" name="Oval 87"/>
            <p:cNvSpPr/>
            <p:nvPr/>
          </p:nvSpPr>
          <p:spPr>
            <a:xfrm>
              <a:off x="4843467" y="3243262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4874419" y="3212303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4724401" y="3014659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4786314" y="3000372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4643438" y="3143248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4786314" y="3071810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4850608" y="3012278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4900614" y="3098004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4714876" y="3071810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4655344" y="306704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4786314" y="3143248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4852990" y="3074191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4893473" y="3167062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736308" y="3190873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4836321" y="3143248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4810127" y="3200399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4674398" y="3186112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4712499" y="3243263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4714877" y="3117054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4776789" y="3243260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6445734" y="2767133"/>
            <a:ext cx="139272" cy="144369"/>
            <a:chOff x="4643438" y="3000372"/>
            <a:chExt cx="328614" cy="314329"/>
          </a:xfrm>
        </p:grpSpPr>
        <p:sp>
          <p:nvSpPr>
            <p:cNvPr id="109" name="Oval 108"/>
            <p:cNvSpPr/>
            <p:nvPr/>
          </p:nvSpPr>
          <p:spPr>
            <a:xfrm>
              <a:off x="4843467" y="3243262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4874419" y="3212303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4724401" y="3014659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4786314" y="3000372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4643438" y="3143248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4786314" y="3071810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4850608" y="3012278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900614" y="3098004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714876" y="3071810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4655344" y="306704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4786314" y="3143248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4852990" y="3074191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4893473" y="3167062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4736308" y="3190873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4836321" y="3143248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4810127" y="3200399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4674398" y="3186112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4712499" y="3243263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4714877" y="3117054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4776789" y="3243260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8347421" y="1997181"/>
            <a:ext cx="139272" cy="144369"/>
            <a:chOff x="4643438" y="3000372"/>
            <a:chExt cx="328614" cy="314329"/>
          </a:xfrm>
        </p:grpSpPr>
        <p:sp>
          <p:nvSpPr>
            <p:cNvPr id="130" name="Oval 129"/>
            <p:cNvSpPr/>
            <p:nvPr/>
          </p:nvSpPr>
          <p:spPr>
            <a:xfrm>
              <a:off x="4843467" y="3243262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874419" y="3212303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4724401" y="3014659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4786314" y="3000372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4643438" y="3143248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4786314" y="3071810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4850608" y="3012278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4900614" y="3098004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4714876" y="3071810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4655344" y="306704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4786314" y="3143248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4852990" y="3074191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4893473" y="3167062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4736308" y="3190873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4836321" y="3143248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4810127" y="3200399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4674398" y="3186112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4712499" y="3243263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4714877" y="3117054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4776789" y="3243260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8181770" y="3342278"/>
            <a:ext cx="139272" cy="144369"/>
            <a:chOff x="4643438" y="3000372"/>
            <a:chExt cx="328614" cy="314329"/>
          </a:xfrm>
        </p:grpSpPr>
        <p:sp>
          <p:nvSpPr>
            <p:cNvPr id="151" name="Oval 150"/>
            <p:cNvSpPr/>
            <p:nvPr/>
          </p:nvSpPr>
          <p:spPr>
            <a:xfrm>
              <a:off x="4843467" y="3243262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4874419" y="3212303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4724401" y="3014659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4786314" y="3000372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4643438" y="3143248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4786314" y="3071810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4850608" y="3012278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4900614" y="3098004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4714876" y="3071810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4655344" y="306704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4786314" y="3143248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4852990" y="3074191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4893473" y="3167062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4736308" y="3190873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4836321" y="3143248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4810127" y="3200399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4674398" y="3186112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4712499" y="3243263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4714877" y="3117054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4776789" y="3243260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72" name="Straight Arrow Connector 171"/>
          <p:cNvCxnSpPr/>
          <p:nvPr/>
        </p:nvCxnSpPr>
        <p:spPr>
          <a:xfrm>
            <a:off x="7132320" y="2838616"/>
            <a:ext cx="938254" cy="4850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/>
          <p:nvPr/>
        </p:nvCxnSpPr>
        <p:spPr>
          <a:xfrm>
            <a:off x="7267492" y="1470991"/>
            <a:ext cx="930303" cy="5009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/>
          <p:nvPr/>
        </p:nvCxnSpPr>
        <p:spPr>
          <a:xfrm>
            <a:off x="8635117" y="2059388"/>
            <a:ext cx="310100" cy="79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8" name="Straight Arrow Connector 177"/>
          <p:cNvCxnSpPr/>
          <p:nvPr/>
        </p:nvCxnSpPr>
        <p:spPr>
          <a:xfrm flipV="1">
            <a:off x="6774511" y="1486894"/>
            <a:ext cx="302150" cy="79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0" name="Straight Arrow Connector 179"/>
          <p:cNvCxnSpPr/>
          <p:nvPr/>
        </p:nvCxnSpPr>
        <p:spPr>
          <a:xfrm>
            <a:off x="6726803" y="2830664"/>
            <a:ext cx="30215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1" name="TextBox 180"/>
          <p:cNvSpPr txBox="1"/>
          <p:nvPr/>
        </p:nvSpPr>
        <p:spPr>
          <a:xfrm>
            <a:off x="999461" y="2604977"/>
            <a:ext cx="40297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</a:t>
            </a:r>
            <a:r>
              <a:rPr lang="en-US" dirty="0" err="1" smtClean="0"/>
              <a:t>sccm</a:t>
            </a:r>
            <a:r>
              <a:rPr lang="en-US" dirty="0" smtClean="0"/>
              <a:t>: 1.77 x 10</a:t>
            </a:r>
            <a:r>
              <a:rPr lang="en-US" baseline="30000" dirty="0" smtClean="0"/>
              <a:t>-5</a:t>
            </a:r>
            <a:r>
              <a:rPr lang="en-US" dirty="0" smtClean="0"/>
              <a:t> mbar </a:t>
            </a:r>
          </a:p>
          <a:p>
            <a:r>
              <a:rPr lang="en-US" dirty="0" smtClean="0"/>
              <a:t>2 </a:t>
            </a:r>
            <a:r>
              <a:rPr lang="en-US" dirty="0" err="1" smtClean="0"/>
              <a:t>sccm</a:t>
            </a:r>
            <a:r>
              <a:rPr lang="en-US" dirty="0" smtClean="0"/>
              <a:t>: 2.58 x 10</a:t>
            </a:r>
            <a:r>
              <a:rPr lang="en-US" baseline="30000" dirty="0" smtClean="0"/>
              <a:t>-5</a:t>
            </a:r>
            <a:r>
              <a:rPr lang="en-US" dirty="0" smtClean="0"/>
              <a:t> mbar </a:t>
            </a:r>
          </a:p>
          <a:p>
            <a:r>
              <a:rPr lang="en-US" dirty="0" smtClean="0"/>
              <a:t>3 </a:t>
            </a:r>
            <a:r>
              <a:rPr lang="en-US" dirty="0" err="1" smtClean="0"/>
              <a:t>sccm</a:t>
            </a:r>
            <a:r>
              <a:rPr lang="en-US" dirty="0" smtClean="0"/>
              <a:t>: 3.02 x 10</a:t>
            </a:r>
            <a:r>
              <a:rPr lang="en-US" baseline="30000" dirty="0" smtClean="0"/>
              <a:t>-5</a:t>
            </a:r>
            <a:r>
              <a:rPr lang="en-US" dirty="0" smtClean="0"/>
              <a:t> mbar </a:t>
            </a:r>
          </a:p>
          <a:p>
            <a:r>
              <a:rPr lang="en-US" dirty="0" smtClean="0"/>
              <a:t>4 </a:t>
            </a:r>
            <a:r>
              <a:rPr lang="en-US" dirty="0" err="1" smtClean="0"/>
              <a:t>sccm</a:t>
            </a:r>
            <a:r>
              <a:rPr lang="en-US" dirty="0" smtClean="0"/>
              <a:t>: 3.34 x 10</a:t>
            </a:r>
            <a:r>
              <a:rPr lang="en-US" baseline="30000" dirty="0" smtClean="0"/>
              <a:t>-5</a:t>
            </a:r>
            <a:r>
              <a:rPr lang="en-US" dirty="0" smtClean="0"/>
              <a:t> mbar 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5486401" y="6198765"/>
            <a:ext cx="244548" cy="2551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 smtClean="0"/>
              <a:t>1</a:t>
            </a:r>
            <a:endParaRPr lang="en-US" sz="1000" dirty="0"/>
          </a:p>
        </p:txBody>
      </p:sp>
      <p:sp>
        <p:nvSpPr>
          <p:cNvPr id="187" name="TextBox 186"/>
          <p:cNvSpPr txBox="1"/>
          <p:nvPr/>
        </p:nvSpPr>
        <p:spPr>
          <a:xfrm>
            <a:off x="6159797" y="6207725"/>
            <a:ext cx="244548" cy="2462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 smtClean="0"/>
              <a:t>2</a:t>
            </a:r>
            <a:endParaRPr lang="en-US" sz="1000" dirty="0"/>
          </a:p>
        </p:txBody>
      </p:sp>
      <p:sp>
        <p:nvSpPr>
          <p:cNvPr id="188" name="TextBox 187"/>
          <p:cNvSpPr txBox="1"/>
          <p:nvPr/>
        </p:nvSpPr>
        <p:spPr>
          <a:xfrm>
            <a:off x="6755221" y="6198765"/>
            <a:ext cx="244548" cy="2551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 smtClean="0"/>
              <a:t>3</a:t>
            </a:r>
            <a:endParaRPr lang="en-US" sz="1000" dirty="0"/>
          </a:p>
        </p:txBody>
      </p:sp>
      <p:sp>
        <p:nvSpPr>
          <p:cNvPr id="189" name="TextBox 188"/>
          <p:cNvSpPr txBox="1"/>
          <p:nvPr/>
        </p:nvSpPr>
        <p:spPr>
          <a:xfrm>
            <a:off x="7308113" y="6198765"/>
            <a:ext cx="244548" cy="2551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 smtClean="0"/>
              <a:t>4</a:t>
            </a:r>
            <a:endParaRPr lang="en-US" sz="1000" dirty="0"/>
          </a:p>
        </p:txBody>
      </p:sp>
      <p:sp>
        <p:nvSpPr>
          <p:cNvPr id="191" name="TextBox 190"/>
          <p:cNvSpPr txBox="1"/>
          <p:nvPr/>
        </p:nvSpPr>
        <p:spPr>
          <a:xfrm>
            <a:off x="3571879" y="2643182"/>
            <a:ext cx="244548" cy="2551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 smtClean="0"/>
              <a:t>1</a:t>
            </a:r>
            <a:endParaRPr lang="en-US" sz="1000" dirty="0"/>
          </a:p>
        </p:txBody>
      </p:sp>
      <p:sp>
        <p:nvSpPr>
          <p:cNvPr id="192" name="TextBox 191"/>
          <p:cNvSpPr txBox="1"/>
          <p:nvPr/>
        </p:nvSpPr>
        <p:spPr>
          <a:xfrm>
            <a:off x="3571879" y="2939221"/>
            <a:ext cx="244548" cy="2462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 smtClean="0"/>
              <a:t>2</a:t>
            </a:r>
            <a:endParaRPr lang="en-US" sz="1000" dirty="0"/>
          </a:p>
        </p:txBody>
      </p:sp>
      <p:sp>
        <p:nvSpPr>
          <p:cNvPr id="193" name="TextBox 192"/>
          <p:cNvSpPr txBox="1"/>
          <p:nvPr/>
        </p:nvSpPr>
        <p:spPr>
          <a:xfrm>
            <a:off x="3571879" y="3227973"/>
            <a:ext cx="244548" cy="2551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 smtClean="0"/>
              <a:t>3</a:t>
            </a:r>
            <a:endParaRPr lang="en-US" sz="1000" dirty="0"/>
          </a:p>
        </p:txBody>
      </p:sp>
      <p:sp>
        <p:nvSpPr>
          <p:cNvPr id="194" name="TextBox 193"/>
          <p:cNvSpPr txBox="1"/>
          <p:nvPr/>
        </p:nvSpPr>
        <p:spPr>
          <a:xfrm>
            <a:off x="3571879" y="3515055"/>
            <a:ext cx="244548" cy="2551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 smtClean="0"/>
              <a:t>4</a:t>
            </a:r>
            <a:endParaRPr lang="en-US" sz="1000" dirty="0"/>
          </a:p>
        </p:txBody>
      </p:sp>
      <p:sp>
        <p:nvSpPr>
          <p:cNvPr id="173" name="TextBox 172"/>
          <p:cNvSpPr txBox="1"/>
          <p:nvPr/>
        </p:nvSpPr>
        <p:spPr>
          <a:xfrm>
            <a:off x="8546530" y="2795582"/>
            <a:ext cx="928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+5 V</a:t>
            </a:r>
            <a:endParaRPr lang="en-US" sz="1200" b="1" dirty="0"/>
          </a:p>
        </p:txBody>
      </p:sp>
      <p:sp>
        <p:nvSpPr>
          <p:cNvPr id="175" name="TextBox 174"/>
          <p:cNvSpPr txBox="1"/>
          <p:nvPr/>
        </p:nvSpPr>
        <p:spPr>
          <a:xfrm>
            <a:off x="8560701" y="2299369"/>
            <a:ext cx="928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-7.2 V</a:t>
            </a:r>
            <a:endParaRPr lang="en-US" sz="1200" b="1" dirty="0"/>
          </a:p>
        </p:txBody>
      </p:sp>
      <p:sp>
        <p:nvSpPr>
          <p:cNvPr id="177" name="TextBox 176"/>
          <p:cNvSpPr txBox="1"/>
          <p:nvPr/>
        </p:nvSpPr>
        <p:spPr>
          <a:xfrm>
            <a:off x="6396512" y="1609118"/>
            <a:ext cx="476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0 V</a:t>
            </a:r>
            <a:endParaRPr lang="en-US" sz="1200" b="1" dirty="0"/>
          </a:p>
        </p:txBody>
      </p:sp>
      <p:sp>
        <p:nvSpPr>
          <p:cNvPr id="179" name="TextBox 178"/>
          <p:cNvSpPr txBox="1"/>
          <p:nvPr/>
        </p:nvSpPr>
        <p:spPr>
          <a:xfrm>
            <a:off x="6400462" y="2937242"/>
            <a:ext cx="476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0 V</a:t>
            </a:r>
            <a:endParaRPr lang="en-US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9313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chemeClr val="accent1"/>
                </a:solidFill>
              </a:rPr>
              <a:t>Emittance measurements</a:t>
            </a:r>
          </a:p>
        </p:txBody>
      </p:sp>
      <p:sp>
        <p:nvSpPr>
          <p:cNvPr id="3081" name="Text Box 10"/>
          <p:cNvSpPr txBox="1">
            <a:spLocks noChangeArrowheads="1"/>
          </p:cNvSpPr>
          <p:nvPr/>
        </p:nvSpPr>
        <p:spPr bwMode="auto">
          <a:xfrm>
            <a:off x="2353019" y="1479550"/>
            <a:ext cx="4319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Emittance measurements and optimization</a:t>
            </a:r>
          </a:p>
        </p:txBody>
      </p:sp>
      <p:pic>
        <p:nvPicPr>
          <p:cNvPr id="3083" name="Picture 13" descr="deflector box + mc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4419" y="2530475"/>
            <a:ext cx="3419475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4" name="Text Box 14"/>
          <p:cNvSpPr txBox="1">
            <a:spLocks noChangeArrowheads="1"/>
          </p:cNvSpPr>
          <p:nvPr/>
        </p:nvSpPr>
        <p:spPr bwMode="auto">
          <a:xfrm>
            <a:off x="1705319" y="1889125"/>
            <a:ext cx="16462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 dirty="0"/>
              <a:t>Transverse emittance</a:t>
            </a:r>
          </a:p>
        </p:txBody>
      </p:sp>
      <p:sp>
        <p:nvSpPr>
          <p:cNvPr id="3085" name="Text Box 15"/>
          <p:cNvSpPr txBox="1">
            <a:spLocks noChangeArrowheads="1"/>
          </p:cNvSpPr>
          <p:nvPr/>
        </p:nvSpPr>
        <p:spPr bwMode="auto">
          <a:xfrm>
            <a:off x="5605807" y="1889125"/>
            <a:ext cx="1701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/>
              <a:t>Longitudinal emittance</a:t>
            </a:r>
          </a:p>
        </p:txBody>
      </p:sp>
      <p:pic>
        <p:nvPicPr>
          <p:cNvPr id="3086" name="Picture 16" descr="Longitudinal Emittance graph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2432" y="2547938"/>
            <a:ext cx="238125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7" name="Line 17"/>
          <p:cNvSpPr>
            <a:spLocks noChangeShapeType="1"/>
          </p:cNvSpPr>
          <p:nvPr/>
        </p:nvSpPr>
        <p:spPr bwMode="auto">
          <a:xfrm>
            <a:off x="702019" y="3506788"/>
            <a:ext cx="29956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088" name="Text Box 18"/>
          <p:cNvSpPr txBox="1">
            <a:spLocks noChangeArrowheads="1"/>
          </p:cNvSpPr>
          <p:nvPr/>
        </p:nvSpPr>
        <p:spPr bwMode="auto">
          <a:xfrm>
            <a:off x="6755157" y="3981450"/>
            <a:ext cx="3032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V</a:t>
            </a:r>
          </a:p>
        </p:txBody>
      </p:sp>
      <p:sp>
        <p:nvSpPr>
          <p:cNvPr id="3089" name="Text Box 19"/>
          <p:cNvSpPr txBox="1">
            <a:spLocks noChangeArrowheads="1"/>
          </p:cNvSpPr>
          <p:nvPr/>
        </p:nvSpPr>
        <p:spPr bwMode="auto">
          <a:xfrm>
            <a:off x="5770907" y="4122738"/>
            <a:ext cx="3032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V</a:t>
            </a:r>
          </a:p>
        </p:txBody>
      </p:sp>
      <p:sp>
        <p:nvSpPr>
          <p:cNvPr id="3090" name="Text Box 20"/>
          <p:cNvSpPr txBox="1">
            <a:spLocks noChangeArrowheads="1"/>
          </p:cNvSpPr>
          <p:nvPr/>
        </p:nvSpPr>
        <p:spPr bwMode="auto">
          <a:xfrm>
            <a:off x="6343994" y="3506788"/>
            <a:ext cx="2333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I</a:t>
            </a:r>
          </a:p>
        </p:txBody>
      </p:sp>
      <p:graphicFrame>
        <p:nvGraphicFramePr>
          <p:cNvPr id="3074" name="Object 22"/>
          <p:cNvGraphicFramePr>
            <a:graphicFrameLocks noChangeAspect="1"/>
          </p:cNvGraphicFramePr>
          <p:nvPr/>
        </p:nvGraphicFramePr>
        <p:xfrm>
          <a:off x="7383807" y="2660650"/>
          <a:ext cx="334962" cy="511175"/>
        </p:xfrm>
        <a:graphic>
          <a:graphicData uri="http://schemas.openxmlformats.org/presentationml/2006/ole">
            <p:oleObj spid="_x0000_s63490" name="Equation" r:id="rId6" imgW="266400" imgH="406080" progId="Equation.3">
              <p:embed/>
            </p:oleObj>
          </a:graphicData>
        </a:graphic>
      </p:graphicFrame>
      <p:sp>
        <p:nvSpPr>
          <p:cNvPr id="3091" name="Line 23"/>
          <p:cNvSpPr>
            <a:spLocks noChangeShapeType="1"/>
          </p:cNvSpPr>
          <p:nvPr/>
        </p:nvSpPr>
        <p:spPr bwMode="auto">
          <a:xfrm flipH="1">
            <a:off x="7037732" y="2928938"/>
            <a:ext cx="346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92" name="Line 24"/>
          <p:cNvSpPr>
            <a:spLocks noChangeShapeType="1"/>
          </p:cNvSpPr>
          <p:nvPr/>
        </p:nvSpPr>
        <p:spPr bwMode="auto">
          <a:xfrm flipH="1" flipV="1">
            <a:off x="6193182" y="3930650"/>
            <a:ext cx="192087" cy="2682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093" name="Text Box 25"/>
          <p:cNvSpPr txBox="1">
            <a:spLocks noChangeArrowheads="1"/>
          </p:cNvSpPr>
          <p:nvPr/>
        </p:nvSpPr>
        <p:spPr bwMode="auto">
          <a:xfrm>
            <a:off x="6155082" y="4198938"/>
            <a:ext cx="5794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MCP</a:t>
            </a:r>
          </a:p>
        </p:txBody>
      </p:sp>
      <p:graphicFrame>
        <p:nvGraphicFramePr>
          <p:cNvPr id="3075" name="Object 27"/>
          <p:cNvGraphicFramePr>
            <a:graphicFrameLocks noChangeAspect="1"/>
          </p:cNvGraphicFramePr>
          <p:nvPr/>
        </p:nvGraphicFramePr>
        <p:xfrm>
          <a:off x="1406869" y="2211388"/>
          <a:ext cx="2316163" cy="374650"/>
        </p:xfrm>
        <a:graphic>
          <a:graphicData uri="http://schemas.openxmlformats.org/presentationml/2006/ole">
            <p:oleObj spid="_x0000_s63491" name="Equation" r:id="rId7" imgW="1409400" imgH="228600" progId="Equation.3">
              <p:embed/>
            </p:oleObj>
          </a:graphicData>
        </a:graphic>
      </p:graphicFrame>
      <p:graphicFrame>
        <p:nvGraphicFramePr>
          <p:cNvPr id="3076" name="Object 28"/>
          <p:cNvGraphicFramePr>
            <a:graphicFrameLocks noChangeAspect="1"/>
          </p:cNvGraphicFramePr>
          <p:nvPr/>
        </p:nvGraphicFramePr>
        <p:xfrm>
          <a:off x="5562944" y="2201863"/>
          <a:ext cx="1941513" cy="387350"/>
        </p:xfrm>
        <a:graphic>
          <a:graphicData uri="http://schemas.openxmlformats.org/presentationml/2006/ole">
            <p:oleObj spid="_x0000_s63492" name="Equation" r:id="rId8" imgW="1143000" imgH="228600" progId="Equation.3">
              <p:embed/>
            </p:oleObj>
          </a:graphicData>
        </a:graphic>
      </p:graphicFrame>
      <p:sp>
        <p:nvSpPr>
          <p:cNvPr id="3096" name="Text Box 32"/>
          <p:cNvSpPr txBox="1">
            <a:spLocks noChangeArrowheads="1"/>
          </p:cNvSpPr>
          <p:nvPr/>
        </p:nvSpPr>
        <p:spPr bwMode="auto">
          <a:xfrm>
            <a:off x="7421907" y="3313113"/>
            <a:ext cx="78581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Energy</a:t>
            </a:r>
          </a:p>
          <a:p>
            <a:r>
              <a:rPr lang="en-US" b="1"/>
              <a:t>spread</a:t>
            </a:r>
          </a:p>
        </p:txBody>
      </p:sp>
      <p:sp>
        <p:nvSpPr>
          <p:cNvPr id="3097" name="Line 33"/>
          <p:cNvSpPr>
            <a:spLocks noChangeShapeType="1"/>
          </p:cNvSpPr>
          <p:nvPr/>
        </p:nvSpPr>
        <p:spPr bwMode="auto">
          <a:xfrm flipH="1" flipV="1">
            <a:off x="6999632" y="3582988"/>
            <a:ext cx="384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 rot="5400000">
            <a:off x="-1166018" y="1166018"/>
            <a:ext cx="6858000" cy="4525963"/>
          </a:xfrm>
          <a:noFill/>
          <a:ln/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143000" y="1676400"/>
            <a:ext cx="20574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accent2"/>
                </a:solidFill>
              </a:rPr>
              <a:t>Monitoring PIPS</a:t>
            </a:r>
          </a:p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accent2"/>
                </a:solidFill>
              </a:rPr>
              <a:t>Half life data obtained with a MCS</a:t>
            </a:r>
          </a:p>
          <a:p>
            <a:pPr>
              <a:spcBef>
                <a:spcPct val="50000"/>
              </a:spcBef>
            </a:pPr>
            <a:endParaRPr lang="en-US" sz="1400" b="1">
              <a:solidFill>
                <a:schemeClr val="accent2"/>
              </a:solidFill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3200400" y="4800600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accent2"/>
                </a:solidFill>
              </a:rPr>
              <a:t>EBIT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990600" y="5791200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accent2"/>
                </a:solidFill>
              </a:rPr>
              <a:t>RFQ</a:t>
            </a:r>
          </a:p>
        </p:txBody>
      </p:sp>
      <p:sp>
        <p:nvSpPr>
          <p:cNvPr id="26630" name="Line 6"/>
          <p:cNvSpPr>
            <a:spLocks noChangeShapeType="1"/>
          </p:cNvSpPr>
          <p:nvPr/>
        </p:nvSpPr>
        <p:spPr bwMode="auto">
          <a:xfrm flipH="1">
            <a:off x="609600" y="1905000"/>
            <a:ext cx="609600" cy="2286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31" name="Line 7"/>
          <p:cNvSpPr>
            <a:spLocks noChangeShapeType="1"/>
          </p:cNvSpPr>
          <p:nvPr/>
        </p:nvSpPr>
        <p:spPr bwMode="auto">
          <a:xfrm flipV="1">
            <a:off x="533400" y="2209800"/>
            <a:ext cx="0" cy="4343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1295400" y="3733800"/>
            <a:ext cx="5943600" cy="167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634" name="Rectangle 10"/>
          <p:cNvSpPr>
            <a:spLocks noGrp="1" noChangeArrowheads="1"/>
          </p:cNvSpPr>
          <p:nvPr>
            <p:ph type="title"/>
          </p:nvPr>
        </p:nvSpPr>
        <p:spPr>
          <a:xfrm>
            <a:off x="838200" y="76200"/>
            <a:ext cx="8229600" cy="1143000"/>
          </a:xfrm>
        </p:spPr>
        <p:txBody>
          <a:bodyPr/>
          <a:lstStyle/>
          <a:p>
            <a:r>
              <a:rPr lang="en-US"/>
              <a:t>Contamination of </a:t>
            </a:r>
            <a:r>
              <a:rPr lang="en-US" baseline="30000"/>
              <a:t>126</a:t>
            </a:r>
            <a:r>
              <a:rPr lang="en-US"/>
              <a:t>Cs beam</a:t>
            </a:r>
          </a:p>
        </p:txBody>
      </p:sp>
      <p:pic>
        <p:nvPicPr>
          <p:cNvPr id="26635" name="Picture 11" descr="Cs126_HalfLif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219200"/>
            <a:ext cx="3810000" cy="2944813"/>
          </a:xfrm>
          <a:prstGeom prst="rect">
            <a:avLst/>
          </a:prstGeom>
          <a:noFill/>
        </p:spPr>
      </p:pic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5791200" y="4572000"/>
            <a:ext cx="3352800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Fit of strip tool data under the assumption of </a:t>
            </a:r>
            <a:r>
              <a:rPr lang="en-US" sz="1600" baseline="30000"/>
              <a:t>126</a:t>
            </a:r>
            <a:r>
              <a:rPr lang="en-US" sz="1600"/>
              <a:t>Ba contamination:</a:t>
            </a:r>
          </a:p>
          <a:p>
            <a:pPr>
              <a:spcBef>
                <a:spcPct val="50000"/>
              </a:spcBef>
            </a:pPr>
            <a:r>
              <a:rPr lang="en-US" sz="1600"/>
              <a:t>t</a:t>
            </a:r>
            <a:r>
              <a:rPr lang="en-US" sz="1600" baseline="-25000"/>
              <a:t>½</a:t>
            </a:r>
            <a:r>
              <a:rPr lang="en-US" sz="1600"/>
              <a:t> is fixed to the literature values</a:t>
            </a:r>
          </a:p>
          <a:p>
            <a:pPr>
              <a:spcBef>
                <a:spcPct val="50000"/>
              </a:spcBef>
            </a:pPr>
            <a:r>
              <a:rPr lang="en-US" sz="1600"/>
              <a:t>Intensities are the only free parameter</a:t>
            </a:r>
          </a:p>
          <a:p>
            <a:pPr>
              <a:spcBef>
                <a:spcPct val="50000"/>
              </a:spcBef>
            </a:pPr>
            <a:r>
              <a:rPr lang="en-US" sz="1600">
                <a:sym typeface="Wingdings" pitchFamily="2" charset="2"/>
              </a:rPr>
              <a:t> ~ 35% </a:t>
            </a:r>
            <a:r>
              <a:rPr lang="en-US" sz="1600" baseline="30000">
                <a:sym typeface="Wingdings" pitchFamily="2" charset="2"/>
              </a:rPr>
              <a:t>126</a:t>
            </a:r>
            <a:r>
              <a:rPr lang="en-US" sz="1600">
                <a:sym typeface="Wingdings" pitchFamily="2" charset="2"/>
              </a:rPr>
              <a:t>Ba contamination ???</a:t>
            </a:r>
            <a:endParaRPr lang="en-US" sz="1600"/>
          </a:p>
        </p:txBody>
      </p:sp>
      <p:pic>
        <p:nvPicPr>
          <p:cNvPr id="26633" name="Picture 9" descr="126Cs_Decay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524000" y="3352800"/>
            <a:ext cx="4343400" cy="332581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0" y="-38100"/>
            <a:ext cx="6000792" cy="1154098"/>
          </a:xfrm>
        </p:spPr>
        <p:txBody>
          <a:bodyPr>
            <a:noAutofit/>
          </a:bodyPr>
          <a:lstStyle/>
          <a:p>
            <a:r>
              <a:rPr lang="en-US" sz="3600" dirty="0" smtClean="0"/>
              <a:t>ISAC – Isotope Separation and Acceleration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9. Jan 2008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846263" y="2732087"/>
            <a:ext cx="5240337" cy="3808413"/>
          </a:xfrm>
          <a:prstGeom prst="rect">
            <a:avLst/>
          </a:prstGeom>
          <a:noFill/>
          <a:ln/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82575" y="1343025"/>
            <a:ext cx="29016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The technique used: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Isotope separation </a:t>
            </a:r>
            <a:r>
              <a:rPr lang="en-US" sz="1600" dirty="0" smtClean="0">
                <a:solidFill>
                  <a:srgbClr val="FF0000"/>
                </a:solidFill>
              </a:rPr>
              <a:t>online </a:t>
            </a:r>
            <a:r>
              <a:rPr lang="en-US" sz="1600" b="1" dirty="0" smtClean="0">
                <a:solidFill>
                  <a:srgbClr val="FF0000"/>
                </a:solidFill>
              </a:rPr>
              <a:t>(ISOL)</a:t>
            </a:r>
            <a:r>
              <a:rPr lang="en-US" sz="1600" dirty="0" smtClean="0"/>
              <a:t>:</a:t>
            </a:r>
            <a:endParaRPr lang="en-US" sz="1600" dirty="0"/>
          </a:p>
          <a:p>
            <a:pPr algn="ctr"/>
            <a:r>
              <a:rPr lang="en-US" sz="1600" i="1" dirty="0"/>
              <a:t>(proton </a:t>
            </a:r>
            <a:r>
              <a:rPr lang="en-US" sz="1600" i="1" dirty="0" err="1"/>
              <a:t>spallation</a:t>
            </a:r>
            <a:r>
              <a:rPr lang="en-US" sz="1600" i="1" dirty="0"/>
              <a:t>)</a:t>
            </a: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3209925" y="1765300"/>
            <a:ext cx="1554163" cy="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5029200" y="1436687"/>
            <a:ext cx="228600" cy="609600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5715000" y="1741487"/>
            <a:ext cx="1554163" cy="0"/>
          </a:xfrm>
          <a:prstGeom prst="line">
            <a:avLst/>
          </a:prstGeom>
          <a:noFill/>
          <a:ln w="101600">
            <a:pattFill prst="pct75">
              <a:fgClr>
                <a:srgbClr val="FF0000"/>
              </a:fgClr>
              <a:bgClr>
                <a:srgbClr val="FFFFFF"/>
              </a:bgClr>
            </a:patt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657475" y="1131887"/>
            <a:ext cx="2295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500-MeV proton beam</a:t>
            </a:r>
          </a:p>
        </p:txBody>
      </p:sp>
      <p:grpSp>
        <p:nvGrpSpPr>
          <p:cNvPr id="11" name="Group 16"/>
          <p:cNvGrpSpPr>
            <a:grpSpLocks/>
          </p:cNvGrpSpPr>
          <p:nvPr/>
        </p:nvGrpSpPr>
        <p:grpSpPr bwMode="auto">
          <a:xfrm>
            <a:off x="5334000" y="1360487"/>
            <a:ext cx="457200" cy="304800"/>
            <a:chOff x="624" y="2160"/>
            <a:chExt cx="288" cy="192"/>
          </a:xfrm>
        </p:grpSpPr>
        <p:sp>
          <p:nvSpPr>
            <p:cNvPr id="12" name="Oval 13"/>
            <p:cNvSpPr>
              <a:spLocks noChangeArrowheads="1"/>
            </p:cNvSpPr>
            <p:nvPr/>
          </p:nvSpPr>
          <p:spPr bwMode="auto">
            <a:xfrm>
              <a:off x="816" y="2160"/>
              <a:ext cx="96" cy="96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4"/>
            <p:cNvSpPr>
              <a:spLocks noChangeShapeType="1"/>
            </p:cNvSpPr>
            <p:nvPr/>
          </p:nvSpPr>
          <p:spPr bwMode="auto">
            <a:xfrm flipH="1">
              <a:off x="672" y="2208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 flipH="1">
              <a:off x="624" y="2256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7"/>
          <p:cNvGrpSpPr>
            <a:grpSpLocks/>
          </p:cNvGrpSpPr>
          <p:nvPr/>
        </p:nvGrpSpPr>
        <p:grpSpPr bwMode="auto">
          <a:xfrm rot="2700000">
            <a:off x="5334000" y="1893887"/>
            <a:ext cx="457200" cy="304800"/>
            <a:chOff x="624" y="2160"/>
            <a:chExt cx="288" cy="192"/>
          </a:xfrm>
        </p:grpSpPr>
        <p:sp>
          <p:nvSpPr>
            <p:cNvPr id="16" name="Oval 18"/>
            <p:cNvSpPr>
              <a:spLocks noChangeArrowheads="1"/>
            </p:cNvSpPr>
            <p:nvPr/>
          </p:nvSpPr>
          <p:spPr bwMode="auto">
            <a:xfrm>
              <a:off x="816" y="2160"/>
              <a:ext cx="96" cy="96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19"/>
            <p:cNvSpPr>
              <a:spLocks noChangeShapeType="1"/>
            </p:cNvSpPr>
            <p:nvPr/>
          </p:nvSpPr>
          <p:spPr bwMode="auto">
            <a:xfrm flipH="1">
              <a:off x="672" y="2208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0"/>
            <p:cNvSpPr>
              <a:spLocks noChangeShapeType="1"/>
            </p:cNvSpPr>
            <p:nvPr/>
          </p:nvSpPr>
          <p:spPr bwMode="auto">
            <a:xfrm flipH="1">
              <a:off x="624" y="2256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21"/>
          <p:cNvGrpSpPr>
            <a:grpSpLocks/>
          </p:cNvGrpSpPr>
          <p:nvPr/>
        </p:nvGrpSpPr>
        <p:grpSpPr bwMode="auto">
          <a:xfrm rot="2700000">
            <a:off x="5486400" y="1665287"/>
            <a:ext cx="457200" cy="304800"/>
            <a:chOff x="624" y="2160"/>
            <a:chExt cx="288" cy="192"/>
          </a:xfrm>
        </p:grpSpPr>
        <p:sp>
          <p:nvSpPr>
            <p:cNvPr id="20" name="Oval 22"/>
            <p:cNvSpPr>
              <a:spLocks noChangeArrowheads="1"/>
            </p:cNvSpPr>
            <p:nvPr/>
          </p:nvSpPr>
          <p:spPr bwMode="auto">
            <a:xfrm>
              <a:off x="816" y="2160"/>
              <a:ext cx="96" cy="96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23"/>
            <p:cNvSpPr>
              <a:spLocks noChangeShapeType="1"/>
            </p:cNvSpPr>
            <p:nvPr/>
          </p:nvSpPr>
          <p:spPr bwMode="auto">
            <a:xfrm flipH="1">
              <a:off x="672" y="2208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24"/>
            <p:cNvSpPr>
              <a:spLocks noChangeShapeType="1"/>
            </p:cNvSpPr>
            <p:nvPr/>
          </p:nvSpPr>
          <p:spPr bwMode="auto">
            <a:xfrm flipH="1">
              <a:off x="624" y="2256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5"/>
          <p:cNvGrpSpPr>
            <a:grpSpLocks/>
          </p:cNvGrpSpPr>
          <p:nvPr/>
        </p:nvGrpSpPr>
        <p:grpSpPr bwMode="auto">
          <a:xfrm rot="509336">
            <a:off x="5791200" y="1436687"/>
            <a:ext cx="457200" cy="304800"/>
            <a:chOff x="624" y="2160"/>
            <a:chExt cx="288" cy="192"/>
          </a:xfrm>
        </p:grpSpPr>
        <p:sp>
          <p:nvSpPr>
            <p:cNvPr id="24" name="Oval 26"/>
            <p:cNvSpPr>
              <a:spLocks noChangeArrowheads="1"/>
            </p:cNvSpPr>
            <p:nvPr/>
          </p:nvSpPr>
          <p:spPr bwMode="auto">
            <a:xfrm>
              <a:off x="816" y="2160"/>
              <a:ext cx="96" cy="96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27"/>
            <p:cNvSpPr>
              <a:spLocks noChangeShapeType="1"/>
            </p:cNvSpPr>
            <p:nvPr/>
          </p:nvSpPr>
          <p:spPr bwMode="auto">
            <a:xfrm flipH="1">
              <a:off x="672" y="2208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28"/>
            <p:cNvSpPr>
              <a:spLocks noChangeShapeType="1"/>
            </p:cNvSpPr>
            <p:nvPr/>
          </p:nvSpPr>
          <p:spPr bwMode="auto">
            <a:xfrm flipH="1">
              <a:off x="624" y="2256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9"/>
          <p:cNvGrpSpPr>
            <a:grpSpLocks/>
          </p:cNvGrpSpPr>
          <p:nvPr/>
        </p:nvGrpSpPr>
        <p:grpSpPr bwMode="auto">
          <a:xfrm rot="1638050">
            <a:off x="5943600" y="1893887"/>
            <a:ext cx="457200" cy="304800"/>
            <a:chOff x="624" y="2160"/>
            <a:chExt cx="288" cy="192"/>
          </a:xfrm>
        </p:grpSpPr>
        <p:sp>
          <p:nvSpPr>
            <p:cNvPr id="28" name="Oval 30"/>
            <p:cNvSpPr>
              <a:spLocks noChangeArrowheads="1"/>
            </p:cNvSpPr>
            <p:nvPr/>
          </p:nvSpPr>
          <p:spPr bwMode="auto">
            <a:xfrm>
              <a:off x="816" y="2160"/>
              <a:ext cx="96" cy="96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31"/>
            <p:cNvSpPr>
              <a:spLocks noChangeShapeType="1"/>
            </p:cNvSpPr>
            <p:nvPr/>
          </p:nvSpPr>
          <p:spPr bwMode="auto">
            <a:xfrm flipH="1">
              <a:off x="672" y="2208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32"/>
            <p:cNvSpPr>
              <a:spLocks noChangeShapeType="1"/>
            </p:cNvSpPr>
            <p:nvPr/>
          </p:nvSpPr>
          <p:spPr bwMode="auto">
            <a:xfrm flipH="1">
              <a:off x="624" y="2256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Text Box 33"/>
          <p:cNvSpPr txBox="1">
            <a:spLocks noChangeArrowheads="1"/>
          </p:cNvSpPr>
          <p:nvPr/>
        </p:nvSpPr>
        <p:spPr bwMode="auto">
          <a:xfrm>
            <a:off x="4191000" y="2245896"/>
            <a:ext cx="15888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/>
              <a:t>Target: Ta, </a:t>
            </a:r>
            <a:r>
              <a:rPr lang="en-US" sz="1600" dirty="0" smtClean="0"/>
              <a:t>W, </a:t>
            </a:r>
            <a:r>
              <a:rPr lang="en-US" sz="1600" dirty="0" err="1" smtClean="0"/>
              <a:t>SiC</a:t>
            </a:r>
            <a:endParaRPr lang="en-US" sz="1600" dirty="0"/>
          </a:p>
        </p:txBody>
      </p:sp>
      <p:sp>
        <p:nvSpPr>
          <p:cNvPr id="32" name="Oval 35"/>
          <p:cNvSpPr>
            <a:spLocks noChangeArrowheads="1"/>
          </p:cNvSpPr>
          <p:nvPr/>
        </p:nvSpPr>
        <p:spPr bwMode="auto">
          <a:xfrm rot="3130460">
            <a:off x="3063082" y="3936205"/>
            <a:ext cx="1066800" cy="239871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Text Box 36"/>
          <p:cNvSpPr txBox="1">
            <a:spLocks noChangeArrowheads="1"/>
          </p:cNvSpPr>
          <p:nvPr/>
        </p:nvSpPr>
        <p:spPr bwMode="auto">
          <a:xfrm>
            <a:off x="615950" y="5529262"/>
            <a:ext cx="1797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TRIUMF (now!)</a:t>
            </a:r>
          </a:p>
        </p:txBody>
      </p:sp>
      <p:sp>
        <p:nvSpPr>
          <p:cNvPr id="34" name="Line 38"/>
          <p:cNvSpPr>
            <a:spLocks noChangeShapeType="1"/>
          </p:cNvSpPr>
          <p:nvPr/>
        </p:nvSpPr>
        <p:spPr bwMode="auto">
          <a:xfrm flipH="1" flipV="1">
            <a:off x="5878513" y="2225675"/>
            <a:ext cx="460375" cy="1539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" name="Text Box 39"/>
          <p:cNvSpPr txBox="1">
            <a:spLocks noChangeArrowheads="1"/>
          </p:cNvSpPr>
          <p:nvPr/>
        </p:nvSpPr>
        <p:spPr bwMode="auto">
          <a:xfrm>
            <a:off x="1116013" y="5875337"/>
            <a:ext cx="86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A&lt;120</a:t>
            </a:r>
          </a:p>
        </p:txBody>
      </p:sp>
      <p:sp>
        <p:nvSpPr>
          <p:cNvPr id="36" name="Text Box 40"/>
          <p:cNvSpPr txBox="1">
            <a:spLocks noChangeArrowheads="1"/>
          </p:cNvSpPr>
          <p:nvPr/>
        </p:nvSpPr>
        <p:spPr bwMode="auto">
          <a:xfrm>
            <a:off x="6492875" y="2149475"/>
            <a:ext cx="205263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Exotic isotopes are</a:t>
            </a:r>
          </a:p>
          <a:p>
            <a:r>
              <a:rPr lang="en-US">
                <a:solidFill>
                  <a:srgbClr val="FF0000"/>
                </a:solidFill>
              </a:rPr>
              <a:t>produced in the target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/>
          </p:cNvSpPr>
          <p:nvPr/>
        </p:nvSpPr>
        <p:spPr bwMode="auto">
          <a:xfrm>
            <a:off x="2763738" y="303520"/>
            <a:ext cx="2156360" cy="276999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solidFill>
                  <a:srgbClr val="FFFFFF"/>
                </a:solidFill>
                <a:ea typeface="Gill Sans" charset="0"/>
                <a:cs typeface="Gill Sans" charset="0"/>
              </a:rPr>
              <a:t>Basic ion trap concepts</a:t>
            </a:r>
          </a:p>
        </p:txBody>
      </p:sp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9241" y="2095129"/>
            <a:ext cx="1600646" cy="15995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8170" y="4035103"/>
            <a:ext cx="2062758" cy="14521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3801" name="Rectangle 9"/>
          <p:cNvSpPr>
            <a:spLocks/>
          </p:cNvSpPr>
          <p:nvPr/>
        </p:nvSpPr>
        <p:spPr bwMode="auto">
          <a:xfrm>
            <a:off x="3830836" y="3840883"/>
            <a:ext cx="1697757" cy="314771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28573" bIns="0"/>
          <a:lstStyle/>
          <a:p>
            <a:pPr marL="27905"/>
            <a:r>
              <a:rPr lang="en-US" sz="1400" b="1" dirty="0">
                <a:solidFill>
                  <a:srgbClr val="0000FF"/>
                </a:solidFill>
                <a:ea typeface="Gill Sans" charset="0"/>
                <a:cs typeface="Gill Sans" charset="0"/>
              </a:rPr>
              <a:t>3D confinement</a:t>
            </a:r>
          </a:p>
        </p:txBody>
      </p:sp>
      <p:sp>
        <p:nvSpPr>
          <p:cNvPr id="33802" name="Rectangle 10"/>
          <p:cNvSpPr>
            <a:spLocks/>
          </p:cNvSpPr>
          <p:nvPr/>
        </p:nvSpPr>
        <p:spPr bwMode="auto">
          <a:xfrm>
            <a:off x="748061" y="1167758"/>
            <a:ext cx="4121647" cy="449833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28573" bIns="0"/>
          <a:lstStyle/>
          <a:p>
            <a:pPr marL="27905" algn="ctr"/>
            <a:r>
              <a:rPr lang="en-US" b="1" dirty="0">
                <a:ea typeface="Gill Sans" charset="0"/>
                <a:cs typeface="Gill Sans" charset="0"/>
              </a:rPr>
              <a:t>Penning </a:t>
            </a:r>
            <a:r>
              <a:rPr lang="en-US" b="1" dirty="0" smtClean="0">
                <a:ea typeface="Gill Sans" charset="0"/>
                <a:cs typeface="Gill Sans" charset="0"/>
              </a:rPr>
              <a:t>trap</a:t>
            </a:r>
            <a:endParaRPr lang="en-US" b="1" dirty="0">
              <a:ea typeface="Gill Sans" charset="0"/>
              <a:cs typeface="Gill Sans" charset="0"/>
            </a:endParaRPr>
          </a:p>
          <a:p>
            <a:pPr marL="27905" algn="ctr"/>
            <a:r>
              <a:rPr lang="en-US" dirty="0">
                <a:ea typeface="Gill Sans" charset="0"/>
                <a:cs typeface="Gill Sans" charset="0"/>
              </a:rPr>
              <a:t>Static electric </a:t>
            </a:r>
            <a:r>
              <a:rPr lang="en-US" dirty="0" err="1">
                <a:ea typeface="Gill Sans" charset="0"/>
                <a:cs typeface="Gill Sans" charset="0"/>
              </a:rPr>
              <a:t>quadrupole</a:t>
            </a:r>
            <a:r>
              <a:rPr lang="en-US" dirty="0">
                <a:ea typeface="Gill Sans" charset="0"/>
                <a:cs typeface="Gill Sans" charset="0"/>
              </a:rPr>
              <a:t> </a:t>
            </a:r>
            <a:endParaRPr lang="en-US" dirty="0" smtClean="0">
              <a:ea typeface="Gill Sans" charset="0"/>
              <a:cs typeface="Gill Sans" charset="0"/>
            </a:endParaRPr>
          </a:p>
          <a:p>
            <a:pPr marL="27905" algn="ctr"/>
            <a:r>
              <a:rPr lang="en-US" dirty="0" smtClean="0">
                <a:ea typeface="Gill Sans" charset="0"/>
                <a:cs typeface="Gill Sans" charset="0"/>
              </a:rPr>
              <a:t>and magnetic </a:t>
            </a:r>
            <a:r>
              <a:rPr lang="en-US" dirty="0">
                <a:ea typeface="Gill Sans" charset="0"/>
                <a:cs typeface="Gill Sans" charset="0"/>
              </a:rPr>
              <a:t>field</a:t>
            </a:r>
          </a:p>
        </p:txBody>
      </p:sp>
      <p:pic>
        <p:nvPicPr>
          <p:cNvPr id="33803" name="Picture 11"/>
          <p:cNvPicPr>
            <a:picLocks noChangeAspect="1" noChangeArrowheads="1"/>
          </p:cNvPicPr>
          <p:nvPr/>
        </p:nvPicPr>
        <p:blipFill>
          <a:blip r:embed="rId4" cstate="print"/>
          <a:srcRect l="6799" t="3775" r="12065" b="3090"/>
          <a:stretch>
            <a:fillRect/>
          </a:stretch>
        </p:blipFill>
        <p:spPr bwMode="auto">
          <a:xfrm>
            <a:off x="5610076" y="3727029"/>
            <a:ext cx="1982391" cy="17680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3804" name="Rectangle 12"/>
          <p:cNvSpPr>
            <a:spLocks/>
          </p:cNvSpPr>
          <p:nvPr/>
        </p:nvSpPr>
        <p:spPr bwMode="auto">
          <a:xfrm>
            <a:off x="5066482" y="5486177"/>
            <a:ext cx="2974702" cy="638473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28573" bIns="0"/>
          <a:lstStyle/>
          <a:p>
            <a:pPr marL="27905" algn="ctr"/>
            <a:r>
              <a:rPr lang="en-US" sz="1100" dirty="0" err="1">
                <a:ea typeface="Gill Sans" charset="0"/>
                <a:cs typeface="Gill Sans" charset="0"/>
              </a:rPr>
              <a:t>micromotion</a:t>
            </a:r>
            <a:r>
              <a:rPr lang="en-US" sz="1100" dirty="0">
                <a:ea typeface="Gill Sans" charset="0"/>
                <a:cs typeface="Gill Sans" charset="0"/>
              </a:rPr>
              <a:t> + </a:t>
            </a:r>
            <a:r>
              <a:rPr lang="en-US" sz="1100" dirty="0" err="1">
                <a:ea typeface="Gill Sans" charset="0"/>
                <a:cs typeface="Gill Sans" charset="0"/>
              </a:rPr>
              <a:t>macromotion</a:t>
            </a:r>
            <a:endParaRPr lang="en-US" sz="1100" dirty="0">
              <a:ea typeface="Gill Sans" charset="0"/>
              <a:cs typeface="Gill Sans" charset="0"/>
            </a:endParaRPr>
          </a:p>
          <a:p>
            <a:pPr marL="27905" algn="ctr"/>
            <a:endParaRPr lang="en-US" sz="1100" dirty="0">
              <a:ea typeface="Gill Sans" charset="0"/>
              <a:cs typeface="Gill Sans" charset="0"/>
            </a:endParaRPr>
          </a:p>
          <a:p>
            <a:pPr marL="27905" algn="ctr"/>
            <a:r>
              <a:rPr lang="en-US" sz="1400" b="1" dirty="0">
                <a:ea typeface="Gill Sans" charset="0"/>
                <a:cs typeface="Gill Sans" charset="0"/>
              </a:rPr>
              <a:t>Suited for manipulation </a:t>
            </a:r>
            <a:r>
              <a:rPr lang="en-US" sz="1400" b="1" dirty="0" smtClean="0">
                <a:ea typeface="Gill Sans" charset="0"/>
                <a:cs typeface="Gill Sans" charset="0"/>
              </a:rPr>
              <a:t>techniques</a:t>
            </a:r>
            <a:endParaRPr lang="en-US" sz="1400" b="1" dirty="0">
              <a:ea typeface="Gill Sans" charset="0"/>
              <a:cs typeface="Gill Sans" charset="0"/>
            </a:endParaRPr>
          </a:p>
        </p:txBody>
      </p:sp>
      <p:pic>
        <p:nvPicPr>
          <p:cNvPr id="33805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72584" y="2471291"/>
            <a:ext cx="1607344" cy="11296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3806" name="Rectangle 14"/>
          <p:cNvSpPr>
            <a:spLocks/>
          </p:cNvSpPr>
          <p:nvPr/>
        </p:nvSpPr>
        <p:spPr bwMode="auto">
          <a:xfrm>
            <a:off x="1371824" y="5486177"/>
            <a:ext cx="2779365" cy="638473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28573" bIns="0"/>
          <a:lstStyle/>
          <a:p>
            <a:pPr marL="27905" algn="ctr"/>
            <a:r>
              <a:rPr lang="en-US" sz="1100" dirty="0">
                <a:ea typeface="Gill Sans" charset="0"/>
                <a:cs typeface="Gill Sans" charset="0"/>
              </a:rPr>
              <a:t>3 harmonic oscillations</a:t>
            </a:r>
          </a:p>
          <a:p>
            <a:pPr marL="27905" algn="ctr"/>
            <a:endParaRPr lang="en-US" sz="1100" dirty="0">
              <a:ea typeface="Gill Sans" charset="0"/>
              <a:cs typeface="Gill Sans" charset="0"/>
            </a:endParaRPr>
          </a:p>
          <a:p>
            <a:pPr marL="27905" algn="ctr"/>
            <a:r>
              <a:rPr lang="en-US" sz="1400" b="1" dirty="0">
                <a:ea typeface="Gill Sans" charset="0"/>
                <a:cs typeface="Gill Sans" charset="0"/>
              </a:rPr>
              <a:t>Suited for precision </a:t>
            </a:r>
            <a:r>
              <a:rPr lang="en-US" sz="1400" b="1" dirty="0" smtClean="0">
                <a:ea typeface="Gill Sans" charset="0"/>
                <a:cs typeface="Gill Sans" charset="0"/>
              </a:rPr>
              <a:t>experiments</a:t>
            </a:r>
            <a:endParaRPr lang="en-US" sz="1400" b="1" dirty="0">
              <a:ea typeface="Gill Sans" charset="0"/>
              <a:cs typeface="Gill Sans" charset="0"/>
            </a:endParaRPr>
          </a:p>
        </p:txBody>
      </p:sp>
      <p:sp>
        <p:nvSpPr>
          <p:cNvPr id="33807" name="Rectangle 15"/>
          <p:cNvSpPr>
            <a:spLocks/>
          </p:cNvSpPr>
          <p:nvPr/>
        </p:nvSpPr>
        <p:spPr bwMode="auto">
          <a:xfrm>
            <a:off x="4777688" y="1167758"/>
            <a:ext cx="3568858" cy="449833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28573" bIns="0"/>
          <a:lstStyle/>
          <a:p>
            <a:pPr marL="27905" algn="ctr"/>
            <a:r>
              <a:rPr lang="en-US" b="1" dirty="0">
                <a:ea typeface="Gill Sans" charset="0"/>
                <a:cs typeface="Gill Sans" charset="0"/>
              </a:rPr>
              <a:t>Paul </a:t>
            </a:r>
            <a:r>
              <a:rPr lang="en-US" b="1" dirty="0" smtClean="0">
                <a:ea typeface="Gill Sans" charset="0"/>
                <a:cs typeface="Gill Sans" charset="0"/>
              </a:rPr>
              <a:t>trap</a:t>
            </a:r>
            <a:endParaRPr lang="en-US" b="1" dirty="0">
              <a:ea typeface="Gill Sans" charset="0"/>
              <a:cs typeface="Gill Sans" charset="0"/>
            </a:endParaRPr>
          </a:p>
          <a:p>
            <a:pPr marL="27905" algn="ctr"/>
            <a:r>
              <a:rPr lang="en-US" dirty="0">
                <a:ea typeface="Gill Sans" charset="0"/>
                <a:cs typeface="Gill Sans" charset="0"/>
              </a:rPr>
              <a:t>Oscillating electric </a:t>
            </a:r>
            <a:r>
              <a:rPr lang="en-US" dirty="0" err="1">
                <a:ea typeface="Gill Sans" charset="0"/>
                <a:cs typeface="Gill Sans" charset="0"/>
              </a:rPr>
              <a:t>quadrupole</a:t>
            </a:r>
            <a:r>
              <a:rPr lang="en-US" dirty="0">
                <a:ea typeface="Gill Sans" charset="0"/>
                <a:cs typeface="Gill Sans" charset="0"/>
              </a:rPr>
              <a:t> field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Basic Ion Trap Concepts</a:t>
            </a:r>
            <a:endParaRPr lang="en-US" sz="36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6320" y="2184710"/>
            <a:ext cx="4834080" cy="457104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5006881" y="4697774"/>
            <a:ext cx="698400" cy="26354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/>
          <a:lstStyle/>
          <a:p>
            <a:pPr>
              <a:tabLst>
                <a:tab pos="656650" algn="l"/>
              </a:tabLst>
            </a:pPr>
            <a:r>
              <a:rPr lang="en-GB" sz="13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Singles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4976640" y="2903345"/>
            <a:ext cx="606240" cy="26354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/>
          <a:lstStyle/>
          <a:p>
            <a:r>
              <a:rPr lang="en-GB" sz="13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Gated</a:t>
            </a:r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>
            <a:off x="5312161" y="5232070"/>
            <a:ext cx="1440" cy="760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 rot="16200000">
            <a:off x="4759879" y="5454584"/>
            <a:ext cx="799283" cy="21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/>
          <a:lstStyle/>
          <a:p>
            <a:r>
              <a:rPr lang="en-GB" sz="1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background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7135200" y="5832613"/>
            <a:ext cx="1463040" cy="210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/>
          <a:lstStyle/>
          <a:p>
            <a:pPr>
              <a:tabLst>
                <a:tab pos="656650" algn="l"/>
                <a:tab pos="1313299" algn="l"/>
              </a:tabLst>
            </a:pPr>
            <a:r>
              <a:rPr lang="en-GB" sz="900" b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29/10/2009 : 08:49-09:39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6989761" y="3253302"/>
            <a:ext cx="424800" cy="26354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/>
          <a:lstStyle/>
          <a:p>
            <a:r>
              <a:rPr lang="en-GB" sz="13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g.s</a:t>
            </a:r>
            <a:r>
              <a:rPr lang="en-GB" sz="13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.</a:t>
            </a:r>
          </a:p>
        </p:txBody>
      </p:sp>
      <p:sp>
        <p:nvSpPr>
          <p:cNvPr id="3080" name="Freeform 8"/>
          <p:cNvSpPr>
            <a:spLocks/>
          </p:cNvSpPr>
          <p:nvPr/>
        </p:nvSpPr>
        <p:spPr bwMode="auto">
          <a:xfrm>
            <a:off x="5209920" y="3201457"/>
            <a:ext cx="3094560" cy="190100"/>
          </a:xfrm>
          <a:custGeom>
            <a:avLst/>
            <a:gdLst/>
            <a:ahLst/>
            <a:cxnLst>
              <a:cxn ang="0">
                <a:pos x="0" y="582"/>
              </a:cxn>
              <a:cxn ang="0">
                <a:pos x="0" y="0"/>
              </a:cxn>
              <a:cxn ang="0">
                <a:pos x="9475" y="0"/>
              </a:cxn>
              <a:cxn ang="0">
                <a:pos x="9475" y="582"/>
              </a:cxn>
            </a:cxnLst>
            <a:rect l="0" t="0" r="r" b="b"/>
            <a:pathLst>
              <a:path w="9476" h="583">
                <a:moveTo>
                  <a:pt x="0" y="582"/>
                </a:moveTo>
                <a:lnTo>
                  <a:pt x="0" y="0"/>
                </a:lnTo>
                <a:lnTo>
                  <a:pt x="9475" y="0"/>
                </a:lnTo>
                <a:lnTo>
                  <a:pt x="9475" y="582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 flipH="1">
            <a:off x="6644160" y="3431881"/>
            <a:ext cx="388800" cy="380200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6289920" y="2983994"/>
            <a:ext cx="652320" cy="26354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/>
          <a:lstStyle/>
          <a:p>
            <a:r>
              <a:rPr lang="en-GB" sz="13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isomer</a:t>
            </a: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597600" y="6555569"/>
            <a:ext cx="2891520" cy="38452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GB" dirty="0">
                <a:solidFill>
                  <a:srgbClr val="FF0000"/>
                </a:solidFill>
                <a:ea typeface="DejaVu LGC Sans" charset="0"/>
                <a:cs typeface="DejaVu LGC Sans" charset="0"/>
              </a:rPr>
              <a:t>~ 10</a:t>
            </a:r>
            <a:r>
              <a:rPr lang="en-GB" baseline="33000" dirty="0">
                <a:solidFill>
                  <a:srgbClr val="FF0000"/>
                </a:solidFill>
                <a:ea typeface="DejaVu LGC Sans" charset="0"/>
                <a:cs typeface="DejaVu LGC Sans" charset="0"/>
              </a:rPr>
              <a:t>5</a:t>
            </a:r>
            <a:r>
              <a:rPr lang="en-GB" dirty="0">
                <a:solidFill>
                  <a:srgbClr val="FF0000"/>
                </a:solidFill>
                <a:ea typeface="DejaVu LGC Sans" charset="0"/>
                <a:cs typeface="DejaVu LGC Sans" charset="0"/>
              </a:rPr>
              <a:t> ions/bunch, 50 Hz cycle</a:t>
            </a:r>
          </a:p>
        </p:txBody>
      </p:sp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79201" y="151216"/>
            <a:ext cx="7254720" cy="4306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/>
          <a:lstStyle/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GB" sz="2400" b="1" dirty="0">
                <a:solidFill>
                  <a:srgbClr val="000000"/>
                </a:solidFill>
                <a:latin typeface="augie" charset="0"/>
                <a:ea typeface="DejaVu LGC Sans" charset="0"/>
                <a:cs typeface="DejaVu LGC Sans" charset="0"/>
              </a:rPr>
              <a:t>Motivation for the study of   </a:t>
            </a:r>
            <a:r>
              <a:rPr lang="en-GB" sz="2400" b="1" dirty="0" err="1">
                <a:solidFill>
                  <a:srgbClr val="000000"/>
                </a:solidFill>
                <a:latin typeface="augie" charset="0"/>
                <a:ea typeface="DejaVu LGC Sans" charset="0"/>
                <a:cs typeface="DejaVu LGC Sans" charset="0"/>
              </a:rPr>
              <a:t>Rb</a:t>
            </a:r>
            <a:r>
              <a:rPr lang="en-GB" sz="2400" b="1" dirty="0">
                <a:solidFill>
                  <a:srgbClr val="000000"/>
                </a:solidFill>
                <a:latin typeface="augie" charset="0"/>
                <a:ea typeface="DejaVu LGC Sans" charset="0"/>
                <a:cs typeface="DejaVu LGC Sans" charset="0"/>
              </a:rPr>
              <a:t> (N=Z=37)‏</a:t>
            </a:r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309601" y="917377"/>
            <a:ext cx="860688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N~Z nuclei are useful to study aspects of nuclear structure such as pairing and </a:t>
            </a:r>
            <a:r>
              <a:rPr lang="en-GB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isospin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.</a:t>
            </a:r>
          </a:p>
        </p:txBody>
      </p:sp>
      <p:sp>
        <p:nvSpPr>
          <p:cNvPr id="3089" name="Text Box 17"/>
          <p:cNvSpPr txBox="1">
            <a:spLocks noChangeArrowheads="1"/>
          </p:cNvSpPr>
          <p:nvPr/>
        </p:nvSpPr>
        <p:spPr bwMode="auto">
          <a:xfrm>
            <a:off x="4739041" y="7202"/>
            <a:ext cx="39312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/>
          <a:lstStyle/>
          <a:p>
            <a:r>
              <a:rPr lang="en-GB" b="1">
                <a:solidFill>
                  <a:srgbClr val="000000"/>
                </a:solidFill>
                <a:ea typeface="DejaVu LGC Sans" charset="0"/>
                <a:cs typeface="DejaVu LGC Sans" charset="0"/>
              </a:rPr>
              <a:t>74</a:t>
            </a:r>
          </a:p>
        </p:txBody>
      </p:sp>
      <p:sp>
        <p:nvSpPr>
          <p:cNvPr id="3090" name="Text Box 18"/>
          <p:cNvSpPr txBox="1">
            <a:spLocks noChangeArrowheads="1"/>
          </p:cNvSpPr>
          <p:nvPr/>
        </p:nvSpPr>
        <p:spPr bwMode="auto">
          <a:xfrm>
            <a:off x="309601" y="1180924"/>
            <a:ext cx="783072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/>
          <a:lstStyle/>
          <a:p>
            <a:pPr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 Any change in the charge radius of   </a:t>
            </a:r>
            <a:r>
              <a:rPr lang="en-GB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Rb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might reveal dynamic deformation effects</a:t>
            </a:r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3728161" y="1149241"/>
            <a:ext cx="318240" cy="23618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/>
          <a:lstStyle/>
          <a:p>
            <a:r>
              <a:rPr lang="en-GB" sz="1100" b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74</a:t>
            </a:r>
          </a:p>
        </p:txBody>
      </p:sp>
      <p:sp>
        <p:nvSpPr>
          <p:cNvPr id="3092" name="Text Box 20"/>
          <p:cNvSpPr txBox="1">
            <a:spLocks noChangeArrowheads="1"/>
          </p:cNvSpPr>
          <p:nvPr/>
        </p:nvSpPr>
        <p:spPr bwMode="auto">
          <a:xfrm>
            <a:off x="309600" y="1474715"/>
            <a:ext cx="828720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u="sng" dirty="0">
                <a:solidFill>
                  <a:srgbClr val="0000FF"/>
                </a:solidFill>
                <a:ea typeface="DejaVu LGC Sans" charset="0"/>
                <a:cs typeface="DejaVu LGC Sans" charset="0"/>
              </a:rPr>
              <a:t>  ...with implications for </a:t>
            </a:r>
            <a:r>
              <a:rPr lang="en-GB" u="sng" dirty="0" err="1">
                <a:solidFill>
                  <a:srgbClr val="0000FF"/>
                </a:solidFill>
                <a:ea typeface="DejaVu LGC Sans" charset="0"/>
                <a:cs typeface="DejaVu LGC Sans" charset="0"/>
              </a:rPr>
              <a:t>isospin</a:t>
            </a:r>
            <a:r>
              <a:rPr lang="en-GB" u="sng" dirty="0">
                <a:solidFill>
                  <a:srgbClr val="0000FF"/>
                </a:solidFill>
                <a:ea typeface="DejaVu LGC Sans" charset="0"/>
                <a:cs typeface="DejaVu LGC Sans" charset="0"/>
              </a:rPr>
              <a:t> breaking correction for </a:t>
            </a:r>
            <a:r>
              <a:rPr lang="en-GB" i="1" u="sng" dirty="0">
                <a:solidFill>
                  <a:srgbClr val="0000FF"/>
                </a:solidFill>
                <a:ea typeface="DejaVu LGC Sans" charset="0"/>
                <a:cs typeface="DejaVu LGC Sans" charset="0"/>
              </a:rPr>
              <a:t>ft </a:t>
            </a:r>
            <a:r>
              <a:rPr lang="en-GB" u="sng" dirty="0">
                <a:solidFill>
                  <a:srgbClr val="0000FF"/>
                </a:solidFill>
                <a:ea typeface="DejaVu LGC Sans" charset="0"/>
                <a:cs typeface="DejaVu LGC Sans" charset="0"/>
              </a:rPr>
              <a:t>values in </a:t>
            </a:r>
            <a:r>
              <a:rPr lang="en-GB" u="sng" dirty="0" err="1">
                <a:solidFill>
                  <a:srgbClr val="0000FF"/>
                </a:solidFill>
                <a:ea typeface="DejaVu LGC Sans" charset="0"/>
                <a:cs typeface="DejaVu LGC Sans" charset="0"/>
              </a:rPr>
              <a:t>superallowed</a:t>
            </a:r>
            <a:r>
              <a:rPr lang="en-GB" u="sng" dirty="0">
                <a:solidFill>
                  <a:srgbClr val="0000FF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u="sng" dirty="0">
                <a:solidFill>
                  <a:srgbClr val="0000FF"/>
                </a:solidFill>
                <a:latin typeface="OpenSymbol" charset="2"/>
                <a:ea typeface="OpenSymbol" charset="2"/>
                <a:cs typeface="OpenSymbol" charset="2"/>
              </a:rPr>
              <a:t></a:t>
            </a:r>
            <a:r>
              <a:rPr lang="en-GB" u="sng" dirty="0">
                <a:solidFill>
                  <a:srgbClr val="0000FF"/>
                </a:solidFill>
                <a:ea typeface="DejaVu LGC Sans" charset="0"/>
                <a:cs typeface="DejaVu LGC Sans" charset="0"/>
              </a:rPr>
              <a:t> decays</a:t>
            </a:r>
          </a:p>
        </p:txBody>
      </p:sp>
      <p:pic>
        <p:nvPicPr>
          <p:cNvPr id="3093" name="Picture 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601" y="2227914"/>
            <a:ext cx="3198240" cy="208965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094" name="Text Box 22"/>
          <p:cNvSpPr txBox="1">
            <a:spLocks noChangeArrowheads="1"/>
          </p:cNvSpPr>
          <p:nvPr/>
        </p:nvSpPr>
        <p:spPr bwMode="auto">
          <a:xfrm>
            <a:off x="1715041" y="3970498"/>
            <a:ext cx="1897920" cy="210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/>
          <a:lstStyle/>
          <a:p>
            <a:pPr>
              <a:tabLst>
                <a:tab pos="656650" algn="l"/>
                <a:tab pos="1313299" algn="l"/>
              </a:tabLst>
            </a:pPr>
            <a:r>
              <a:rPr lang="en-GB" sz="9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C. </a:t>
            </a:r>
            <a:r>
              <a:rPr lang="en-GB" sz="9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Thibault</a:t>
            </a:r>
            <a:r>
              <a:rPr lang="en-GB" sz="9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et al. PRC </a:t>
            </a:r>
            <a:r>
              <a:rPr lang="en-GB" sz="900" u="sng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23</a:t>
            </a:r>
            <a:r>
              <a:rPr lang="en-GB" sz="9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6 (1981)‏</a:t>
            </a:r>
          </a:p>
        </p:txBody>
      </p:sp>
      <p:sp>
        <p:nvSpPr>
          <p:cNvPr id="3095" name="Text Box 23"/>
          <p:cNvSpPr txBox="1">
            <a:spLocks noChangeArrowheads="1"/>
          </p:cNvSpPr>
          <p:nvPr/>
        </p:nvSpPr>
        <p:spPr bwMode="auto">
          <a:xfrm>
            <a:off x="4193280" y="2405053"/>
            <a:ext cx="5028480" cy="2952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/>
          <a:lstStyle/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sz="1500" b="1" dirty="0">
                <a:solidFill>
                  <a:srgbClr val="000000"/>
                </a:solidFill>
                <a:latin typeface="augie" charset="0"/>
                <a:ea typeface="DejaVu LGC Sans" charset="0"/>
                <a:cs typeface="DejaVu LGC Sans" charset="0"/>
              </a:rPr>
              <a:t>First on-line data       </a:t>
            </a:r>
            <a:r>
              <a:rPr lang="en-GB" sz="1500" b="1" dirty="0" err="1">
                <a:solidFill>
                  <a:srgbClr val="000000"/>
                </a:solidFill>
                <a:latin typeface="augie" charset="0"/>
                <a:ea typeface="DejaVu LGC Sans" charset="0"/>
                <a:cs typeface="DejaVu LGC Sans" charset="0"/>
              </a:rPr>
              <a:t>Rb</a:t>
            </a:r>
            <a:r>
              <a:rPr lang="en-GB" sz="1500" b="1" dirty="0">
                <a:solidFill>
                  <a:srgbClr val="000000"/>
                </a:solidFill>
                <a:latin typeface="augie" charset="0"/>
                <a:ea typeface="DejaVu LGC Sans" charset="0"/>
                <a:cs typeface="DejaVu LGC Sans" charset="0"/>
              </a:rPr>
              <a:t> ( I=0,4) D2 line, ~ 1pA</a:t>
            </a:r>
          </a:p>
        </p:txBody>
      </p:sp>
      <p:sp>
        <p:nvSpPr>
          <p:cNvPr id="3096" name="Text Box 24"/>
          <p:cNvSpPr txBox="1">
            <a:spLocks noChangeArrowheads="1"/>
          </p:cNvSpPr>
          <p:nvPr/>
        </p:nvSpPr>
        <p:spPr bwMode="auto">
          <a:xfrm>
            <a:off x="5942881" y="2310002"/>
            <a:ext cx="629280" cy="23618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/>
          <a:lstStyle/>
          <a:p>
            <a:r>
              <a:rPr lang="en-GB" sz="1100" b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78,78m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208800" y="4419825"/>
            <a:ext cx="3732480" cy="2312883"/>
            <a:chOff x="208800" y="4419825"/>
            <a:chExt cx="3732480" cy="2312883"/>
          </a:xfrm>
        </p:grpSpPr>
        <p:pic>
          <p:nvPicPr>
            <p:cNvPr id="3083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8800" y="4419825"/>
              <a:ext cx="3732480" cy="231288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3084" name="Text Box 12"/>
            <p:cNvSpPr txBox="1">
              <a:spLocks noChangeArrowheads="1"/>
            </p:cNvSpPr>
            <p:nvPr/>
          </p:nvSpPr>
          <p:spPr bwMode="auto">
            <a:xfrm>
              <a:off x="3012480" y="5029008"/>
              <a:ext cx="514080" cy="37588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0820" rIns="81639" bIns="40820"/>
            <a:lstStyle/>
            <a:p>
              <a:r>
                <a:rPr lang="en-GB" sz="1300" dirty="0" err="1">
                  <a:solidFill>
                    <a:srgbClr val="000000"/>
                  </a:solidFill>
                  <a:ea typeface="DejaVu LGC Sans" charset="0"/>
                  <a:cs typeface="DejaVu LGC Sans" charset="0"/>
                </a:rPr>
                <a:t>Rb</a:t>
              </a:r>
              <a:endParaRPr lang="en-GB" sz="1300" dirty="0">
                <a:solidFill>
                  <a:srgbClr val="000000"/>
                </a:solidFill>
                <a:ea typeface="DejaVu LGC Sans" charset="0"/>
                <a:cs typeface="DejaVu LGC Sans" charset="0"/>
              </a:endParaRPr>
            </a:p>
          </p:txBody>
        </p:sp>
        <p:sp>
          <p:nvSpPr>
            <p:cNvPr id="3085" name="Text Box 13"/>
            <p:cNvSpPr txBox="1">
              <a:spLocks noChangeArrowheads="1"/>
            </p:cNvSpPr>
            <p:nvPr/>
          </p:nvSpPr>
          <p:spPr bwMode="auto">
            <a:xfrm>
              <a:off x="2885760" y="4964202"/>
              <a:ext cx="623520" cy="31395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81639" tIns="40820" rIns="81639" bIns="40820"/>
            <a:lstStyle/>
            <a:p>
              <a:r>
                <a:rPr lang="en-GB" sz="900" dirty="0">
                  <a:solidFill>
                    <a:srgbClr val="000000"/>
                  </a:solidFill>
                  <a:ea typeface="DejaVu LGC Sans" charset="0"/>
                  <a:cs typeface="DejaVu LGC Sans" charset="0"/>
                </a:rPr>
                <a:t>78</a:t>
              </a:r>
            </a:p>
          </p:txBody>
        </p:sp>
        <p:sp>
          <p:nvSpPr>
            <p:cNvPr id="3097" name="Text Box 25"/>
            <p:cNvSpPr txBox="1">
              <a:spLocks noChangeArrowheads="1"/>
            </p:cNvSpPr>
            <p:nvPr/>
          </p:nvSpPr>
          <p:spPr bwMode="auto">
            <a:xfrm>
              <a:off x="992161" y="4497593"/>
              <a:ext cx="2144160" cy="26354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0820" rIns="81639" bIns="40820"/>
            <a:lstStyle/>
            <a:p>
              <a:pPr>
                <a:tabLst>
                  <a:tab pos="656650" algn="l"/>
                  <a:tab pos="1313299" algn="l"/>
                  <a:tab pos="1969949" algn="l"/>
                </a:tabLst>
              </a:pPr>
              <a:r>
                <a:rPr lang="en-GB" sz="1300" dirty="0">
                  <a:solidFill>
                    <a:srgbClr val="0000FF"/>
                  </a:solidFill>
                  <a:ea typeface="DejaVu LGC Sans" charset="0"/>
                  <a:cs typeface="DejaVu LGC Sans" charset="0"/>
                </a:rPr>
                <a:t>Reverse extracted bunches</a:t>
              </a:r>
            </a:p>
          </p:txBody>
        </p:sp>
      </p:grpSp>
      <p:sp>
        <p:nvSpPr>
          <p:cNvPr id="3098" name="Text Box 26"/>
          <p:cNvSpPr txBox="1">
            <a:spLocks noChangeArrowheads="1"/>
          </p:cNvSpPr>
          <p:nvPr/>
        </p:nvSpPr>
        <p:spPr bwMode="auto">
          <a:xfrm>
            <a:off x="6217920" y="6526766"/>
            <a:ext cx="288288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GB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E. </a:t>
            </a:r>
            <a:r>
              <a:rPr lang="en-GB" i="1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Mané</a:t>
            </a:r>
            <a:r>
              <a:rPr lang="en-GB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, M. R. Pearson et al.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5" descr="NucW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3938" y="2132013"/>
            <a:ext cx="6762750" cy="441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Line 5"/>
          <p:cNvSpPr>
            <a:spLocks noChangeShapeType="1"/>
          </p:cNvSpPr>
          <p:nvPr/>
        </p:nvSpPr>
        <p:spPr bwMode="auto">
          <a:xfrm>
            <a:off x="5160963" y="1611313"/>
            <a:ext cx="1755775" cy="12700"/>
          </a:xfrm>
          <a:prstGeom prst="line">
            <a:avLst/>
          </a:prstGeom>
          <a:noFill/>
          <a:ln w="101600">
            <a:solidFill>
              <a:srgbClr val="FF0000">
                <a:alpha val="50195"/>
              </a:srgb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5723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Radioactive Isotope Production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838200" y="1141413"/>
            <a:ext cx="2295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500-MeV proton beam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 rot="5400000">
            <a:off x="4533900" y="1670050"/>
            <a:ext cx="457200" cy="304800"/>
            <a:chOff x="624" y="2160"/>
            <a:chExt cx="288" cy="192"/>
          </a:xfrm>
        </p:grpSpPr>
        <p:sp>
          <p:nvSpPr>
            <p:cNvPr id="23599" name="Oval 10"/>
            <p:cNvSpPr>
              <a:spLocks noChangeArrowheads="1"/>
            </p:cNvSpPr>
            <p:nvPr/>
          </p:nvSpPr>
          <p:spPr bwMode="auto">
            <a:xfrm>
              <a:off x="816" y="2160"/>
              <a:ext cx="96" cy="96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23600" name="Line 11"/>
            <p:cNvSpPr>
              <a:spLocks noChangeShapeType="1"/>
            </p:cNvSpPr>
            <p:nvPr/>
          </p:nvSpPr>
          <p:spPr bwMode="auto">
            <a:xfrm flipH="1">
              <a:off x="672" y="2208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01" name="Line 12"/>
            <p:cNvSpPr>
              <a:spLocks noChangeShapeType="1"/>
            </p:cNvSpPr>
            <p:nvPr/>
          </p:nvSpPr>
          <p:spPr bwMode="auto">
            <a:xfrm flipH="1">
              <a:off x="624" y="2256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 rot="8100000">
            <a:off x="3649663" y="1730375"/>
            <a:ext cx="457200" cy="304800"/>
            <a:chOff x="624" y="2160"/>
            <a:chExt cx="288" cy="192"/>
          </a:xfrm>
        </p:grpSpPr>
        <p:sp>
          <p:nvSpPr>
            <p:cNvPr id="23596" name="Oval 14"/>
            <p:cNvSpPr>
              <a:spLocks noChangeArrowheads="1"/>
            </p:cNvSpPr>
            <p:nvPr/>
          </p:nvSpPr>
          <p:spPr bwMode="auto">
            <a:xfrm>
              <a:off x="816" y="2160"/>
              <a:ext cx="96" cy="96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23597" name="Line 15"/>
            <p:cNvSpPr>
              <a:spLocks noChangeShapeType="1"/>
            </p:cNvSpPr>
            <p:nvPr/>
          </p:nvSpPr>
          <p:spPr bwMode="auto">
            <a:xfrm flipH="1">
              <a:off x="672" y="2208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98" name="Line 16"/>
            <p:cNvSpPr>
              <a:spLocks noChangeShapeType="1"/>
            </p:cNvSpPr>
            <p:nvPr/>
          </p:nvSpPr>
          <p:spPr bwMode="auto">
            <a:xfrm flipH="1">
              <a:off x="624" y="2256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 rot="8100000">
            <a:off x="4124325" y="1774825"/>
            <a:ext cx="457200" cy="304800"/>
            <a:chOff x="624" y="2160"/>
            <a:chExt cx="288" cy="192"/>
          </a:xfrm>
        </p:grpSpPr>
        <p:sp>
          <p:nvSpPr>
            <p:cNvPr id="23593" name="Oval 18"/>
            <p:cNvSpPr>
              <a:spLocks noChangeArrowheads="1"/>
            </p:cNvSpPr>
            <p:nvPr/>
          </p:nvSpPr>
          <p:spPr bwMode="auto">
            <a:xfrm>
              <a:off x="816" y="2160"/>
              <a:ext cx="96" cy="96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23594" name="Line 19"/>
            <p:cNvSpPr>
              <a:spLocks noChangeShapeType="1"/>
            </p:cNvSpPr>
            <p:nvPr/>
          </p:nvSpPr>
          <p:spPr bwMode="auto">
            <a:xfrm flipH="1">
              <a:off x="672" y="2208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95" name="Line 20"/>
            <p:cNvSpPr>
              <a:spLocks noChangeShapeType="1"/>
            </p:cNvSpPr>
            <p:nvPr/>
          </p:nvSpPr>
          <p:spPr bwMode="auto">
            <a:xfrm flipH="1">
              <a:off x="624" y="2256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 rot="5909336">
            <a:off x="4394200" y="1976438"/>
            <a:ext cx="457200" cy="304800"/>
            <a:chOff x="624" y="2160"/>
            <a:chExt cx="288" cy="192"/>
          </a:xfrm>
        </p:grpSpPr>
        <p:sp>
          <p:nvSpPr>
            <p:cNvPr id="23590" name="Oval 22"/>
            <p:cNvSpPr>
              <a:spLocks noChangeArrowheads="1"/>
            </p:cNvSpPr>
            <p:nvPr/>
          </p:nvSpPr>
          <p:spPr bwMode="auto">
            <a:xfrm>
              <a:off x="816" y="2160"/>
              <a:ext cx="96" cy="96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23591" name="Line 23"/>
            <p:cNvSpPr>
              <a:spLocks noChangeShapeType="1"/>
            </p:cNvSpPr>
            <p:nvPr/>
          </p:nvSpPr>
          <p:spPr bwMode="auto">
            <a:xfrm flipH="1">
              <a:off x="672" y="2208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92" name="Line 24"/>
            <p:cNvSpPr>
              <a:spLocks noChangeShapeType="1"/>
            </p:cNvSpPr>
            <p:nvPr/>
          </p:nvSpPr>
          <p:spPr bwMode="auto">
            <a:xfrm flipH="1">
              <a:off x="624" y="2256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 rot="7038050">
            <a:off x="3859213" y="1954213"/>
            <a:ext cx="457200" cy="304800"/>
            <a:chOff x="624" y="2160"/>
            <a:chExt cx="288" cy="192"/>
          </a:xfrm>
        </p:grpSpPr>
        <p:sp>
          <p:nvSpPr>
            <p:cNvPr id="23587" name="Oval 26"/>
            <p:cNvSpPr>
              <a:spLocks noChangeArrowheads="1"/>
            </p:cNvSpPr>
            <p:nvPr/>
          </p:nvSpPr>
          <p:spPr bwMode="auto">
            <a:xfrm>
              <a:off x="816" y="2160"/>
              <a:ext cx="96" cy="96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23588" name="Line 27"/>
            <p:cNvSpPr>
              <a:spLocks noChangeShapeType="1"/>
            </p:cNvSpPr>
            <p:nvPr/>
          </p:nvSpPr>
          <p:spPr bwMode="auto">
            <a:xfrm flipH="1">
              <a:off x="672" y="2208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9" name="Line 28"/>
            <p:cNvSpPr>
              <a:spLocks noChangeShapeType="1"/>
            </p:cNvSpPr>
            <p:nvPr/>
          </p:nvSpPr>
          <p:spPr bwMode="auto">
            <a:xfrm flipH="1">
              <a:off x="624" y="2256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66" name="Text Box 31"/>
          <p:cNvSpPr txBox="1">
            <a:spLocks noChangeArrowheads="1"/>
          </p:cNvSpPr>
          <p:nvPr/>
        </p:nvSpPr>
        <p:spPr bwMode="auto">
          <a:xfrm>
            <a:off x="2597150" y="5921375"/>
            <a:ext cx="8715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/>
              <a:t>A&lt;170</a:t>
            </a:r>
          </a:p>
        </p:txBody>
      </p:sp>
      <p:sp>
        <p:nvSpPr>
          <p:cNvPr id="23567" name="Text Box 34"/>
          <p:cNvSpPr txBox="1">
            <a:spLocks noChangeArrowheads="1"/>
          </p:cNvSpPr>
          <p:nvPr/>
        </p:nvSpPr>
        <p:spPr bwMode="auto">
          <a:xfrm>
            <a:off x="4919663" y="1822450"/>
            <a:ext cx="1727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/>
              <a:t>Exotic isotopes</a:t>
            </a:r>
          </a:p>
        </p:txBody>
      </p:sp>
      <p:sp>
        <p:nvSpPr>
          <p:cNvPr id="94244" name="Text Box 36"/>
          <p:cNvSpPr txBox="1">
            <a:spLocks noChangeArrowheads="1"/>
          </p:cNvSpPr>
          <p:nvPr/>
        </p:nvSpPr>
        <p:spPr bwMode="auto">
          <a:xfrm>
            <a:off x="1495425" y="2566988"/>
            <a:ext cx="3063875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A&gt;170 under development</a:t>
            </a:r>
          </a:p>
        </p:txBody>
      </p:sp>
      <p:sp>
        <p:nvSpPr>
          <p:cNvPr id="94245" name="Text Box 36"/>
          <p:cNvSpPr txBox="1">
            <a:spLocks noChangeArrowheads="1"/>
          </p:cNvSpPr>
          <p:nvPr/>
        </p:nvSpPr>
        <p:spPr bwMode="auto">
          <a:xfrm>
            <a:off x="1509713" y="2967038"/>
            <a:ext cx="2673350" cy="730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FF0000"/>
                </a:solidFill>
              </a:rPr>
              <a:t>Some heavy masses may be produced presently from test actinide targets </a:t>
            </a:r>
            <a:r>
              <a:rPr lang="en-US" sz="1400" b="1" i="1">
                <a:solidFill>
                  <a:srgbClr val="FF0000"/>
                </a:solidFill>
              </a:rPr>
              <a:t>(e.g., UO</a:t>
            </a:r>
            <a:r>
              <a:rPr lang="en-US" sz="1400" b="1" i="1" baseline="-25000">
                <a:solidFill>
                  <a:srgbClr val="FF0000"/>
                </a:solidFill>
              </a:rPr>
              <a:t>x</a:t>
            </a:r>
            <a:r>
              <a:rPr lang="en-US" sz="1400" b="1" i="1">
                <a:solidFill>
                  <a:srgbClr val="FF0000"/>
                </a:solidFill>
              </a:rPr>
              <a:t>)</a:t>
            </a:r>
            <a:r>
              <a:rPr lang="en-US" sz="1400" i="1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3570" name="AutoShape 39"/>
          <p:cNvSpPr>
            <a:spLocks noChangeArrowheads="1"/>
          </p:cNvSpPr>
          <p:nvPr/>
        </p:nvSpPr>
        <p:spPr bwMode="auto">
          <a:xfrm rot="-5400000">
            <a:off x="4143375" y="950913"/>
            <a:ext cx="327025" cy="1295400"/>
          </a:xfrm>
          <a:prstGeom prst="can">
            <a:avLst>
              <a:gd name="adj" fmla="val 52412"/>
            </a:avLst>
          </a:prstGeom>
          <a:solidFill>
            <a:srgbClr val="333333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1" name="Text Box 8"/>
          <p:cNvSpPr txBox="1">
            <a:spLocks noChangeArrowheads="1"/>
          </p:cNvSpPr>
          <p:nvPr/>
        </p:nvSpPr>
        <p:spPr bwMode="auto">
          <a:xfrm>
            <a:off x="5168900" y="1012825"/>
            <a:ext cx="14144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Residual</a:t>
            </a:r>
          </a:p>
          <a:p>
            <a:r>
              <a:rPr lang="en-US" sz="1600" b="1"/>
              <a:t>proton beam</a:t>
            </a:r>
          </a:p>
        </p:txBody>
      </p:sp>
      <p:pic>
        <p:nvPicPr>
          <p:cNvPr id="23572" name="Picture 4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04038" y="949325"/>
            <a:ext cx="17018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73" name="Rectangle 50"/>
          <p:cNvSpPr>
            <a:spLocks noChangeArrowheads="1"/>
          </p:cNvSpPr>
          <p:nvPr/>
        </p:nvSpPr>
        <p:spPr bwMode="auto">
          <a:xfrm>
            <a:off x="8332788" y="1393825"/>
            <a:ext cx="454025" cy="1139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4" name="Oval 56"/>
          <p:cNvSpPr>
            <a:spLocks noChangeArrowheads="1"/>
          </p:cNvSpPr>
          <p:nvPr/>
        </p:nvSpPr>
        <p:spPr bwMode="auto">
          <a:xfrm rot="-2232669">
            <a:off x="750888" y="5022850"/>
            <a:ext cx="3216275" cy="82391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4265" name="Oval 57"/>
          <p:cNvSpPr>
            <a:spLocks noChangeArrowheads="1"/>
          </p:cNvSpPr>
          <p:nvPr/>
        </p:nvSpPr>
        <p:spPr bwMode="auto">
          <a:xfrm rot="-1816719">
            <a:off x="2562225" y="3386138"/>
            <a:ext cx="4438650" cy="8556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17"/>
          <p:cNvGrpSpPr>
            <a:grpSpLocks/>
          </p:cNvGrpSpPr>
          <p:nvPr/>
        </p:nvGrpSpPr>
        <p:grpSpPr bwMode="auto">
          <a:xfrm rot="6198818">
            <a:off x="4238625" y="2270125"/>
            <a:ext cx="457200" cy="304800"/>
            <a:chOff x="624" y="2160"/>
            <a:chExt cx="288" cy="192"/>
          </a:xfrm>
        </p:grpSpPr>
        <p:sp>
          <p:nvSpPr>
            <p:cNvPr id="23584" name="Oval 18"/>
            <p:cNvSpPr>
              <a:spLocks noChangeArrowheads="1"/>
            </p:cNvSpPr>
            <p:nvPr/>
          </p:nvSpPr>
          <p:spPr bwMode="auto">
            <a:xfrm>
              <a:off x="816" y="2160"/>
              <a:ext cx="96" cy="96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23585" name="Line 19"/>
            <p:cNvSpPr>
              <a:spLocks noChangeShapeType="1"/>
            </p:cNvSpPr>
            <p:nvPr/>
          </p:nvSpPr>
          <p:spPr bwMode="auto">
            <a:xfrm flipH="1">
              <a:off x="672" y="2208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6" name="Line 20"/>
            <p:cNvSpPr>
              <a:spLocks noChangeShapeType="1"/>
            </p:cNvSpPr>
            <p:nvPr/>
          </p:nvSpPr>
          <p:spPr bwMode="auto">
            <a:xfrm flipH="1">
              <a:off x="624" y="2256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17"/>
          <p:cNvGrpSpPr>
            <a:grpSpLocks/>
          </p:cNvGrpSpPr>
          <p:nvPr/>
        </p:nvGrpSpPr>
        <p:grpSpPr bwMode="auto">
          <a:xfrm rot="8100000">
            <a:off x="3654425" y="2295525"/>
            <a:ext cx="457200" cy="304800"/>
            <a:chOff x="624" y="2160"/>
            <a:chExt cx="288" cy="192"/>
          </a:xfrm>
        </p:grpSpPr>
        <p:sp>
          <p:nvSpPr>
            <p:cNvPr id="23581" name="Oval 18"/>
            <p:cNvSpPr>
              <a:spLocks noChangeArrowheads="1"/>
            </p:cNvSpPr>
            <p:nvPr/>
          </p:nvSpPr>
          <p:spPr bwMode="auto">
            <a:xfrm>
              <a:off x="816" y="2160"/>
              <a:ext cx="96" cy="96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23582" name="Line 19"/>
            <p:cNvSpPr>
              <a:spLocks noChangeShapeType="1"/>
            </p:cNvSpPr>
            <p:nvPr/>
          </p:nvSpPr>
          <p:spPr bwMode="auto">
            <a:xfrm flipH="1">
              <a:off x="672" y="2208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3" name="Line 20"/>
            <p:cNvSpPr>
              <a:spLocks noChangeShapeType="1"/>
            </p:cNvSpPr>
            <p:nvPr/>
          </p:nvSpPr>
          <p:spPr bwMode="auto">
            <a:xfrm flipH="1">
              <a:off x="624" y="2256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78" name="Text Box 29"/>
          <p:cNvSpPr txBox="1">
            <a:spLocks noChangeArrowheads="1"/>
          </p:cNvSpPr>
          <p:nvPr/>
        </p:nvSpPr>
        <p:spPr bwMode="auto">
          <a:xfrm>
            <a:off x="3586163" y="939800"/>
            <a:ext cx="14446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Carbide targets:</a:t>
            </a:r>
          </a:p>
          <a:p>
            <a:pPr algn="ctr"/>
            <a:r>
              <a:rPr lang="en-US" sz="1400"/>
              <a:t>Si, Ta, W, …</a:t>
            </a:r>
          </a:p>
        </p:txBody>
      </p:sp>
      <p:sp>
        <p:nvSpPr>
          <p:cNvPr id="23579" name="Text Box 29"/>
          <p:cNvSpPr txBox="1">
            <a:spLocks noChangeArrowheads="1"/>
          </p:cNvSpPr>
          <p:nvPr/>
        </p:nvSpPr>
        <p:spPr bwMode="auto">
          <a:xfrm>
            <a:off x="7061200" y="2879725"/>
            <a:ext cx="1168400" cy="517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/>
              <a:t>Proton</a:t>
            </a:r>
          </a:p>
          <a:p>
            <a:pPr algn="ctr"/>
            <a:r>
              <a:rPr lang="en-US" sz="1400" b="1"/>
              <a:t>target ass’y</a:t>
            </a:r>
          </a:p>
        </p:txBody>
      </p:sp>
      <p:sp>
        <p:nvSpPr>
          <p:cNvPr id="23580" name="Line 5"/>
          <p:cNvSpPr>
            <a:spLocks noChangeShapeType="1"/>
          </p:cNvSpPr>
          <p:nvPr/>
        </p:nvSpPr>
        <p:spPr bwMode="auto">
          <a:xfrm>
            <a:off x="663575" y="1597025"/>
            <a:ext cx="2879725" cy="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3990109" y="5676405"/>
            <a:ext cx="193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 extraction at 20 kV – 60 kV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4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4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44" grpId="0" animBg="1"/>
      <p:bldP spid="94245" grpId="0" animBg="1"/>
      <p:bldP spid="9426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TITAN RFQ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033" y="1285860"/>
            <a:ext cx="5071427" cy="2031325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r>
              <a:rPr lang="en-US" b="1" dirty="0" smtClean="0"/>
              <a:t>TITAN RFQ needed to: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Decelerate ISAC’s radioactive beam from &lt;40 </a:t>
            </a:r>
            <a:r>
              <a:rPr lang="en-US" dirty="0" err="1" smtClean="0"/>
              <a:t>keV</a:t>
            </a:r>
            <a:r>
              <a:rPr lang="en-US" dirty="0" smtClean="0"/>
              <a:t> to 2 </a:t>
            </a:r>
            <a:r>
              <a:rPr lang="en-US" dirty="0" err="1" smtClean="0"/>
              <a:t>keV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Cool the incoming beam (reduce the phase space volume)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Bunch the incoming DC beam and send pulses to TITAN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88132" y="1000108"/>
            <a:ext cx="2942925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>
            <a:off x="3143240" y="6072206"/>
            <a:ext cx="1143008" cy="158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286116" y="5795207"/>
            <a:ext cx="928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ISAC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8179587" y="6063453"/>
            <a:ext cx="678693" cy="8753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215338" y="5786454"/>
            <a:ext cx="928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TITAN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34" y="4087222"/>
            <a:ext cx="46434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TITAN RFQ: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Gas filled linear Paul trap with 24 segments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Symmetric trap structure allows for </a:t>
            </a:r>
          </a:p>
          <a:p>
            <a:r>
              <a:rPr lang="en-US" dirty="0" smtClean="0"/>
              <a:t>reverse extraction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Digitally driven square wave frequency </a:t>
            </a:r>
          </a:p>
        </p:txBody>
      </p:sp>
      <p:pic>
        <p:nvPicPr>
          <p:cNvPr id="11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13447" y="5225903"/>
            <a:ext cx="3533775" cy="147161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2" name="Rectangle 6"/>
          <p:cNvSpPr>
            <a:spLocks/>
          </p:cNvSpPr>
          <p:nvPr/>
        </p:nvSpPr>
        <p:spPr bwMode="auto">
          <a:xfrm>
            <a:off x="3268266" y="303520"/>
            <a:ext cx="1385764" cy="276999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solidFill>
                  <a:srgbClr val="FFFFFF"/>
                </a:solidFill>
                <a:ea typeface="Gill Sans" charset="0"/>
                <a:cs typeface="Gill Sans" charset="0"/>
              </a:rPr>
              <a:t>The TITAN RFQ</a:t>
            </a:r>
          </a:p>
        </p:txBody>
      </p:sp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3204" y="1031205"/>
            <a:ext cx="1678532" cy="287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Linear Paul Trap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71472" y="4495585"/>
            <a:ext cx="4357718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Necessary ingredients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/>
              <a:t>250 </a:t>
            </a:r>
            <a:r>
              <a:rPr lang="en-US" dirty="0" smtClean="0"/>
              <a:t>kHz to 1 MHz RF along the electrodes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/>
              <a:t> Axial DC gradient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/>
              <a:t> Buffer gas cooling</a:t>
            </a:r>
            <a:endParaRPr lang="en-US" dirty="0"/>
          </a:p>
        </p:txBody>
      </p:sp>
      <p:pic>
        <p:nvPicPr>
          <p:cNvPr id="41" name="Picture 13" descr="tra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6485" y="4585633"/>
            <a:ext cx="3140947" cy="2087077"/>
          </a:xfrm>
          <a:prstGeom prst="rect">
            <a:avLst/>
          </a:prstGeom>
          <a:noFill/>
        </p:spPr>
      </p:pic>
      <p:sp>
        <p:nvSpPr>
          <p:cNvPr id="42" name="TextBox 41"/>
          <p:cNvSpPr txBox="1"/>
          <p:nvPr/>
        </p:nvSpPr>
        <p:spPr>
          <a:xfrm>
            <a:off x="2509149" y="6247885"/>
            <a:ext cx="3300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Radial trajectory of </a:t>
            </a:r>
            <a:r>
              <a:rPr lang="en-US" sz="1400" baseline="30000" dirty="0" smtClean="0"/>
              <a:t>133</a:t>
            </a:r>
            <a:r>
              <a:rPr lang="en-US" sz="1400" dirty="0" smtClean="0"/>
              <a:t>Cs in 2.5 x 10</a:t>
            </a:r>
            <a:r>
              <a:rPr lang="en-US" sz="1400" baseline="30000" dirty="0" smtClean="0"/>
              <a:t>-2</a:t>
            </a:r>
            <a:r>
              <a:rPr lang="en-US" sz="1400" dirty="0" smtClean="0"/>
              <a:t> mbar</a:t>
            </a:r>
          </a:p>
          <a:p>
            <a:r>
              <a:rPr lang="en-US" sz="1400" dirty="0" smtClean="0"/>
              <a:t>Viscous drag model calculation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433242" y="5443870"/>
            <a:ext cx="4359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(mm)</a:t>
            </a:r>
            <a:endParaRPr lang="en-US" sz="800" dirty="0"/>
          </a:p>
        </p:txBody>
      </p:sp>
      <p:sp>
        <p:nvSpPr>
          <p:cNvPr id="10" name="Rectangle 9"/>
          <p:cNvSpPr/>
          <p:nvPr/>
        </p:nvSpPr>
        <p:spPr>
          <a:xfrm>
            <a:off x="1492416" y="2064120"/>
            <a:ext cx="49564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 10 mm</a:t>
            </a:r>
          </a:p>
        </p:txBody>
      </p:sp>
      <p:pic>
        <p:nvPicPr>
          <p:cNvPr id="11" name="Picture 10" descr="RFQelectrodes_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2000" y="828000"/>
            <a:ext cx="4933379" cy="3585600"/>
          </a:xfrm>
          <a:prstGeom prst="rect">
            <a:avLst/>
          </a:prstGeom>
        </p:spPr>
      </p:pic>
      <p:pic>
        <p:nvPicPr>
          <p:cNvPr id="12" name="Picture 11" descr="RFQelectrodes_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2000" y="828000"/>
            <a:ext cx="4933379" cy="3585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144000" cy="893135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Analytic Considerations of the RFQ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grpSp>
        <p:nvGrpSpPr>
          <p:cNvPr id="2" name="Group 9"/>
          <p:cNvGrpSpPr>
            <a:grpSpLocks noChangeAspect="1"/>
          </p:cNvGrpSpPr>
          <p:nvPr/>
        </p:nvGrpSpPr>
        <p:grpSpPr bwMode="auto">
          <a:xfrm>
            <a:off x="6768630" y="1011867"/>
            <a:ext cx="1980000" cy="1373877"/>
            <a:chOff x="480" y="1008"/>
            <a:chExt cx="2352" cy="1632"/>
          </a:xfrm>
        </p:grpSpPr>
        <p:sp>
          <p:nvSpPr>
            <p:cNvPr id="45064" name="Rectangle 8"/>
            <p:cNvSpPr>
              <a:spLocks noChangeArrowheads="1"/>
            </p:cNvSpPr>
            <p:nvPr/>
          </p:nvSpPr>
          <p:spPr bwMode="auto">
            <a:xfrm>
              <a:off x="480" y="1008"/>
              <a:ext cx="2352" cy="16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5060" name="Picture 4" descr="C:\02.bm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1" y="1056"/>
              <a:ext cx="2205" cy="1544"/>
            </a:xfrm>
            <a:prstGeom prst="rect">
              <a:avLst/>
            </a:prstGeom>
            <a:noFill/>
          </p:spPr>
        </p:pic>
      </p:grpSp>
      <p:grpSp>
        <p:nvGrpSpPr>
          <p:cNvPr id="3" name="Group 13"/>
          <p:cNvGrpSpPr>
            <a:grpSpLocks noChangeAspect="1"/>
          </p:cNvGrpSpPr>
          <p:nvPr/>
        </p:nvGrpSpPr>
        <p:grpSpPr bwMode="auto">
          <a:xfrm>
            <a:off x="6768630" y="2428204"/>
            <a:ext cx="1980000" cy="1373878"/>
            <a:chOff x="2976" y="1008"/>
            <a:chExt cx="2352" cy="1632"/>
          </a:xfrm>
        </p:grpSpPr>
        <p:sp>
          <p:nvSpPr>
            <p:cNvPr id="45068" name="Rectangle 12"/>
            <p:cNvSpPr>
              <a:spLocks noChangeArrowheads="1"/>
            </p:cNvSpPr>
            <p:nvPr/>
          </p:nvSpPr>
          <p:spPr bwMode="auto">
            <a:xfrm>
              <a:off x="2976" y="1008"/>
              <a:ext cx="2352" cy="16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5061" name="Picture 5" descr="C:\04.bm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27" y="1056"/>
              <a:ext cx="2205" cy="1543"/>
            </a:xfrm>
            <a:prstGeom prst="rect">
              <a:avLst/>
            </a:prstGeom>
            <a:noFill/>
          </p:spPr>
        </p:pic>
      </p:grpSp>
      <p:grpSp>
        <p:nvGrpSpPr>
          <p:cNvPr id="4" name="Group 11"/>
          <p:cNvGrpSpPr>
            <a:grpSpLocks noChangeAspect="1"/>
          </p:cNvGrpSpPr>
          <p:nvPr/>
        </p:nvGrpSpPr>
        <p:grpSpPr bwMode="auto">
          <a:xfrm>
            <a:off x="6768630" y="3850771"/>
            <a:ext cx="1980000" cy="1374098"/>
            <a:chOff x="528" y="2688"/>
            <a:chExt cx="2352" cy="1632"/>
          </a:xfrm>
        </p:grpSpPr>
        <p:sp>
          <p:nvSpPr>
            <p:cNvPr id="45066" name="Rectangle 10"/>
            <p:cNvSpPr>
              <a:spLocks noChangeArrowheads="1"/>
            </p:cNvSpPr>
            <p:nvPr/>
          </p:nvSpPr>
          <p:spPr bwMode="auto">
            <a:xfrm>
              <a:off x="528" y="2688"/>
              <a:ext cx="2352" cy="16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5062" name="Picture 6" descr="C:\06.bmp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6" y="2736"/>
              <a:ext cx="2208" cy="1546"/>
            </a:xfrm>
            <a:prstGeom prst="rect">
              <a:avLst/>
            </a:prstGeom>
            <a:noFill/>
          </p:spPr>
        </p:pic>
      </p:grpSp>
      <p:grpSp>
        <p:nvGrpSpPr>
          <p:cNvPr id="5" name="Group 16"/>
          <p:cNvGrpSpPr>
            <a:grpSpLocks noChangeAspect="1"/>
          </p:cNvGrpSpPr>
          <p:nvPr/>
        </p:nvGrpSpPr>
        <p:grpSpPr bwMode="auto">
          <a:xfrm>
            <a:off x="6768630" y="5263548"/>
            <a:ext cx="1980000" cy="1373878"/>
            <a:chOff x="3024" y="3024"/>
            <a:chExt cx="2352" cy="1632"/>
          </a:xfrm>
        </p:grpSpPr>
        <p:sp>
          <p:nvSpPr>
            <p:cNvPr id="45070" name="Rectangle 14"/>
            <p:cNvSpPr>
              <a:spLocks noChangeArrowheads="1"/>
            </p:cNvSpPr>
            <p:nvPr/>
          </p:nvSpPr>
          <p:spPr bwMode="auto">
            <a:xfrm>
              <a:off x="3024" y="3024"/>
              <a:ext cx="2352" cy="16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5063" name="Picture 7" descr="C:\08.bmp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92" y="3076"/>
              <a:ext cx="2188" cy="1532"/>
            </a:xfrm>
            <a:prstGeom prst="rect">
              <a:avLst/>
            </a:prstGeom>
            <a:noFill/>
          </p:spPr>
        </p:pic>
      </p:grpSp>
      <p:sp>
        <p:nvSpPr>
          <p:cNvPr id="15" name="Rectangle 14"/>
          <p:cNvSpPr/>
          <p:nvPr/>
        </p:nvSpPr>
        <p:spPr>
          <a:xfrm>
            <a:off x="1073888" y="2955046"/>
            <a:ext cx="4572000" cy="5909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 smtClean="0"/>
          </a:p>
        </p:txBody>
      </p:sp>
      <p:graphicFrame>
        <p:nvGraphicFramePr>
          <p:cNvPr id="18" name="Object 6"/>
          <p:cNvGraphicFramePr>
            <a:graphicFrameLocks noChangeAspect="1"/>
          </p:cNvGraphicFramePr>
          <p:nvPr/>
        </p:nvGraphicFramePr>
        <p:xfrm>
          <a:off x="803275" y="2119313"/>
          <a:ext cx="1482725" cy="720725"/>
        </p:xfrm>
        <a:graphic>
          <a:graphicData uri="http://schemas.openxmlformats.org/presentationml/2006/ole">
            <p:oleObj spid="_x0000_s62465" name="Equation" r:id="rId7" imgW="914400" imgH="444240" progId="">
              <p:embed/>
            </p:oleObj>
          </a:graphicData>
        </a:graphic>
      </p:graphicFrame>
      <p:graphicFrame>
        <p:nvGraphicFramePr>
          <p:cNvPr id="19" name="Object 7"/>
          <p:cNvGraphicFramePr>
            <a:graphicFrameLocks noChangeAspect="1"/>
          </p:cNvGraphicFramePr>
          <p:nvPr/>
        </p:nvGraphicFramePr>
        <p:xfrm>
          <a:off x="2998788" y="2120901"/>
          <a:ext cx="1500187" cy="719137"/>
        </p:xfrm>
        <a:graphic>
          <a:graphicData uri="http://schemas.openxmlformats.org/presentationml/2006/ole">
            <p:oleObj spid="_x0000_s62466" name="Equation" r:id="rId8" imgW="927000" imgH="444240" progId="">
              <p:embed/>
            </p:oleObj>
          </a:graphicData>
        </a:graphic>
      </p:graphicFrame>
      <p:graphicFrame>
        <p:nvGraphicFramePr>
          <p:cNvPr id="20" name="Object 8"/>
          <p:cNvGraphicFramePr>
            <a:graphicFrameLocks noChangeAspect="1"/>
          </p:cNvGraphicFramePr>
          <p:nvPr/>
        </p:nvGraphicFramePr>
        <p:xfrm>
          <a:off x="5146675" y="2119313"/>
          <a:ext cx="906463" cy="720725"/>
        </p:xfrm>
        <a:graphic>
          <a:graphicData uri="http://schemas.openxmlformats.org/presentationml/2006/ole">
            <p:oleObj spid="_x0000_s62467" name="Equation" r:id="rId9" imgW="495000" imgH="393480" progId="">
              <p:embed/>
            </p:oleObj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446571" y="1467299"/>
            <a:ext cx="6124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Meissner</a:t>
            </a:r>
            <a:r>
              <a:rPr lang="en-US" dirty="0" smtClean="0"/>
              <a:t> equations determine ions motion in square-wave-driven trap: 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46571" y="4210544"/>
            <a:ext cx="5826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Analytic solution shows a simple harmonic macro-motion perturbed by a coherent micro-motion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46571" y="5210003"/>
            <a:ext cx="579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As q increases so does the amplitude of the micro-motion</a:t>
            </a: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3378200" y="3124200"/>
          <a:ext cx="1260475" cy="733425"/>
        </p:xfrm>
        <a:graphic>
          <a:graphicData uri="http://schemas.openxmlformats.org/presentationml/2006/ole">
            <p:oleObj spid="_x0000_s62468" name="Equation" r:id="rId10" imgW="787320" imgH="457200" progId="Equation.3">
              <p:embed/>
            </p:oleObj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446571" y="3296106"/>
            <a:ext cx="243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Stability parameter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46571" y="5911690"/>
            <a:ext cx="5847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For q &gt; 0.7 the motion becomes unbound </a:t>
            </a:r>
          </a:p>
          <a:p>
            <a:r>
              <a:rPr lang="en-US" dirty="0" smtClean="0"/>
              <a:t>  (50% duty cycle, ideal square wave)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7187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TITAN RFQ - Facts and Figures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pic>
        <p:nvPicPr>
          <p:cNvPr id="5" name="Picture 3" descr="C:\Documents and Settings\Owner\My Documents\Mathew\DSCN36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3711" y="4484285"/>
            <a:ext cx="3051545" cy="2288659"/>
          </a:xfrm>
          <a:prstGeom prst="rect">
            <a:avLst/>
          </a:prstGeom>
          <a:noFill/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164957" y="1376943"/>
            <a:ext cx="2395875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Sine-Wave </a:t>
            </a:r>
            <a:r>
              <a:rPr lang="en-US" dirty="0" smtClean="0">
                <a:solidFill>
                  <a:srgbClr val="000000"/>
                </a:solidFill>
                <a:latin typeface="Symbol" pitchFamily="18" charset="2"/>
              </a:rPr>
              <a:t>a</a:t>
            </a:r>
            <a:r>
              <a:rPr lang="en-US" dirty="0" smtClean="0">
                <a:solidFill>
                  <a:srgbClr val="000000"/>
                </a:solidFill>
              </a:rPr>
              <a:t> = 0.13</a:t>
            </a:r>
            <a:endParaRPr lang="en-US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Square-Wave </a:t>
            </a:r>
            <a:r>
              <a:rPr lang="en-US" dirty="0" smtClean="0">
                <a:solidFill>
                  <a:srgbClr val="000000"/>
                </a:solidFill>
                <a:latin typeface="Symbol" pitchFamily="18" charset="2"/>
              </a:rPr>
              <a:t>a</a:t>
            </a:r>
            <a:r>
              <a:rPr lang="en-US" dirty="0" smtClean="0">
                <a:solidFill>
                  <a:srgbClr val="000000"/>
                </a:solidFill>
              </a:rPr>
              <a:t> = 0.21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55299" name="Object 3"/>
          <p:cNvGraphicFramePr>
            <a:graphicFrameLocks noChangeAspect="1"/>
          </p:cNvGraphicFramePr>
          <p:nvPr/>
        </p:nvGraphicFramePr>
        <p:xfrm>
          <a:off x="6170423" y="816049"/>
          <a:ext cx="2867247" cy="2150435"/>
        </p:xfrm>
        <a:graphic>
          <a:graphicData uri="http://schemas.openxmlformats.org/presentationml/2006/ole">
            <p:oleObj spid="_x0000_s55299" name="Bitmap Image" r:id="rId4" imgW="6095238" imgH="4571429" progId="PBrush">
              <p:embed/>
            </p:oleObj>
          </a:graphicData>
        </a:graphic>
      </p:graphicFrame>
      <p:pic>
        <p:nvPicPr>
          <p:cNvPr id="17" name="Picture 4" descr="C:\Documents and Settings\Owner\My Documents\Mathew\DSCN36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60559" y="3108257"/>
            <a:ext cx="2764465" cy="3685953"/>
          </a:xfrm>
          <a:prstGeom prst="rect">
            <a:avLst/>
          </a:prstGeom>
          <a:noFill/>
        </p:spPr>
      </p:pic>
      <p:graphicFrame>
        <p:nvGraphicFramePr>
          <p:cNvPr id="55302" name="Object 6"/>
          <p:cNvGraphicFramePr>
            <a:graphicFrameLocks noChangeAspect="1"/>
          </p:cNvGraphicFramePr>
          <p:nvPr/>
        </p:nvGraphicFramePr>
        <p:xfrm>
          <a:off x="480454" y="1583779"/>
          <a:ext cx="2505075" cy="366712"/>
        </p:xfrm>
        <a:graphic>
          <a:graphicData uri="http://schemas.openxmlformats.org/presentationml/2006/ole">
            <p:oleObj spid="_x0000_s55302" name="Equation" r:id="rId6" imgW="1562040" imgH="228600" progId="Equation.3">
              <p:embed/>
            </p:oleObj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91386" y="2934610"/>
            <a:ext cx="54651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TITAN RFQ facts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700 mm long, r</a:t>
            </a:r>
            <a:r>
              <a:rPr lang="en-US" baseline="-25000" dirty="0" smtClean="0"/>
              <a:t>0</a:t>
            </a:r>
            <a:r>
              <a:rPr lang="en-US" dirty="0" smtClean="0"/>
              <a:t> = 10 mm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C </a:t>
            </a:r>
            <a:r>
              <a:rPr lang="en-US" dirty="0" smtClean="0">
                <a:latin typeface="Symbol" pitchFamily="18" charset="2"/>
              </a:rPr>
              <a:t>»</a:t>
            </a:r>
            <a:r>
              <a:rPr lang="en-US" dirty="0" smtClean="0"/>
              <a:t> 1500 pF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Stack of optically triggered MOSFETs to produce RF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200 kHz to 1200 kHz frequency range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Up to 800 V</a:t>
            </a:r>
            <a:r>
              <a:rPr lang="en-US" baseline="-25000" dirty="0" smtClean="0"/>
              <a:t>PP</a:t>
            </a:r>
            <a:endParaRPr lang="en-US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4593269" y="6446136"/>
            <a:ext cx="1105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RF box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00042" y="6350439"/>
            <a:ext cx="2186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Stack of MOSFETs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84521" y="1010091"/>
            <a:ext cx="3646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Ions trapped by pseudo potential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70120" y="2179671"/>
            <a:ext cx="5656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same RF amplitude pseudo potential 1.5 times deeper for digital RF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2525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Pulsed Drift Tube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4226" y="982599"/>
            <a:ext cx="4698413" cy="2044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22518" y="1132437"/>
            <a:ext cx="3408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Defines beam energy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Switches ions to GND potential</a:t>
            </a:r>
            <a:endParaRPr lang="en-US" dirty="0"/>
          </a:p>
        </p:txBody>
      </p:sp>
      <p:grpSp>
        <p:nvGrpSpPr>
          <p:cNvPr id="3" name="Group 9"/>
          <p:cNvGrpSpPr/>
          <p:nvPr/>
        </p:nvGrpSpPr>
        <p:grpSpPr>
          <a:xfrm>
            <a:off x="2650032" y="3550721"/>
            <a:ext cx="6268337" cy="2660073"/>
            <a:chOff x="-166255" y="2885704"/>
            <a:chExt cx="6268337" cy="2660073"/>
          </a:xfrm>
        </p:grpSpPr>
        <p:pic>
          <p:nvPicPr>
            <p:cNvPr id="4710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6825" y="3306970"/>
              <a:ext cx="5815257" cy="20606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-166255" y="2885704"/>
              <a:ext cx="2814452" cy="26600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058" y="3910014"/>
            <a:ext cx="4985591" cy="213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913907" y="6139543"/>
            <a:ext cx="3360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6</a:t>
            </a:r>
            <a:r>
              <a:rPr lang="en-US" dirty="0" smtClean="0"/>
              <a:t>Li and </a:t>
            </a:r>
            <a:r>
              <a:rPr lang="en-US" baseline="30000" dirty="0" smtClean="0"/>
              <a:t>7</a:t>
            </a:r>
            <a:r>
              <a:rPr lang="en-US" dirty="0" smtClean="0"/>
              <a:t>Li extracted onto a MCP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61258" y="6139543"/>
            <a:ext cx="4370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Pulse width for different extraction voltages</a:t>
            </a:r>
            <a:endParaRPr lang="en-US" dirty="0"/>
          </a:p>
        </p:txBody>
      </p:sp>
      <p:cxnSp>
        <p:nvCxnSpPr>
          <p:cNvPr id="16" name="Elbow Connector 15"/>
          <p:cNvCxnSpPr/>
          <p:nvPr/>
        </p:nvCxnSpPr>
        <p:spPr>
          <a:xfrm>
            <a:off x="1472395" y="2514542"/>
            <a:ext cx="1025772" cy="247196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44"/>
          <p:cNvGrpSpPr/>
          <p:nvPr/>
        </p:nvGrpSpPr>
        <p:grpSpPr>
          <a:xfrm>
            <a:off x="2647392" y="2503306"/>
            <a:ext cx="511175" cy="469900"/>
            <a:chOff x="2108200" y="2635250"/>
            <a:chExt cx="511175" cy="469900"/>
          </a:xfrm>
        </p:grpSpPr>
        <p:grpSp>
          <p:nvGrpSpPr>
            <p:cNvPr id="6" name="Group 16"/>
            <p:cNvGrpSpPr/>
            <p:nvPr/>
          </p:nvGrpSpPr>
          <p:grpSpPr>
            <a:xfrm>
              <a:off x="2262048" y="2766976"/>
              <a:ext cx="195402" cy="176249"/>
              <a:chOff x="4643438" y="3000372"/>
              <a:chExt cx="328614" cy="314329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4843467" y="3243262"/>
                <a:ext cx="71438" cy="714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4874419" y="3212303"/>
                <a:ext cx="71438" cy="71438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4724401" y="3014659"/>
                <a:ext cx="71438" cy="71438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786314" y="3000372"/>
                <a:ext cx="71438" cy="714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4643438" y="3143248"/>
                <a:ext cx="71438" cy="71438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4786314" y="3071810"/>
                <a:ext cx="71438" cy="71438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4850608" y="3012278"/>
                <a:ext cx="71438" cy="71438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4900614" y="3098004"/>
                <a:ext cx="71438" cy="71438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4714876" y="3071810"/>
                <a:ext cx="71438" cy="714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4655344" y="3067047"/>
                <a:ext cx="71438" cy="714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4786314" y="3143248"/>
                <a:ext cx="71438" cy="714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4852990" y="3074191"/>
                <a:ext cx="71438" cy="714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4893473" y="3167062"/>
                <a:ext cx="71438" cy="714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4736308" y="3190873"/>
                <a:ext cx="71438" cy="71438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4836321" y="3143248"/>
                <a:ext cx="71438" cy="71438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4810127" y="3200399"/>
                <a:ext cx="71438" cy="714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4674398" y="3186112"/>
                <a:ext cx="71438" cy="714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4712499" y="3243263"/>
                <a:ext cx="71438" cy="714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4714877" y="3117054"/>
                <a:ext cx="71438" cy="71438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4776789" y="3243260"/>
                <a:ext cx="71438" cy="71438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Rounded Rectangle 37"/>
            <p:cNvSpPr/>
            <p:nvPr/>
          </p:nvSpPr>
          <p:spPr>
            <a:xfrm>
              <a:off x="2108200" y="2635250"/>
              <a:ext cx="511175" cy="4699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0" name="Straight Connector 39"/>
          <p:cNvCxnSpPr/>
          <p:nvPr/>
        </p:nvCxnSpPr>
        <p:spPr>
          <a:xfrm>
            <a:off x="2945842" y="3698363"/>
            <a:ext cx="1571625" cy="63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rot="16200000" flipH="1">
            <a:off x="2723592" y="3291963"/>
            <a:ext cx="412750" cy="6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16"/>
          <p:cNvGrpSpPr/>
          <p:nvPr/>
        </p:nvGrpSpPr>
        <p:grpSpPr>
          <a:xfrm>
            <a:off x="3398154" y="3404628"/>
            <a:ext cx="195403" cy="176248"/>
            <a:chOff x="4643438" y="3000372"/>
            <a:chExt cx="328614" cy="314329"/>
          </a:xfrm>
        </p:grpSpPr>
        <p:sp>
          <p:nvSpPr>
            <p:cNvPr id="49" name="Oval 48"/>
            <p:cNvSpPr/>
            <p:nvPr/>
          </p:nvSpPr>
          <p:spPr>
            <a:xfrm>
              <a:off x="4843467" y="3243262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0" name="Oval 49"/>
            <p:cNvSpPr/>
            <p:nvPr/>
          </p:nvSpPr>
          <p:spPr>
            <a:xfrm>
              <a:off x="4874419" y="3212303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1" name="Oval 50"/>
            <p:cNvSpPr/>
            <p:nvPr/>
          </p:nvSpPr>
          <p:spPr>
            <a:xfrm>
              <a:off x="4724401" y="3014659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2" name="Oval 51"/>
            <p:cNvSpPr/>
            <p:nvPr/>
          </p:nvSpPr>
          <p:spPr>
            <a:xfrm>
              <a:off x="4786314" y="3000372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3" name="Oval 52"/>
            <p:cNvSpPr/>
            <p:nvPr/>
          </p:nvSpPr>
          <p:spPr>
            <a:xfrm>
              <a:off x="4643438" y="3143248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4" name="Oval 53"/>
            <p:cNvSpPr/>
            <p:nvPr/>
          </p:nvSpPr>
          <p:spPr>
            <a:xfrm>
              <a:off x="4786314" y="3071810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5" name="Oval 54"/>
            <p:cNvSpPr/>
            <p:nvPr/>
          </p:nvSpPr>
          <p:spPr>
            <a:xfrm>
              <a:off x="4850608" y="3012278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6" name="Oval 55"/>
            <p:cNvSpPr/>
            <p:nvPr/>
          </p:nvSpPr>
          <p:spPr>
            <a:xfrm>
              <a:off x="4900614" y="3098004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7" name="Oval 56"/>
            <p:cNvSpPr/>
            <p:nvPr/>
          </p:nvSpPr>
          <p:spPr>
            <a:xfrm>
              <a:off x="4714876" y="3071810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8" name="Oval 57"/>
            <p:cNvSpPr/>
            <p:nvPr/>
          </p:nvSpPr>
          <p:spPr>
            <a:xfrm>
              <a:off x="4655344" y="306704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9" name="Oval 58"/>
            <p:cNvSpPr/>
            <p:nvPr/>
          </p:nvSpPr>
          <p:spPr>
            <a:xfrm>
              <a:off x="4786314" y="3143248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60" name="Oval 59"/>
            <p:cNvSpPr/>
            <p:nvPr/>
          </p:nvSpPr>
          <p:spPr>
            <a:xfrm>
              <a:off x="4852990" y="3074191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61" name="Oval 60"/>
            <p:cNvSpPr/>
            <p:nvPr/>
          </p:nvSpPr>
          <p:spPr>
            <a:xfrm>
              <a:off x="4893473" y="3167062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62" name="Oval 61"/>
            <p:cNvSpPr/>
            <p:nvPr/>
          </p:nvSpPr>
          <p:spPr>
            <a:xfrm>
              <a:off x="4736308" y="3190873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63" name="Oval 62"/>
            <p:cNvSpPr/>
            <p:nvPr/>
          </p:nvSpPr>
          <p:spPr>
            <a:xfrm>
              <a:off x="4836321" y="3143248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64" name="Oval 63"/>
            <p:cNvSpPr/>
            <p:nvPr/>
          </p:nvSpPr>
          <p:spPr>
            <a:xfrm>
              <a:off x="4810127" y="3200399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65" name="Oval 64"/>
            <p:cNvSpPr/>
            <p:nvPr/>
          </p:nvSpPr>
          <p:spPr>
            <a:xfrm>
              <a:off x="4674398" y="3186112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66" name="Oval 65"/>
            <p:cNvSpPr/>
            <p:nvPr/>
          </p:nvSpPr>
          <p:spPr>
            <a:xfrm>
              <a:off x="4712499" y="3243263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67" name="Oval 66"/>
            <p:cNvSpPr/>
            <p:nvPr/>
          </p:nvSpPr>
          <p:spPr>
            <a:xfrm>
              <a:off x="4714877" y="3117054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68" name="Oval 67"/>
            <p:cNvSpPr/>
            <p:nvPr/>
          </p:nvSpPr>
          <p:spPr>
            <a:xfrm>
              <a:off x="4776789" y="3243260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8" name="Group 16"/>
          <p:cNvGrpSpPr/>
          <p:nvPr/>
        </p:nvGrpSpPr>
        <p:grpSpPr>
          <a:xfrm>
            <a:off x="1683654" y="2255278"/>
            <a:ext cx="195403" cy="176248"/>
            <a:chOff x="4643438" y="3000372"/>
            <a:chExt cx="328614" cy="314329"/>
          </a:xfrm>
        </p:grpSpPr>
        <p:sp>
          <p:nvSpPr>
            <p:cNvPr id="70" name="Oval 69"/>
            <p:cNvSpPr/>
            <p:nvPr/>
          </p:nvSpPr>
          <p:spPr>
            <a:xfrm>
              <a:off x="4843467" y="3243262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1" name="Oval 70"/>
            <p:cNvSpPr/>
            <p:nvPr/>
          </p:nvSpPr>
          <p:spPr>
            <a:xfrm>
              <a:off x="4874419" y="3212303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2" name="Oval 71"/>
            <p:cNvSpPr/>
            <p:nvPr/>
          </p:nvSpPr>
          <p:spPr>
            <a:xfrm>
              <a:off x="4724401" y="3014659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3" name="Oval 72"/>
            <p:cNvSpPr/>
            <p:nvPr/>
          </p:nvSpPr>
          <p:spPr>
            <a:xfrm>
              <a:off x="4786314" y="3000372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4" name="Oval 73"/>
            <p:cNvSpPr/>
            <p:nvPr/>
          </p:nvSpPr>
          <p:spPr>
            <a:xfrm>
              <a:off x="4643438" y="3143248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5" name="Oval 74"/>
            <p:cNvSpPr/>
            <p:nvPr/>
          </p:nvSpPr>
          <p:spPr>
            <a:xfrm>
              <a:off x="4786314" y="3071810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6" name="Oval 75"/>
            <p:cNvSpPr/>
            <p:nvPr/>
          </p:nvSpPr>
          <p:spPr>
            <a:xfrm>
              <a:off x="4850608" y="3012278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7" name="Oval 76"/>
            <p:cNvSpPr/>
            <p:nvPr/>
          </p:nvSpPr>
          <p:spPr>
            <a:xfrm>
              <a:off x="4900614" y="3098004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8" name="Oval 77"/>
            <p:cNvSpPr/>
            <p:nvPr/>
          </p:nvSpPr>
          <p:spPr>
            <a:xfrm>
              <a:off x="4714876" y="3071810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9" name="Oval 78"/>
            <p:cNvSpPr/>
            <p:nvPr/>
          </p:nvSpPr>
          <p:spPr>
            <a:xfrm>
              <a:off x="4655344" y="306704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0" name="Oval 79"/>
            <p:cNvSpPr/>
            <p:nvPr/>
          </p:nvSpPr>
          <p:spPr>
            <a:xfrm>
              <a:off x="4786314" y="3143248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1" name="Oval 80"/>
            <p:cNvSpPr/>
            <p:nvPr/>
          </p:nvSpPr>
          <p:spPr>
            <a:xfrm>
              <a:off x="4852990" y="3074191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2" name="Oval 81"/>
            <p:cNvSpPr/>
            <p:nvPr/>
          </p:nvSpPr>
          <p:spPr>
            <a:xfrm>
              <a:off x="4893473" y="3167062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3" name="Oval 82"/>
            <p:cNvSpPr/>
            <p:nvPr/>
          </p:nvSpPr>
          <p:spPr>
            <a:xfrm>
              <a:off x="4736308" y="3190873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4" name="Oval 83"/>
            <p:cNvSpPr/>
            <p:nvPr/>
          </p:nvSpPr>
          <p:spPr>
            <a:xfrm>
              <a:off x="4836321" y="3143248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5" name="Oval 84"/>
            <p:cNvSpPr/>
            <p:nvPr/>
          </p:nvSpPr>
          <p:spPr>
            <a:xfrm>
              <a:off x="4810127" y="3200399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6" name="Oval 85"/>
            <p:cNvSpPr/>
            <p:nvPr/>
          </p:nvSpPr>
          <p:spPr>
            <a:xfrm>
              <a:off x="4674398" y="3186112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7" name="Oval 86"/>
            <p:cNvSpPr/>
            <p:nvPr/>
          </p:nvSpPr>
          <p:spPr>
            <a:xfrm>
              <a:off x="4712499" y="3243263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8" name="Oval 87"/>
            <p:cNvSpPr/>
            <p:nvPr/>
          </p:nvSpPr>
          <p:spPr>
            <a:xfrm>
              <a:off x="4714877" y="3117054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9" name="Oval 88"/>
            <p:cNvSpPr/>
            <p:nvPr/>
          </p:nvSpPr>
          <p:spPr>
            <a:xfrm>
              <a:off x="4776789" y="3243260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sp>
        <p:nvSpPr>
          <p:cNvPr id="90" name="Freeform 89"/>
          <p:cNvSpPr/>
          <p:nvPr/>
        </p:nvSpPr>
        <p:spPr>
          <a:xfrm>
            <a:off x="1958417" y="2339992"/>
            <a:ext cx="539750" cy="320146"/>
          </a:xfrm>
          <a:custGeom>
            <a:avLst/>
            <a:gdLst>
              <a:gd name="connsiteX0" fmla="*/ 0 w 539750"/>
              <a:gd name="connsiteY0" fmla="*/ 8996 h 320146"/>
              <a:gd name="connsiteX1" fmla="*/ 171450 w 539750"/>
              <a:gd name="connsiteY1" fmla="*/ 31221 h 320146"/>
              <a:gd name="connsiteX2" fmla="*/ 244475 w 539750"/>
              <a:gd name="connsiteY2" fmla="*/ 196321 h 320146"/>
              <a:gd name="connsiteX3" fmla="*/ 355600 w 539750"/>
              <a:gd name="connsiteY3" fmla="*/ 297921 h 320146"/>
              <a:gd name="connsiteX4" fmla="*/ 539750 w 539750"/>
              <a:gd name="connsiteY4" fmla="*/ 320146 h 320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750" h="320146">
                <a:moveTo>
                  <a:pt x="0" y="8996"/>
                </a:moveTo>
                <a:cubicBezTo>
                  <a:pt x="65352" y="4498"/>
                  <a:pt x="130704" y="0"/>
                  <a:pt x="171450" y="31221"/>
                </a:cubicBezTo>
                <a:cubicBezTo>
                  <a:pt x="212196" y="62442"/>
                  <a:pt x="213783" y="151871"/>
                  <a:pt x="244475" y="196321"/>
                </a:cubicBezTo>
                <a:cubicBezTo>
                  <a:pt x="275167" y="240771"/>
                  <a:pt x="306388" y="277284"/>
                  <a:pt x="355600" y="297921"/>
                </a:cubicBezTo>
                <a:cubicBezTo>
                  <a:pt x="404812" y="318558"/>
                  <a:pt x="472281" y="319352"/>
                  <a:pt x="539750" y="320146"/>
                </a:cubicBezTo>
              </a:path>
            </a:pathLst>
          </a:custGeom>
          <a:ln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Straight Arrow Connector 91"/>
          <p:cNvCxnSpPr/>
          <p:nvPr/>
        </p:nvCxnSpPr>
        <p:spPr>
          <a:xfrm>
            <a:off x="3761817" y="3511038"/>
            <a:ext cx="596900" cy="1588"/>
          </a:xfrm>
          <a:prstGeom prst="straightConnector1">
            <a:avLst/>
          </a:prstGeom>
          <a:ln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1010129" y="2254103"/>
            <a:ext cx="627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RFQ 20 kV</a:t>
            </a:r>
            <a:endParaRPr lang="en-US" sz="1200" dirty="0"/>
          </a:p>
        </p:txBody>
      </p:sp>
      <p:sp>
        <p:nvSpPr>
          <p:cNvPr id="94" name="TextBox 93"/>
          <p:cNvSpPr txBox="1"/>
          <p:nvPr/>
        </p:nvSpPr>
        <p:spPr>
          <a:xfrm>
            <a:off x="1513418" y="2523466"/>
            <a:ext cx="627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PDT </a:t>
            </a:r>
          </a:p>
          <a:p>
            <a:r>
              <a:rPr lang="en-US" sz="1200" dirty="0" smtClean="0"/>
              <a:t>18 kV</a:t>
            </a:r>
            <a:endParaRPr lang="en-US" sz="1200" dirty="0"/>
          </a:p>
        </p:txBody>
      </p:sp>
      <p:sp>
        <p:nvSpPr>
          <p:cNvPr id="95" name="TextBox 94"/>
          <p:cNvSpPr txBox="1"/>
          <p:nvPr/>
        </p:nvSpPr>
        <p:spPr>
          <a:xfrm>
            <a:off x="2438440" y="3448533"/>
            <a:ext cx="6273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GND</a:t>
            </a:r>
            <a:endParaRPr lang="en-US" sz="1200" dirty="0"/>
          </a:p>
        </p:txBody>
      </p:sp>
      <p:sp>
        <p:nvSpPr>
          <p:cNvPr id="96" name="TextBox 95"/>
          <p:cNvSpPr txBox="1"/>
          <p:nvPr/>
        </p:nvSpPr>
        <p:spPr>
          <a:xfrm>
            <a:off x="1502771" y="3289005"/>
            <a:ext cx="2941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V</a:t>
            </a:r>
            <a:endParaRPr lang="en-US" sz="1200" dirty="0"/>
          </a:p>
        </p:txBody>
      </p:sp>
      <p:cxnSp>
        <p:nvCxnSpPr>
          <p:cNvPr id="98" name="Straight Arrow Connector 97"/>
          <p:cNvCxnSpPr/>
          <p:nvPr/>
        </p:nvCxnSpPr>
        <p:spPr>
          <a:xfrm rot="5400000" flipH="1" flipV="1">
            <a:off x="1190880" y="3274833"/>
            <a:ext cx="404036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3186288" y="2527000"/>
            <a:ext cx="758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Ion elevator</a:t>
            </a:r>
            <a:endParaRPr lang="en-US" sz="1200" dirty="0"/>
          </a:p>
        </p:txBody>
      </p:sp>
      <p:grpSp>
        <p:nvGrpSpPr>
          <p:cNvPr id="10" name="Group 16"/>
          <p:cNvGrpSpPr/>
          <p:nvPr/>
        </p:nvGrpSpPr>
        <p:grpSpPr>
          <a:xfrm>
            <a:off x="517611" y="2343893"/>
            <a:ext cx="195403" cy="176248"/>
            <a:chOff x="4643438" y="3000372"/>
            <a:chExt cx="328614" cy="314329"/>
          </a:xfrm>
        </p:grpSpPr>
        <p:sp>
          <p:nvSpPr>
            <p:cNvPr id="97" name="Oval 96"/>
            <p:cNvSpPr/>
            <p:nvPr/>
          </p:nvSpPr>
          <p:spPr>
            <a:xfrm>
              <a:off x="4843467" y="3243262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9" name="Oval 98"/>
            <p:cNvSpPr/>
            <p:nvPr/>
          </p:nvSpPr>
          <p:spPr>
            <a:xfrm>
              <a:off x="4874419" y="3212303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0" name="Oval 99"/>
            <p:cNvSpPr/>
            <p:nvPr/>
          </p:nvSpPr>
          <p:spPr>
            <a:xfrm>
              <a:off x="4724401" y="3014659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2" name="Oval 101"/>
            <p:cNvSpPr/>
            <p:nvPr/>
          </p:nvSpPr>
          <p:spPr>
            <a:xfrm>
              <a:off x="4786314" y="3000372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3" name="Oval 102"/>
            <p:cNvSpPr/>
            <p:nvPr/>
          </p:nvSpPr>
          <p:spPr>
            <a:xfrm>
              <a:off x="4643438" y="3143248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4" name="Oval 103"/>
            <p:cNvSpPr/>
            <p:nvPr/>
          </p:nvSpPr>
          <p:spPr>
            <a:xfrm>
              <a:off x="4786314" y="3071810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5" name="Oval 104"/>
            <p:cNvSpPr/>
            <p:nvPr/>
          </p:nvSpPr>
          <p:spPr>
            <a:xfrm>
              <a:off x="4850608" y="3012278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6" name="Oval 105"/>
            <p:cNvSpPr/>
            <p:nvPr/>
          </p:nvSpPr>
          <p:spPr>
            <a:xfrm>
              <a:off x="4900614" y="3098004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7" name="Oval 106"/>
            <p:cNvSpPr/>
            <p:nvPr/>
          </p:nvSpPr>
          <p:spPr>
            <a:xfrm>
              <a:off x="4714876" y="3071810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8" name="Oval 107"/>
            <p:cNvSpPr/>
            <p:nvPr/>
          </p:nvSpPr>
          <p:spPr>
            <a:xfrm>
              <a:off x="4655344" y="306704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9" name="Oval 108"/>
            <p:cNvSpPr/>
            <p:nvPr/>
          </p:nvSpPr>
          <p:spPr>
            <a:xfrm>
              <a:off x="4786314" y="3143248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0" name="Oval 109"/>
            <p:cNvSpPr/>
            <p:nvPr/>
          </p:nvSpPr>
          <p:spPr>
            <a:xfrm>
              <a:off x="4852990" y="3074191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1" name="Oval 110"/>
            <p:cNvSpPr/>
            <p:nvPr/>
          </p:nvSpPr>
          <p:spPr>
            <a:xfrm>
              <a:off x="4893473" y="3167062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2" name="Oval 111"/>
            <p:cNvSpPr/>
            <p:nvPr/>
          </p:nvSpPr>
          <p:spPr>
            <a:xfrm>
              <a:off x="4736308" y="3190873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3" name="Oval 112"/>
            <p:cNvSpPr/>
            <p:nvPr/>
          </p:nvSpPr>
          <p:spPr>
            <a:xfrm>
              <a:off x="4836321" y="3143248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4" name="Oval 113"/>
            <p:cNvSpPr/>
            <p:nvPr/>
          </p:nvSpPr>
          <p:spPr>
            <a:xfrm>
              <a:off x="4810127" y="3200399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5" name="Oval 114"/>
            <p:cNvSpPr/>
            <p:nvPr/>
          </p:nvSpPr>
          <p:spPr>
            <a:xfrm>
              <a:off x="4674398" y="3186112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6" name="Oval 115"/>
            <p:cNvSpPr/>
            <p:nvPr/>
          </p:nvSpPr>
          <p:spPr>
            <a:xfrm>
              <a:off x="4712499" y="3243263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7" name="Oval 116"/>
            <p:cNvSpPr/>
            <p:nvPr/>
          </p:nvSpPr>
          <p:spPr>
            <a:xfrm>
              <a:off x="4714877" y="3117054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8" name="Oval 117"/>
            <p:cNvSpPr/>
            <p:nvPr/>
          </p:nvSpPr>
          <p:spPr>
            <a:xfrm>
              <a:off x="4776789" y="3243260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173690" y="1842978"/>
            <a:ext cx="1272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Incoming beam energy 20 </a:t>
            </a:r>
            <a:r>
              <a:rPr lang="en-US" sz="1200" b="1" dirty="0" err="1" smtClean="0"/>
              <a:t>keV</a:t>
            </a:r>
            <a:endParaRPr lang="en-US" sz="1200" b="1" dirty="0"/>
          </a:p>
        </p:txBody>
      </p:sp>
      <p:cxnSp>
        <p:nvCxnSpPr>
          <p:cNvPr id="120" name="Straight Arrow Connector 119"/>
          <p:cNvCxnSpPr/>
          <p:nvPr/>
        </p:nvCxnSpPr>
        <p:spPr>
          <a:xfrm>
            <a:off x="754922" y="2456130"/>
            <a:ext cx="276446" cy="31897"/>
          </a:xfrm>
          <a:prstGeom prst="straightConnector1">
            <a:avLst/>
          </a:prstGeom>
          <a:ln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/>
          <p:cNvSpPr txBox="1"/>
          <p:nvPr/>
        </p:nvSpPr>
        <p:spPr>
          <a:xfrm>
            <a:off x="3802941" y="3016102"/>
            <a:ext cx="1470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Outgoing beam energy 2 </a:t>
            </a:r>
            <a:r>
              <a:rPr lang="en-US" sz="1200" b="1" dirty="0" err="1" smtClean="0"/>
              <a:t>keV</a:t>
            </a:r>
            <a:endParaRPr lang="en-US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Systematic studies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754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sz="1800" b="1" dirty="0" smtClean="0"/>
              <a:t>Off line studies</a:t>
            </a:r>
          </a:p>
          <a:p>
            <a:r>
              <a:rPr lang="en-US" sz="1800" dirty="0" smtClean="0"/>
              <a:t>Alkali ion source</a:t>
            </a:r>
          </a:p>
          <a:p>
            <a:r>
              <a:rPr lang="en-US" sz="1800" dirty="0" smtClean="0"/>
              <a:t>Available all year   </a:t>
            </a:r>
          </a:p>
          <a:p>
            <a:endParaRPr lang="en-US" dirty="0" smtClean="0"/>
          </a:p>
          <a:p>
            <a:pPr>
              <a:buNone/>
            </a:pPr>
            <a:r>
              <a:rPr lang="en-US" sz="1800" b="1" dirty="0" smtClean="0"/>
              <a:t>Online studies</a:t>
            </a:r>
          </a:p>
          <a:p>
            <a:r>
              <a:rPr lang="en-US" sz="1800" dirty="0" smtClean="0"/>
              <a:t>Radioactive </a:t>
            </a:r>
            <a:r>
              <a:rPr lang="en-US" sz="1800" baseline="30000" dirty="0" smtClean="0"/>
              <a:t>126</a:t>
            </a:r>
            <a:r>
              <a:rPr lang="en-US" sz="1800" dirty="0" smtClean="0"/>
              <a:t>Cs</a:t>
            </a:r>
          </a:p>
          <a:p>
            <a:endParaRPr lang="en-US" sz="1800" dirty="0" smtClean="0"/>
          </a:p>
        </p:txBody>
      </p:sp>
      <p:pic>
        <p:nvPicPr>
          <p:cNvPr id="4" name="Picture 3" descr="Beamline-schemat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295770" y="1363715"/>
            <a:ext cx="4648200" cy="44196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4152894" y="5435681"/>
            <a:ext cx="571504" cy="7143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 flipH="1" flipV="1">
            <a:off x="5197000" y="5622531"/>
            <a:ext cx="285752" cy="15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967396" y="5229529"/>
            <a:ext cx="1478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ISAC radioactive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Isotope beam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59481" y="5819079"/>
            <a:ext cx="1367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TITAN off-line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Ion source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234940" y="4574605"/>
            <a:ext cx="201930" cy="10668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242560" y="3884995"/>
            <a:ext cx="201930" cy="10668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301490" y="3835465"/>
            <a:ext cx="838200" cy="11430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8" idx="3"/>
          </p:cNvCxnSpPr>
          <p:nvPr/>
        </p:nvCxnSpPr>
        <p:spPr>
          <a:xfrm flipV="1">
            <a:off x="4434840" y="4616515"/>
            <a:ext cx="742950" cy="8135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95650" y="3667825"/>
            <a:ext cx="1127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B0F0"/>
                </a:solidFill>
              </a:rPr>
              <a:t>FC after RFQ</a:t>
            </a:r>
            <a:endParaRPr lang="en-US" sz="1200" dirty="0">
              <a:solidFill>
                <a:srgbClr val="00B0F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07080" y="4559365"/>
            <a:ext cx="1127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B0F0"/>
                </a:solidFill>
              </a:rPr>
              <a:t>FC before RFQ</a:t>
            </a:r>
            <a:endParaRPr lang="en-US" sz="1200" dirty="0">
              <a:solidFill>
                <a:srgbClr val="00B0F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5299620" y="3296341"/>
            <a:ext cx="201930" cy="106680"/>
          </a:xfrm>
          <a:prstGeom prst="ellipse">
            <a:avLst/>
          </a:prstGeom>
          <a:solidFill>
            <a:srgbClr val="ED035C"/>
          </a:solidFill>
          <a:ln>
            <a:solidFill>
              <a:srgbClr val="ED03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850716" y="2881033"/>
            <a:ext cx="201930" cy="106680"/>
          </a:xfrm>
          <a:prstGeom prst="ellipse">
            <a:avLst/>
          </a:prstGeom>
          <a:solidFill>
            <a:srgbClr val="ED035C"/>
          </a:solidFill>
          <a:ln>
            <a:solidFill>
              <a:srgbClr val="ED03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967724" y="2551676"/>
            <a:ext cx="201930" cy="106680"/>
          </a:xfrm>
          <a:prstGeom prst="ellipse">
            <a:avLst/>
          </a:prstGeom>
          <a:solidFill>
            <a:srgbClr val="ED035C"/>
          </a:solidFill>
          <a:ln>
            <a:solidFill>
              <a:srgbClr val="ED03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4680793" y="2692465"/>
            <a:ext cx="1243757" cy="191764"/>
          </a:xfrm>
          <a:prstGeom prst="straightConnector1">
            <a:avLst/>
          </a:prstGeom>
          <a:ln w="19050">
            <a:solidFill>
              <a:srgbClr val="ED035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685126" y="2888563"/>
            <a:ext cx="1105081" cy="56338"/>
          </a:xfrm>
          <a:prstGeom prst="straightConnector1">
            <a:avLst/>
          </a:prstGeom>
          <a:ln w="19050">
            <a:solidFill>
              <a:srgbClr val="ED035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698127" y="2888563"/>
            <a:ext cx="593710" cy="394362"/>
          </a:xfrm>
          <a:prstGeom prst="straightConnector1">
            <a:avLst/>
          </a:prstGeom>
          <a:ln w="19050">
            <a:solidFill>
              <a:srgbClr val="ED035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150101" y="2706478"/>
            <a:ext cx="55236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ED035C"/>
                </a:solidFill>
              </a:rPr>
              <a:t>MCPs</a:t>
            </a:r>
            <a:endParaRPr lang="en-US" sz="1200" dirty="0">
              <a:solidFill>
                <a:srgbClr val="ED035C"/>
              </a:solidFill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1871" y="3897360"/>
            <a:ext cx="1509822" cy="2601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1683</TotalTime>
  <Words>1642</Words>
  <Application>Microsoft Office PowerPoint</Application>
  <PresentationFormat>On-screen Show (4:3)</PresentationFormat>
  <Paragraphs>346</Paragraphs>
  <Slides>27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Office Theme</vt:lpstr>
      <vt:lpstr>Equation</vt:lpstr>
      <vt:lpstr>Bitmap Image</vt:lpstr>
      <vt:lpstr>Ion Preparation in TITAN’s RFQ</vt:lpstr>
      <vt:lpstr>What is TITAN ?</vt:lpstr>
      <vt:lpstr>Radioactive Isotope Production</vt:lpstr>
      <vt:lpstr>TITAN RFQ</vt:lpstr>
      <vt:lpstr>Linear Paul Trap</vt:lpstr>
      <vt:lpstr>Analytic Considerations of the RFQ</vt:lpstr>
      <vt:lpstr>TITAN RFQ - Facts and Figures</vt:lpstr>
      <vt:lpstr>Pulsed Drift Tube</vt:lpstr>
      <vt:lpstr>Systematic studies</vt:lpstr>
      <vt:lpstr>Survival Time in the Trap</vt:lpstr>
      <vt:lpstr>Li transmission</vt:lpstr>
      <vt:lpstr>133Cs Transmission</vt:lpstr>
      <vt:lpstr>Longitudinal emittance</vt:lpstr>
      <vt:lpstr># Ions per Bunch</vt:lpstr>
      <vt:lpstr># ions/shot &amp; Half Life of 126Cs</vt:lpstr>
      <vt:lpstr>Unique Feature – Reverse Extraction</vt:lpstr>
      <vt:lpstr>Laser Spectroscopy in RVE</vt:lpstr>
      <vt:lpstr>Summary</vt:lpstr>
      <vt:lpstr>People/Collaborations</vt:lpstr>
      <vt:lpstr>Backup slides</vt:lpstr>
      <vt:lpstr>Slide 21</vt:lpstr>
      <vt:lpstr>Minimal gas pressure</vt:lpstr>
      <vt:lpstr>Emittance measurements</vt:lpstr>
      <vt:lpstr>Contamination of 126Cs beam</vt:lpstr>
      <vt:lpstr>ISAC – Isotope Separation and Acceleration</vt:lpstr>
      <vt:lpstr>Basic Ion Trap Concepts</vt:lpstr>
      <vt:lpstr>Slide 27</vt:lpstr>
    </vt:vector>
  </TitlesOfParts>
  <Company>TRIUMF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TITANs RFQ</dc:title>
  <dc:creator>Thomas Brunner</dc:creator>
  <cp:lastModifiedBy>Thomas Brunner</cp:lastModifiedBy>
  <cp:revision>191</cp:revision>
  <dcterms:created xsi:type="dcterms:W3CDTF">2010-03-16T18:50:17Z</dcterms:created>
  <dcterms:modified xsi:type="dcterms:W3CDTF">2010-03-23T07:23:28Z</dcterms:modified>
</cp:coreProperties>
</file>