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317" r:id="rId2"/>
    <p:sldId id="261" r:id="rId3"/>
    <p:sldId id="271" r:id="rId4"/>
    <p:sldId id="304" r:id="rId5"/>
    <p:sldId id="323" r:id="rId6"/>
    <p:sldId id="302" r:id="rId7"/>
    <p:sldId id="272" r:id="rId8"/>
    <p:sldId id="300" r:id="rId9"/>
    <p:sldId id="306" r:id="rId10"/>
    <p:sldId id="320" r:id="rId11"/>
    <p:sldId id="258" r:id="rId12"/>
    <p:sldId id="319" r:id="rId13"/>
    <p:sldId id="269" r:id="rId14"/>
    <p:sldId id="322" r:id="rId15"/>
    <p:sldId id="273" r:id="rId16"/>
    <p:sldId id="312" r:id="rId17"/>
    <p:sldId id="274" r:id="rId18"/>
    <p:sldId id="313" r:id="rId19"/>
    <p:sldId id="315" r:id="rId20"/>
    <p:sldId id="276" r:id="rId21"/>
    <p:sldId id="321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Brunner" initials="T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4BEB"/>
    <a:srgbClr val="FFCC66"/>
    <a:srgbClr val="1F497D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14" autoAdjust="0"/>
  </p:normalViewPr>
  <p:slideViewPr>
    <p:cSldViewPr>
      <p:cViewPr>
        <p:scale>
          <a:sx n="77" d="100"/>
          <a:sy n="77" d="100"/>
        </p:scale>
        <p:origin x="-1362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homas\Local%20Settings\Temp\Tc%20Producti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8018049722075102"/>
          <c:y val="4.7703180212014133E-2"/>
          <c:w val="0.7693707231326069"/>
          <c:h val="0.82332155477031799"/>
        </c:manualLayout>
      </c:layout>
      <c:scatterChart>
        <c:scatterStyle val="lineMarker"/>
        <c:ser>
          <c:idx val="0"/>
          <c:order val="0"/>
          <c:tx>
            <c:v>LaC2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'Tc in target production'!$A$7:$A$32</c:f>
              <c:numCache>
                <c:formatCode>General</c:formatCode>
                <c:ptCount val="26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  <c:pt idx="17">
                  <c:v>104</c:v>
                </c:pt>
                <c:pt idx="18">
                  <c:v>105</c:v>
                </c:pt>
                <c:pt idx="19">
                  <c:v>106</c:v>
                </c:pt>
                <c:pt idx="20">
                  <c:v>107</c:v>
                </c:pt>
                <c:pt idx="21">
                  <c:v>108</c:v>
                </c:pt>
                <c:pt idx="22">
                  <c:v>109</c:v>
                </c:pt>
                <c:pt idx="23">
                  <c:v>110</c:v>
                </c:pt>
                <c:pt idx="24">
                  <c:v>111</c:v>
                </c:pt>
                <c:pt idx="25">
                  <c:v>112</c:v>
                </c:pt>
              </c:numCache>
            </c:numRef>
          </c:xVal>
          <c:yVal>
            <c:numRef>
              <c:f>'Tc in target production'!$D$7:$D$32</c:f>
              <c:numCache>
                <c:formatCode>0.0E+00</c:formatCode>
                <c:ptCount val="26"/>
                <c:pt idx="0">
                  <c:v>2173.6188896840395</c:v>
                </c:pt>
                <c:pt idx="1">
                  <c:v>29464.611615716982</c:v>
                </c:pt>
                <c:pt idx="2">
                  <c:v>524083.66562381864</c:v>
                </c:pt>
                <c:pt idx="3">
                  <c:v>5578955.1501890346</c:v>
                </c:pt>
                <c:pt idx="4">
                  <c:v>59533006.256346196</c:v>
                </c:pt>
                <c:pt idx="5">
                  <c:v>332080663.7017284</c:v>
                </c:pt>
                <c:pt idx="6">
                  <c:v>1811349074.7367005</c:v>
                </c:pt>
                <c:pt idx="7">
                  <c:v>4564599668.336482</c:v>
                </c:pt>
                <c:pt idx="8">
                  <c:v>11906601251.269249</c:v>
                </c:pt>
                <c:pt idx="9">
                  <c:v>12437930313.192015</c:v>
                </c:pt>
                <c:pt idx="10">
                  <c:v>9600150096.1045113</c:v>
                </c:pt>
                <c:pt idx="11">
                  <c:v>4190254192.8909006</c:v>
                </c:pt>
                <c:pt idx="12">
                  <c:v>2487586062.638402</c:v>
                </c:pt>
                <c:pt idx="13">
                  <c:v>995034425.05536079</c:v>
                </c:pt>
                <c:pt idx="14">
                  <c:v>521668533.52416968</c:v>
                </c:pt>
                <c:pt idx="15">
                  <c:v>189587869.8224414</c:v>
                </c:pt>
                <c:pt idx="16">
                  <c:v>91291993.366729662</c:v>
                </c:pt>
                <c:pt idx="17">
                  <c:v>30792934.270523909</c:v>
                </c:pt>
                <c:pt idx="18">
                  <c:v>14007766.177963812</c:v>
                </c:pt>
                <c:pt idx="19">
                  <c:v>4467994.384350528</c:v>
                </c:pt>
                <c:pt idx="20">
                  <c:v>1932105.679719148</c:v>
                </c:pt>
                <c:pt idx="21">
                  <c:v>591707.36441398901</c:v>
                </c:pt>
                <c:pt idx="22">
                  <c:v>246343.4741641912</c:v>
                </c:pt>
                <c:pt idx="23">
                  <c:v>73178.502619362625</c:v>
                </c:pt>
                <c:pt idx="24">
                  <c:v>29585.368220699438</c:v>
                </c:pt>
                <c:pt idx="25">
                  <c:v>8537.4919722589821</c:v>
                </c:pt>
              </c:numCache>
            </c:numRef>
          </c:yVal>
        </c:ser>
        <c:ser>
          <c:idx val="1"/>
          <c:order val="1"/>
          <c:tx>
            <c:v>Ta</c:v>
          </c:tx>
          <c:spPr>
            <a:ln w="12700">
              <a:solidFill>
                <a:srgbClr val="000080"/>
              </a:solidFill>
              <a:prstDash val="sysDash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'Tc in target production'!$A$7:$A$32</c:f>
              <c:numCache>
                <c:formatCode>General</c:formatCode>
                <c:ptCount val="26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  <c:pt idx="17">
                  <c:v>104</c:v>
                </c:pt>
                <c:pt idx="18">
                  <c:v>105</c:v>
                </c:pt>
                <c:pt idx="19">
                  <c:v>106</c:v>
                </c:pt>
                <c:pt idx="20">
                  <c:v>107</c:v>
                </c:pt>
                <c:pt idx="21">
                  <c:v>108</c:v>
                </c:pt>
                <c:pt idx="22">
                  <c:v>109</c:v>
                </c:pt>
                <c:pt idx="23">
                  <c:v>110</c:v>
                </c:pt>
                <c:pt idx="24">
                  <c:v>111</c:v>
                </c:pt>
                <c:pt idx="25">
                  <c:v>112</c:v>
                </c:pt>
              </c:numCache>
            </c:numRef>
          </c:xVal>
          <c:yVal>
            <c:numRef>
              <c:f>'Tc in target production'!$H$7:$H$32</c:f>
              <c:numCache>
                <c:formatCode>0.0E+00</c:formatCode>
                <c:ptCount val="26"/>
                <c:pt idx="0">
                  <c:v>3372.6</c:v>
                </c:pt>
                <c:pt idx="1">
                  <c:v>49741.999999999993</c:v>
                </c:pt>
                <c:pt idx="2">
                  <c:v>740740</c:v>
                </c:pt>
                <c:pt idx="3">
                  <c:v>5775000</c:v>
                </c:pt>
                <c:pt idx="4">
                  <c:v>44660000</c:v>
                </c:pt>
                <c:pt idx="5">
                  <c:v>178640000</c:v>
                </c:pt>
                <c:pt idx="6">
                  <c:v>651420000</c:v>
                </c:pt>
                <c:pt idx="7">
                  <c:v>1190420000</c:v>
                </c:pt>
                <c:pt idx="8">
                  <c:v>2109800000</c:v>
                </c:pt>
                <c:pt idx="9">
                  <c:v>5944400000</c:v>
                </c:pt>
                <c:pt idx="10">
                  <c:v>4804800000</c:v>
                </c:pt>
                <c:pt idx="11">
                  <c:v>2494800000</c:v>
                </c:pt>
                <c:pt idx="12">
                  <c:v>1724800000</c:v>
                </c:pt>
                <c:pt idx="13">
                  <c:v>816200000</c:v>
                </c:pt>
                <c:pt idx="14">
                  <c:v>506660000</c:v>
                </c:pt>
                <c:pt idx="15">
                  <c:v>217140000</c:v>
                </c:pt>
                <c:pt idx="16">
                  <c:v>123816000</c:v>
                </c:pt>
                <c:pt idx="17">
                  <c:v>49434000</c:v>
                </c:pt>
                <c:pt idx="18">
                  <c:v>26488000</c:v>
                </c:pt>
                <c:pt idx="19">
                  <c:v>10010000</c:v>
                </c:pt>
                <c:pt idx="20">
                  <c:v>4358200</c:v>
                </c:pt>
                <c:pt idx="21">
                  <c:v>1016400</c:v>
                </c:pt>
                <c:pt idx="22">
                  <c:v>315700</c:v>
                </c:pt>
                <c:pt idx="23">
                  <c:v>69608</c:v>
                </c:pt>
                <c:pt idx="24">
                  <c:v>20944</c:v>
                </c:pt>
                <c:pt idx="25">
                  <c:v>4466</c:v>
                </c:pt>
              </c:numCache>
            </c:numRef>
          </c:yVal>
        </c:ser>
        <c:axId val="34002816"/>
        <c:axId val="50025984"/>
      </c:scatterChart>
      <c:valAx>
        <c:axId val="34002816"/>
        <c:scaling>
          <c:orientation val="minMax"/>
          <c:max val="115"/>
          <c:min val="85"/>
        </c:scaling>
        <c:axPos val="b"/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Tc Mass</a:t>
                </a:r>
              </a:p>
            </c:rich>
          </c:tx>
          <c:layout>
            <c:manualLayout>
              <c:xMode val="edge"/>
              <c:yMode val="edge"/>
              <c:x val="0.50810900216251842"/>
              <c:y val="0.93286219081272015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025984"/>
        <c:crossesAt val="1.000000000000006E-20"/>
        <c:crossBetween val="midCat"/>
      </c:valAx>
      <c:valAx>
        <c:axId val="50025984"/>
        <c:scaling>
          <c:logBase val="10"/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In-target Production (/s)</a:t>
                </a:r>
              </a:p>
            </c:rich>
          </c:tx>
          <c:layout>
            <c:manualLayout>
              <c:xMode val="edge"/>
              <c:yMode val="edge"/>
              <c:x val="1.9819854694282647E-2"/>
              <c:y val="0.3074204946996475"/>
            </c:manualLayout>
          </c:layout>
          <c:spPr>
            <a:noFill/>
            <a:ln w="25400">
              <a:noFill/>
            </a:ln>
          </c:spPr>
        </c:title>
        <c:numFmt formatCode="0.E+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00281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792920877183465"/>
          <c:y val="0.11130742049469966"/>
          <c:w val="0.14954981269322351"/>
          <c:h val="7.5971731448763347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C519783-4B9E-4C3E-86B5-0296A7B9F17E}" type="datetimeFigureOut">
              <a:rPr lang="en-US" smtClean="0"/>
              <a:pPr/>
              <a:t>1/19/2008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01271BE-9955-4E53-A3C3-CDE2AB172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618A1-4C2A-4FD8-81DF-15B9242D5B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F63908-1A16-4667-AECF-19B4233982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4BC6-5CC9-42FC-8D6C-C6C66F8DBF64}" type="slidenum">
              <a:rPr lang="en-US"/>
              <a:pPr/>
              <a:t>19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000792" cy="115409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7290" y="0"/>
            <a:ext cx="6000792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16610" y="142853"/>
            <a:ext cx="1084545" cy="57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tlogo_large[1].gif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2844" y="1"/>
            <a:ext cx="873156" cy="8779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714375" y="62865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Electron Capture branching ratio measurements at TITAN-TRIUMF</a:t>
            </a:r>
          </a:p>
        </p:txBody>
      </p:sp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1016000" y="2152650"/>
            <a:ext cx="73136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>
                <a:latin typeface="Calibri" pitchFamily="34" charset="0"/>
              </a:rPr>
              <a:t>T. Brunner, </a:t>
            </a:r>
            <a:r>
              <a:rPr lang="en-US" sz="1400" dirty="0" smtClean="0">
                <a:latin typeface="Calibri" pitchFamily="34" charset="0"/>
              </a:rPr>
              <a:t>D. </a:t>
            </a:r>
            <a:r>
              <a:rPr lang="en-US" sz="1400" dirty="0" err="1" smtClean="0">
                <a:latin typeface="Calibri" pitchFamily="34" charset="0"/>
              </a:rPr>
              <a:t>Frekers</a:t>
            </a:r>
            <a:r>
              <a:rPr lang="en-US" sz="1400" dirty="0" smtClean="0">
                <a:latin typeface="Calibri" pitchFamily="34" charset="0"/>
              </a:rPr>
              <a:t>, A</a:t>
            </a:r>
            <a:r>
              <a:rPr lang="en-US" sz="1400" dirty="0">
                <a:latin typeface="Calibri" pitchFamily="34" charset="0"/>
              </a:rPr>
              <a:t>. </a:t>
            </a:r>
            <a:r>
              <a:rPr lang="en-US" sz="1400" dirty="0" err="1">
                <a:latin typeface="Calibri" pitchFamily="34" charset="0"/>
              </a:rPr>
              <a:t>Lapierre</a:t>
            </a:r>
            <a:r>
              <a:rPr lang="en-US" sz="1400" dirty="0" smtClean="0">
                <a:latin typeface="Calibri" pitchFamily="34" charset="0"/>
              </a:rPr>
              <a:t>, R. </a:t>
            </a:r>
            <a:r>
              <a:rPr lang="en-US" sz="1400" dirty="0" err="1" smtClean="0">
                <a:latin typeface="Calibri" pitchFamily="34" charset="0"/>
              </a:rPr>
              <a:t>Krücken</a:t>
            </a:r>
            <a:r>
              <a:rPr lang="en-US" sz="1400" dirty="0" smtClean="0">
                <a:latin typeface="Calibri" pitchFamily="34" charset="0"/>
              </a:rPr>
              <a:t>, I. </a:t>
            </a:r>
            <a:r>
              <a:rPr lang="en-US" sz="1400" dirty="0" err="1" smtClean="0">
                <a:latin typeface="Calibri" pitchFamily="34" charset="0"/>
              </a:rPr>
              <a:t>Tanihata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>
                <a:latin typeface="Calibri" pitchFamily="34" charset="0"/>
              </a:rPr>
              <a:t>and J. </a:t>
            </a:r>
            <a:r>
              <a:rPr lang="en-US" sz="1400" dirty="0" err="1">
                <a:latin typeface="Calibri" pitchFamily="34" charset="0"/>
              </a:rPr>
              <a:t>Dilling</a:t>
            </a:r>
            <a:r>
              <a:rPr lang="en-US" sz="1400" dirty="0">
                <a:latin typeface="Calibri" pitchFamily="34" charset="0"/>
              </a:rPr>
              <a:t> for the TITAN collaboration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latin typeface="Calibri" pitchFamily="34" charset="0"/>
            </a:endParaRPr>
          </a:p>
        </p:txBody>
      </p:sp>
      <p:pic>
        <p:nvPicPr>
          <p:cNvPr id="17411" name="Picture 10" descr="TRIUMF_from_abo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2643188"/>
            <a:ext cx="31035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23"/>
          <p:cNvSpPr txBox="1">
            <a:spLocks noChangeArrowheads="1"/>
          </p:cNvSpPr>
          <p:nvPr/>
        </p:nvSpPr>
        <p:spPr bwMode="auto">
          <a:xfrm>
            <a:off x="2214563" y="6197600"/>
            <a:ext cx="51419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Canada’s National Laboratory for Nuclear and Particle Physics,</a:t>
            </a:r>
          </a:p>
          <a:p>
            <a:pPr algn="ctr"/>
            <a:r>
              <a:rPr lang="en-US">
                <a:latin typeface="Calibri" pitchFamily="34" charset="0"/>
              </a:rPr>
              <a:t>Vancouver, British Columbia, Canada</a:t>
            </a:r>
            <a:endParaRPr lang="en-US" b="1">
              <a:latin typeface="Calibri" pitchFamily="34" charset="0"/>
            </a:endParaRPr>
          </a:p>
        </p:txBody>
      </p:sp>
      <p:pic>
        <p:nvPicPr>
          <p:cNvPr id="17413" name="Picture 6" descr="isaclogo4[1]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" y="4786313"/>
            <a:ext cx="37496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3" descr="TITAN-TRIUMF-M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4505325"/>
            <a:ext cx="714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Determination of M</a:t>
            </a:r>
            <a:r>
              <a:rPr lang="en-US" sz="3600" baseline="-25000" dirty="0" smtClean="0"/>
              <a:t>EC</a:t>
            </a:r>
            <a:endParaRPr lang="en-US" sz="3600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50800" y="3685342"/>
            <a:ext cx="5867400" cy="2232858"/>
            <a:chOff x="2082800" y="4557296"/>
            <a:chExt cx="5289550" cy="1655008"/>
          </a:xfrm>
        </p:grpSpPr>
        <p:sp>
          <p:nvSpPr>
            <p:cNvPr id="13" name="TextBox 12"/>
            <p:cNvSpPr txBox="1"/>
            <p:nvPr/>
          </p:nvSpPr>
          <p:spPr>
            <a:xfrm>
              <a:off x="4305300" y="47350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Tc</a:t>
              </a:r>
              <a:endParaRPr lang="en-US" sz="1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82800" y="5873750"/>
              <a:ext cx="800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Mo</a:t>
              </a:r>
              <a:endParaRPr lang="en-US" sz="1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27750" y="5873750"/>
              <a:ext cx="800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Ru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0699" y="5162550"/>
              <a:ext cx="2187817" cy="43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Q</a:t>
              </a:r>
              <a:r>
                <a:rPr lang="en-US" sz="1600" b="1" baseline="-25000" dirty="0" smtClean="0"/>
                <a:t>EC</a:t>
              </a:r>
              <a:r>
                <a:rPr lang="en-US" sz="1600" b="1" dirty="0" smtClean="0"/>
                <a:t> = 0.168</a:t>
              </a:r>
            </a:p>
            <a:p>
              <a:r>
                <a:rPr lang="en-US" sz="1600" b="1" dirty="0" smtClean="0">
                  <a:latin typeface="Symbol" pitchFamily="18" charset="2"/>
                </a:rPr>
                <a:t>  e  =</a:t>
              </a:r>
              <a:r>
                <a:rPr lang="en-US" sz="1600" dirty="0" smtClean="0"/>
                <a:t> (</a:t>
              </a:r>
              <a:r>
                <a:rPr lang="en-US" sz="1600" b="1" dirty="0" smtClean="0"/>
                <a:t>1.8 ±0.9)x10</a:t>
              </a:r>
              <a:r>
                <a:rPr lang="en-US" sz="1600" b="1" baseline="30000" dirty="0" smtClean="0"/>
                <a:t>-3 </a:t>
              </a:r>
              <a:r>
                <a:rPr lang="en-US" sz="1600" b="1" dirty="0" smtClean="0"/>
                <a:t>% [8]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05500" y="5135146"/>
              <a:ext cx="14668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Q</a:t>
              </a:r>
              <a:r>
                <a:rPr lang="en-US" sz="1600" b="1" baseline="-25000" dirty="0" err="1" smtClean="0">
                  <a:latin typeface="Symbol" pitchFamily="18" charset="2"/>
                </a:rPr>
                <a:t>b</a:t>
              </a:r>
              <a:r>
                <a:rPr lang="en-US" sz="1600" b="1" dirty="0" smtClean="0"/>
                <a:t> = 3.202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838450" y="4718050"/>
              <a:ext cx="32893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593975" y="5140325"/>
              <a:ext cx="711200" cy="57785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94025" y="6049962"/>
              <a:ext cx="2978150" cy="158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840000">
              <a:off x="5505450" y="5118100"/>
              <a:ext cx="711200" cy="57785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482850" y="45572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1+</a:t>
              </a:r>
              <a:endParaRPr lang="en-US" sz="1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72200" y="45572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15.8 s</a:t>
              </a:r>
              <a:endParaRPr lang="en-US" sz="16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49750" y="5740400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b="1" baseline="30000" dirty="0" smtClean="0">
                  <a:latin typeface="+mj-lt"/>
                </a:rPr>
                <a:t>-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b="1" baseline="30000" dirty="0" smtClean="0">
                  <a:latin typeface="Calibri" pitchFamily="34" charset="0"/>
                </a:rPr>
                <a:t>-</a:t>
              </a:r>
              <a:endParaRPr lang="en-US" sz="1600" b="1" baseline="30000" dirty="0">
                <a:latin typeface="Calibri" pitchFamily="34" charset="0"/>
              </a:endParaRPr>
            </a:p>
          </p:txBody>
        </p:sp>
      </p:grpSp>
      <p:graphicFrame>
        <p:nvGraphicFramePr>
          <p:cNvPr id="84993" name="Object 1"/>
          <p:cNvGraphicFramePr>
            <a:graphicFrameLocks noChangeAspect="1"/>
          </p:cNvGraphicFramePr>
          <p:nvPr/>
        </p:nvGraphicFramePr>
        <p:xfrm>
          <a:off x="171450" y="1428750"/>
          <a:ext cx="4679950" cy="935425"/>
        </p:xfrm>
        <a:graphic>
          <a:graphicData uri="http://schemas.openxmlformats.org/presentationml/2006/ole">
            <p:oleObj spid="_x0000_s84993" name="Equation" r:id="rId4" imgW="2387520" imgH="482400" progId="Equation.DSMT4">
              <p:embed/>
            </p:oleObj>
          </a:graphicData>
        </a:graphic>
      </p:graphicFrame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5149850" y="1339850"/>
            <a:ext cx="4006850" cy="4089400"/>
          </a:xfrm>
          <a:prstGeom prst="rect">
            <a:avLst/>
          </a:prstGeom>
          <a:noFill/>
        </p:spPr>
        <p:txBody>
          <a:bodyPr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 use of </a:t>
            </a:r>
            <a:r>
              <a:rPr kumimoji="0" lang="en-GB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</a:t>
            </a:r>
            <a:r>
              <a:rPr kumimoji="0" lang="en-GB" i="0" u="none" strike="noStrike" kern="1200" cap="none" spc="0" normalizeH="0" baseline="-30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pp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(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  <a:sym typeface="Symbol" pitchFamily="18" charset="2"/>
              </a:rPr>
              <a:t>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) ~ 1.0 reproduces the 2</a:t>
            </a:r>
            <a:r>
              <a:rPr lang="en-GB" dirty="0" smtClean="0">
                <a:latin typeface="Symbol" pitchFamily="18" charset="2"/>
                <a:cs typeface="Times New Roman" pitchFamily="18" charset="0"/>
                <a:sym typeface="Symbol" pitchFamily="18" charset="2"/>
              </a:rPr>
              <a:t>nbb</a:t>
            </a:r>
            <a:r>
              <a:rPr kumimoji="0" lang="en-GB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decay half-life but not the single EC and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Times New Roman" pitchFamily="18" charset="0"/>
              </a:rPr>
              <a:t>b</a:t>
            </a:r>
            <a:r>
              <a:rPr kumimoji="0" lang="en-GB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decay.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Discrepancies of 1 – 2 orders of magnitude are possible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loose end: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 rates are badly known, or not known at all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550" y="6051550"/>
            <a:ext cx="337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[8] A. </a:t>
            </a:r>
            <a:r>
              <a:rPr lang="en-US" sz="1000" dirty="0" err="1" smtClean="0"/>
              <a:t>García</a:t>
            </a:r>
            <a:r>
              <a:rPr lang="en-US" sz="1000" dirty="0" smtClean="0"/>
              <a:t> et al., Phys. Rev. C47(1993)2910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ISAC </a:t>
            </a:r>
            <a:r>
              <a:rPr lang="en-US" sz="3600" dirty="0" smtClean="0"/>
              <a:t>at </a:t>
            </a:r>
            <a:r>
              <a:rPr lang="en-US" sz="3600" b="1" dirty="0" smtClean="0">
                <a:solidFill>
                  <a:schemeClr val="accent1"/>
                </a:solidFill>
              </a:rPr>
              <a:t>TRIUMF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4" descr="is-24jan2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884606"/>
            <a:ext cx="8223250" cy="556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3327400" y="3562350"/>
            <a:ext cx="1066800" cy="1066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6000" y="5295900"/>
            <a:ext cx="111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TITAN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38350" y="4451350"/>
            <a:ext cx="1244600" cy="889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3" descr="Beamline-schematic-LARGE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2095500"/>
            <a:ext cx="35718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357313" y="-127000"/>
            <a:ext cx="6000750" cy="1225550"/>
          </a:xfrm>
        </p:spPr>
        <p:txBody>
          <a:bodyPr/>
          <a:lstStyle/>
          <a:p>
            <a:r>
              <a:rPr lang="en-US" sz="3200" dirty="0" smtClean="0"/>
              <a:t>TITAN Facility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RIUMF</a:t>
            </a:r>
            <a:r>
              <a:rPr lang="en-US" sz="2000" dirty="0" smtClean="0"/>
              <a:t> I</a:t>
            </a:r>
            <a:r>
              <a:rPr lang="en-US" sz="2000" dirty="0" smtClean="0">
                <a:solidFill>
                  <a:schemeClr val="tx1"/>
                </a:solidFill>
              </a:rPr>
              <a:t>on</a:t>
            </a:r>
            <a:r>
              <a:rPr lang="en-US" sz="2000" dirty="0" smtClean="0"/>
              <a:t> T</a:t>
            </a:r>
            <a:r>
              <a:rPr lang="en-US" sz="2000" dirty="0" smtClean="0">
                <a:solidFill>
                  <a:schemeClr val="tx1"/>
                </a:solidFill>
              </a:rPr>
              <a:t>rap for </a:t>
            </a:r>
            <a:r>
              <a:rPr lang="en-US" sz="2000" dirty="0" smtClean="0"/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tomic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and </a:t>
            </a:r>
            <a:r>
              <a:rPr lang="en-US" sz="2000" dirty="0" smtClean="0"/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uclear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0443D-92E1-4245-A2B3-C03A63194D2E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7653" name="Rectangle 8"/>
          <p:cNvSpPr>
            <a:spLocks noChangeAspect="1" noChangeArrowheads="1"/>
          </p:cNvSpPr>
          <p:nvPr/>
        </p:nvSpPr>
        <p:spPr bwMode="auto">
          <a:xfrm>
            <a:off x="3411538" y="2884488"/>
            <a:ext cx="1184275" cy="9969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7654" name="Text Box 9"/>
          <p:cNvSpPr txBox="1">
            <a:spLocks noChangeAspect="1" noChangeArrowheads="1"/>
          </p:cNvSpPr>
          <p:nvPr/>
        </p:nvSpPr>
        <p:spPr bwMode="auto">
          <a:xfrm>
            <a:off x="127000" y="6007100"/>
            <a:ext cx="264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Short-lived isotopes from an Isotope</a:t>
            </a:r>
          </a:p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Separator and Accelerator (ISAC)</a:t>
            </a:r>
            <a:r>
              <a:rPr lang="en-US" sz="1200" b="1" dirty="0">
                <a:latin typeface="Calibri" pitchFamily="34" charset="0"/>
              </a:rPr>
              <a:t> </a:t>
            </a:r>
          </a:p>
        </p:txBody>
      </p:sp>
      <p:sp>
        <p:nvSpPr>
          <p:cNvPr id="27655" name="Line 10"/>
          <p:cNvSpPr>
            <a:spLocks noChangeAspect="1" noChangeShapeType="1"/>
          </p:cNvSpPr>
          <p:nvPr/>
        </p:nvSpPr>
        <p:spPr bwMode="auto">
          <a:xfrm flipV="1">
            <a:off x="1352550" y="4943475"/>
            <a:ext cx="436563" cy="61913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656" name="Line 11"/>
          <p:cNvSpPr>
            <a:spLocks noChangeAspect="1" noChangeShapeType="1"/>
          </p:cNvSpPr>
          <p:nvPr/>
        </p:nvSpPr>
        <p:spPr bwMode="auto">
          <a:xfrm flipV="1">
            <a:off x="1509713" y="3313113"/>
            <a:ext cx="0" cy="1309687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657" name="Line 12"/>
          <p:cNvSpPr>
            <a:spLocks noChangeAspect="1" noChangeShapeType="1"/>
          </p:cNvSpPr>
          <p:nvPr/>
        </p:nvSpPr>
        <p:spPr bwMode="auto">
          <a:xfrm flipV="1">
            <a:off x="1851025" y="3008313"/>
            <a:ext cx="312738" cy="374650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658" name="Text Box 19"/>
          <p:cNvSpPr txBox="1">
            <a:spLocks noChangeAspect="1" noChangeArrowheads="1"/>
          </p:cNvSpPr>
          <p:nvPr/>
        </p:nvSpPr>
        <p:spPr bwMode="auto">
          <a:xfrm>
            <a:off x="2374900" y="63373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A</a:t>
            </a:r>
            <a:r>
              <a:rPr lang="en-US" b="1" baseline="30000" dirty="0">
                <a:latin typeface="Calibri" pitchFamily="34" charset="0"/>
              </a:rPr>
              <a:t>+</a:t>
            </a:r>
          </a:p>
        </p:txBody>
      </p:sp>
      <p:sp>
        <p:nvSpPr>
          <p:cNvPr id="27659" name="Text Box 20"/>
          <p:cNvSpPr txBox="1">
            <a:spLocks noChangeAspect="1" noChangeArrowheads="1"/>
          </p:cNvSpPr>
          <p:nvPr/>
        </p:nvSpPr>
        <p:spPr bwMode="auto">
          <a:xfrm>
            <a:off x="4616450" y="39624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A</a:t>
            </a:r>
            <a:r>
              <a:rPr lang="en-US" b="1" baseline="30000" dirty="0">
                <a:latin typeface="Calibri" pitchFamily="34" charset="0"/>
              </a:rPr>
              <a:t>+</a:t>
            </a:r>
          </a:p>
        </p:txBody>
      </p:sp>
      <p:sp>
        <p:nvSpPr>
          <p:cNvPr id="27660" name="Text Box 21"/>
          <p:cNvSpPr txBox="1">
            <a:spLocks noChangeAspect="1" noChangeArrowheads="1"/>
          </p:cNvSpPr>
          <p:nvPr/>
        </p:nvSpPr>
        <p:spPr bwMode="auto">
          <a:xfrm>
            <a:off x="5594350" y="3295650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A</a:t>
            </a:r>
            <a:r>
              <a:rPr lang="en-US" b="1" baseline="30000" dirty="0" err="1">
                <a:latin typeface="Calibri" pitchFamily="34" charset="0"/>
              </a:rPr>
              <a:t>q</a:t>
            </a:r>
            <a:r>
              <a:rPr lang="en-US" b="1" baseline="30000" dirty="0">
                <a:latin typeface="Calibri" pitchFamily="34" charset="0"/>
              </a:rPr>
              <a:t>+</a:t>
            </a:r>
          </a:p>
        </p:txBody>
      </p:sp>
      <p:sp>
        <p:nvSpPr>
          <p:cNvPr id="27661" name="Text Box 27"/>
          <p:cNvSpPr txBox="1">
            <a:spLocks noChangeArrowheads="1"/>
          </p:cNvSpPr>
          <p:nvPr/>
        </p:nvSpPr>
        <p:spPr bwMode="auto">
          <a:xfrm>
            <a:off x="2838450" y="3784600"/>
            <a:ext cx="773113" cy="284163"/>
          </a:xfrm>
          <a:prstGeom prst="rect">
            <a:avLst/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~5 kV </a:t>
            </a:r>
            <a:r>
              <a:rPr lang="en-US" sz="1200" b="1">
                <a:latin typeface="Calibri" pitchFamily="34" charset="0"/>
                <a:cs typeface="Arial" charset="0"/>
              </a:rPr>
              <a:t>•</a:t>
            </a:r>
            <a:r>
              <a:rPr lang="en-US" sz="1200" b="1">
                <a:latin typeface="Calibri" pitchFamily="34" charset="0"/>
              </a:rPr>
              <a:t> </a:t>
            </a:r>
            <a:r>
              <a:rPr lang="en-US" sz="1200" b="1" i="1">
                <a:latin typeface="Calibri" pitchFamily="34" charset="0"/>
              </a:rPr>
              <a:t>q</a:t>
            </a:r>
          </a:p>
        </p:txBody>
      </p:sp>
      <p:pic>
        <p:nvPicPr>
          <p:cNvPr id="27662" name="Picture 30" descr="IMG_3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588" y="1209675"/>
            <a:ext cx="2486025" cy="1863725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63" name="Picture 33" descr="RF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251200"/>
            <a:ext cx="2252662" cy="167957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7664" name="Text Box 34"/>
          <p:cNvSpPr txBox="1">
            <a:spLocks noChangeArrowheads="1"/>
          </p:cNvSpPr>
          <p:nvPr/>
        </p:nvSpPr>
        <p:spPr bwMode="auto">
          <a:xfrm>
            <a:off x="4305300" y="4940300"/>
            <a:ext cx="2266950" cy="923330"/>
          </a:xfrm>
          <a:prstGeom prst="rect">
            <a:avLst/>
          </a:prstGeom>
          <a:noFill/>
          <a:ln w="7620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Penning trap to cool HCI from EBIT (under design)</a:t>
            </a:r>
          </a:p>
        </p:txBody>
      </p:sp>
      <p:sp>
        <p:nvSpPr>
          <p:cNvPr id="27665" name="Line 37"/>
          <p:cNvSpPr>
            <a:spLocks noChangeShapeType="1"/>
          </p:cNvSpPr>
          <p:nvPr/>
        </p:nvSpPr>
        <p:spPr bwMode="auto">
          <a:xfrm>
            <a:off x="2393950" y="4762500"/>
            <a:ext cx="1066800" cy="22225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Line 38"/>
          <p:cNvSpPr>
            <a:spLocks noChangeShapeType="1"/>
          </p:cNvSpPr>
          <p:nvPr/>
        </p:nvSpPr>
        <p:spPr bwMode="auto">
          <a:xfrm>
            <a:off x="3327400" y="2184400"/>
            <a:ext cx="1333500" cy="400050"/>
          </a:xfrm>
          <a:prstGeom prst="line">
            <a:avLst/>
          </a:prstGeom>
          <a:noFill/>
          <a:ln w="88900">
            <a:solidFill>
              <a:srgbClr val="1F497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39"/>
          <p:cNvSpPr>
            <a:spLocks noChangeShapeType="1"/>
          </p:cNvSpPr>
          <p:nvPr/>
        </p:nvSpPr>
        <p:spPr bwMode="auto">
          <a:xfrm flipV="1">
            <a:off x="4394200" y="3384550"/>
            <a:ext cx="222250" cy="1555750"/>
          </a:xfrm>
          <a:prstGeom prst="line">
            <a:avLst/>
          </a:prstGeom>
          <a:noFill/>
          <a:ln w="889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Line 40"/>
          <p:cNvSpPr>
            <a:spLocks noChangeShapeType="1"/>
          </p:cNvSpPr>
          <p:nvPr/>
        </p:nvSpPr>
        <p:spPr bwMode="auto">
          <a:xfrm flipH="1">
            <a:off x="5949950" y="3073400"/>
            <a:ext cx="488950" cy="663575"/>
          </a:xfrm>
          <a:prstGeom prst="line">
            <a:avLst/>
          </a:prstGeom>
          <a:noFill/>
          <a:ln w="889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Line 41"/>
          <p:cNvSpPr>
            <a:spLocks noChangeShapeType="1"/>
          </p:cNvSpPr>
          <p:nvPr/>
        </p:nvSpPr>
        <p:spPr bwMode="auto">
          <a:xfrm flipV="1">
            <a:off x="2705100" y="6362700"/>
            <a:ext cx="620713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Line 42"/>
          <p:cNvSpPr>
            <a:spLocks noChangeShapeType="1"/>
          </p:cNvSpPr>
          <p:nvPr/>
        </p:nvSpPr>
        <p:spPr bwMode="auto">
          <a:xfrm flipV="1">
            <a:off x="3994150" y="4051300"/>
            <a:ext cx="15240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Line 43"/>
          <p:cNvSpPr>
            <a:spLocks noChangeShapeType="1"/>
          </p:cNvSpPr>
          <p:nvPr/>
        </p:nvSpPr>
        <p:spPr bwMode="auto">
          <a:xfrm flipV="1">
            <a:off x="4038600" y="494030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Line 44"/>
          <p:cNvSpPr>
            <a:spLocks noChangeShapeType="1"/>
          </p:cNvSpPr>
          <p:nvPr/>
        </p:nvSpPr>
        <p:spPr bwMode="auto">
          <a:xfrm>
            <a:off x="4660900" y="3917950"/>
            <a:ext cx="69215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Freeform 45"/>
          <p:cNvSpPr>
            <a:spLocks/>
          </p:cNvSpPr>
          <p:nvPr/>
        </p:nvSpPr>
        <p:spPr bwMode="auto">
          <a:xfrm>
            <a:off x="5327650" y="3517900"/>
            <a:ext cx="530225" cy="138113"/>
          </a:xfrm>
          <a:custGeom>
            <a:avLst/>
            <a:gdLst>
              <a:gd name="T0" fmla="*/ 0 w 334"/>
              <a:gd name="T1" fmla="*/ 0 h 87"/>
              <a:gd name="T2" fmla="*/ 334 w 334"/>
              <a:gd name="T3" fmla="*/ 87 h 87"/>
              <a:gd name="T4" fmla="*/ 0 60000 65536"/>
              <a:gd name="T5" fmla="*/ 0 60000 65536"/>
              <a:gd name="T6" fmla="*/ 0 w 334"/>
              <a:gd name="T7" fmla="*/ 0 h 87"/>
              <a:gd name="T8" fmla="*/ 334 w 334"/>
              <a:gd name="T9" fmla="*/ 87 h 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4" h="87">
                <a:moveTo>
                  <a:pt x="0" y="0"/>
                </a:moveTo>
                <a:lnTo>
                  <a:pt x="334" y="87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74" name="Freeform 46"/>
          <p:cNvSpPr>
            <a:spLocks/>
          </p:cNvSpPr>
          <p:nvPr/>
        </p:nvSpPr>
        <p:spPr bwMode="auto">
          <a:xfrm>
            <a:off x="5327650" y="2940050"/>
            <a:ext cx="306388" cy="306388"/>
          </a:xfrm>
          <a:custGeom>
            <a:avLst/>
            <a:gdLst>
              <a:gd name="T0" fmla="*/ 193 w 193"/>
              <a:gd name="T1" fmla="*/ 0 h 193"/>
              <a:gd name="T2" fmla="*/ 0 w 193"/>
              <a:gd name="T3" fmla="*/ 193 h 193"/>
              <a:gd name="T4" fmla="*/ 0 60000 65536"/>
              <a:gd name="T5" fmla="*/ 0 60000 65536"/>
              <a:gd name="T6" fmla="*/ 0 w 193"/>
              <a:gd name="T7" fmla="*/ 0 h 193"/>
              <a:gd name="T8" fmla="*/ 193 w 19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3" h="193">
                <a:moveTo>
                  <a:pt x="193" y="0"/>
                </a:moveTo>
                <a:lnTo>
                  <a:pt x="0" y="19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7675" name="Picture 48" descr="600-b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6750" y="4584700"/>
            <a:ext cx="1219200" cy="962025"/>
          </a:xfrm>
          <a:prstGeom prst="rect">
            <a:avLst/>
          </a:prstGeom>
          <a:noFill/>
          <a:ln w="76200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7676" name="Text Box 49"/>
          <p:cNvSpPr txBox="1">
            <a:spLocks noChangeArrowheads="1"/>
          </p:cNvSpPr>
          <p:nvPr/>
        </p:nvSpPr>
        <p:spPr bwMode="auto">
          <a:xfrm>
            <a:off x="6750050" y="5695950"/>
            <a:ext cx="1689100" cy="646113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Wien filter:</a:t>
            </a:r>
          </a:p>
          <a:p>
            <a:r>
              <a:rPr lang="en-US">
                <a:latin typeface="Calibri" pitchFamily="34" charset="0"/>
              </a:rPr>
              <a:t>q/m selection</a:t>
            </a:r>
          </a:p>
        </p:txBody>
      </p:sp>
      <p:sp>
        <p:nvSpPr>
          <p:cNvPr id="27677" name="Line 51"/>
          <p:cNvSpPr>
            <a:spLocks noChangeShapeType="1"/>
          </p:cNvSpPr>
          <p:nvPr/>
        </p:nvSpPr>
        <p:spPr bwMode="auto">
          <a:xfrm flipH="1" flipV="1">
            <a:off x="5105400" y="4095750"/>
            <a:ext cx="711200" cy="666750"/>
          </a:xfrm>
          <a:prstGeom prst="line">
            <a:avLst/>
          </a:prstGeom>
          <a:noFill/>
          <a:ln w="88900">
            <a:solidFill>
              <a:srgbClr val="C0C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7678" name="Picture 53" descr="IMG_40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7950" y="1117600"/>
            <a:ext cx="2549525" cy="1911350"/>
          </a:xfrm>
          <a:prstGeom prst="rect">
            <a:avLst/>
          </a:prstGeom>
          <a:noFill/>
          <a:ln w="76200">
            <a:solidFill>
              <a:srgbClr val="FFCA68"/>
            </a:solidFill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 flipV="1">
            <a:off x="4194175" y="5918200"/>
            <a:ext cx="1000125" cy="142875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 flipV="1">
            <a:off x="2473325" y="6199188"/>
            <a:ext cx="809625" cy="119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1" name="TextBox 50"/>
          <p:cNvSpPr txBox="1">
            <a:spLocks noChangeArrowheads="1"/>
          </p:cNvSpPr>
          <p:nvPr/>
        </p:nvSpPr>
        <p:spPr bwMode="auto">
          <a:xfrm>
            <a:off x="6616700" y="3206750"/>
            <a:ext cx="2393950" cy="954088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Electron Beam Ion Trap (EBIT) for charge breeding</a:t>
            </a:r>
          </a:p>
        </p:txBody>
      </p:sp>
      <p:sp>
        <p:nvSpPr>
          <p:cNvPr id="27682" name="TextBox 51"/>
          <p:cNvSpPr txBox="1">
            <a:spLocks noChangeArrowheads="1"/>
          </p:cNvSpPr>
          <p:nvPr/>
        </p:nvSpPr>
        <p:spPr bwMode="auto">
          <a:xfrm>
            <a:off x="44450" y="5118100"/>
            <a:ext cx="3549650" cy="646331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Radio-Frequency </a:t>
            </a:r>
            <a:r>
              <a:rPr lang="en-US" dirty="0" err="1">
                <a:latin typeface="Calibri" pitchFamily="34" charset="0"/>
              </a:rPr>
              <a:t>Quadrupole</a:t>
            </a:r>
            <a:r>
              <a:rPr lang="en-US" dirty="0">
                <a:latin typeface="Calibri" pitchFamily="34" charset="0"/>
              </a:rPr>
              <a:t> (RFQ) cools and bunches ISAC beams</a:t>
            </a:r>
          </a:p>
        </p:txBody>
      </p:sp>
      <p:sp>
        <p:nvSpPr>
          <p:cNvPr id="27683" name="TextBox 52"/>
          <p:cNvSpPr txBox="1">
            <a:spLocks noChangeArrowheads="1"/>
          </p:cNvSpPr>
          <p:nvPr/>
        </p:nvSpPr>
        <p:spPr bwMode="auto">
          <a:xfrm>
            <a:off x="3371850" y="1117600"/>
            <a:ext cx="2044700" cy="954088"/>
          </a:xfrm>
          <a:prstGeom prst="rect">
            <a:avLst/>
          </a:prstGeom>
          <a:noFill/>
          <a:ln w="38100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Penning trap for high precision mass measurements</a:t>
            </a:r>
          </a:p>
        </p:txBody>
      </p:sp>
      <p:sp>
        <p:nvSpPr>
          <p:cNvPr id="27684" name="Line 51"/>
          <p:cNvSpPr>
            <a:spLocks noChangeShapeType="1"/>
          </p:cNvSpPr>
          <p:nvPr/>
        </p:nvSpPr>
        <p:spPr bwMode="auto">
          <a:xfrm flipH="1" flipV="1">
            <a:off x="5727700" y="4718050"/>
            <a:ext cx="1244600" cy="133350"/>
          </a:xfrm>
          <a:prstGeom prst="line">
            <a:avLst/>
          </a:prstGeom>
          <a:noFill/>
          <a:ln w="889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EBIT - Schematic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700" y="1450975"/>
            <a:ext cx="5791200" cy="3590925"/>
          </a:xfrm>
          <a:prstGeom prst="rect">
            <a:avLst/>
          </a:prstGeom>
          <a:noFill/>
          <a:ln/>
        </p:spPr>
      </p:pic>
      <p:sp>
        <p:nvSpPr>
          <p:cNvPr id="7" name="Line 34"/>
          <p:cNvSpPr>
            <a:spLocks noChangeShapeType="1"/>
          </p:cNvSpPr>
          <p:nvPr/>
        </p:nvSpPr>
        <p:spPr bwMode="auto">
          <a:xfrm flipH="1" flipV="1">
            <a:off x="4645025" y="3956050"/>
            <a:ext cx="0" cy="1074737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4030663" y="5033962"/>
            <a:ext cx="117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Electron gun</a:t>
            </a:r>
          </a:p>
        </p:txBody>
      </p:sp>
      <p:sp>
        <p:nvSpPr>
          <p:cNvPr id="9" name="Line 38"/>
          <p:cNvSpPr>
            <a:spLocks noChangeShapeType="1"/>
          </p:cNvSpPr>
          <p:nvPr/>
        </p:nvSpPr>
        <p:spPr bwMode="auto">
          <a:xfrm flipH="1" flipV="1">
            <a:off x="3594100" y="3832225"/>
            <a:ext cx="0" cy="1189037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3300413" y="5033962"/>
            <a:ext cx="547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Trap</a:t>
            </a:r>
          </a:p>
        </p:txBody>
      </p:sp>
      <p:sp>
        <p:nvSpPr>
          <p:cNvPr id="11" name="Line 40"/>
          <p:cNvSpPr>
            <a:spLocks noChangeShapeType="1"/>
          </p:cNvSpPr>
          <p:nvPr/>
        </p:nvSpPr>
        <p:spPr bwMode="auto">
          <a:xfrm flipV="1">
            <a:off x="1917700" y="3908425"/>
            <a:ext cx="0" cy="1122362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1135063" y="5033962"/>
            <a:ext cx="1544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Electron collector</a:t>
            </a: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 flipH="1">
            <a:off x="3406775" y="1889450"/>
            <a:ext cx="9525" cy="1584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2349500" y="1168400"/>
            <a:ext cx="2995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Cryogen-free superconducting coils</a:t>
            </a:r>
          </a:p>
        </p:txBody>
      </p: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5443538" y="1517650"/>
            <a:ext cx="2995612" cy="1004887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/>
              <a:t>Working parameters:</a:t>
            </a:r>
          </a:p>
          <a:p>
            <a:r>
              <a:rPr lang="en-US" sz="1200" dirty="0"/>
              <a:t>Max. e-beam energy: ~70 </a:t>
            </a:r>
            <a:r>
              <a:rPr lang="en-US" sz="1200" dirty="0" err="1"/>
              <a:t>keV</a:t>
            </a:r>
            <a:endParaRPr lang="en-US" sz="1200" dirty="0"/>
          </a:p>
          <a:p>
            <a:r>
              <a:rPr lang="en-US" sz="1200" dirty="0"/>
              <a:t>Max. e-beam current: 500 </a:t>
            </a:r>
            <a:r>
              <a:rPr lang="en-US" sz="1200" dirty="0" err="1"/>
              <a:t>mA</a:t>
            </a:r>
            <a:r>
              <a:rPr lang="en-US" sz="1200" dirty="0"/>
              <a:t> </a:t>
            </a:r>
            <a:r>
              <a:rPr lang="en-US" sz="1200" b="1" dirty="0"/>
              <a:t>(up to 5 A)</a:t>
            </a:r>
          </a:p>
          <a:p>
            <a:r>
              <a:rPr lang="en-US" sz="1200" dirty="0"/>
              <a:t>Max. magnetic field strength: 6 T</a:t>
            </a:r>
          </a:p>
          <a:p>
            <a:r>
              <a:rPr lang="en-US" sz="1200" dirty="0"/>
              <a:t>Current density (center): 10</a:t>
            </a:r>
            <a:r>
              <a:rPr lang="en-US" sz="1200" baseline="30000" dirty="0"/>
              <a:t>4 </a:t>
            </a:r>
            <a:r>
              <a:rPr lang="en-US" sz="1200" dirty="0"/>
              <a:t>- 10</a:t>
            </a:r>
            <a:r>
              <a:rPr lang="en-US" sz="1200" baseline="30000" dirty="0"/>
              <a:t>5</a:t>
            </a:r>
            <a:r>
              <a:rPr lang="en-US" sz="1200" dirty="0"/>
              <a:t> A/cm</a:t>
            </a:r>
            <a:r>
              <a:rPr lang="en-US" sz="1200" baseline="30000" dirty="0"/>
              <a:t>2</a:t>
            </a:r>
          </a:p>
        </p:txBody>
      </p: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1725633" y="5124450"/>
            <a:ext cx="354013" cy="546100"/>
            <a:chOff x="4525" y="2668"/>
            <a:chExt cx="223" cy="344"/>
          </a:xfrm>
        </p:grpSpPr>
        <p:sp>
          <p:nvSpPr>
            <p:cNvPr id="47" name="Oval 55"/>
            <p:cNvSpPr>
              <a:spLocks noChangeArrowheads="1"/>
            </p:cNvSpPr>
            <p:nvPr/>
          </p:nvSpPr>
          <p:spPr bwMode="auto">
            <a:xfrm>
              <a:off x="4525" y="2794"/>
              <a:ext cx="218" cy="2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54"/>
            <p:cNvSpPr txBox="1">
              <a:spLocks noChangeArrowheads="1"/>
            </p:cNvSpPr>
            <p:nvPr/>
          </p:nvSpPr>
          <p:spPr bwMode="auto">
            <a:xfrm>
              <a:off x="4525" y="266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/>
                <a:t>_</a:t>
              </a:r>
            </a:p>
          </p:txBody>
        </p:sp>
      </p:grpSp>
      <p:grpSp>
        <p:nvGrpSpPr>
          <p:cNvPr id="18" name="Group 57"/>
          <p:cNvGrpSpPr>
            <a:grpSpLocks/>
          </p:cNvGrpSpPr>
          <p:nvPr/>
        </p:nvGrpSpPr>
        <p:grpSpPr bwMode="auto">
          <a:xfrm>
            <a:off x="4483100" y="5124450"/>
            <a:ext cx="354013" cy="546100"/>
            <a:chOff x="4525" y="2668"/>
            <a:chExt cx="223" cy="344"/>
          </a:xfrm>
        </p:grpSpPr>
        <p:sp>
          <p:nvSpPr>
            <p:cNvPr id="45" name="Oval 58"/>
            <p:cNvSpPr>
              <a:spLocks noChangeArrowheads="1"/>
            </p:cNvSpPr>
            <p:nvPr/>
          </p:nvSpPr>
          <p:spPr bwMode="auto">
            <a:xfrm>
              <a:off x="4525" y="2794"/>
              <a:ext cx="218" cy="2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59"/>
            <p:cNvSpPr txBox="1">
              <a:spLocks noChangeArrowheads="1"/>
            </p:cNvSpPr>
            <p:nvPr/>
          </p:nvSpPr>
          <p:spPr bwMode="auto">
            <a:xfrm>
              <a:off x="4525" y="266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/>
                <a:t>_</a:t>
              </a:r>
            </a:p>
          </p:txBody>
        </p:sp>
      </p:grpSp>
      <p:grpSp>
        <p:nvGrpSpPr>
          <p:cNvPr id="19" name="Group 64"/>
          <p:cNvGrpSpPr>
            <a:grpSpLocks/>
          </p:cNvGrpSpPr>
          <p:nvPr/>
        </p:nvGrpSpPr>
        <p:grpSpPr bwMode="auto">
          <a:xfrm>
            <a:off x="3438525" y="5286377"/>
            <a:ext cx="361950" cy="457200"/>
            <a:chOff x="4090" y="2689"/>
            <a:chExt cx="228" cy="288"/>
          </a:xfrm>
        </p:grpSpPr>
        <p:sp>
          <p:nvSpPr>
            <p:cNvPr id="43" name="Oval 61"/>
            <p:cNvSpPr>
              <a:spLocks noChangeArrowheads="1"/>
            </p:cNvSpPr>
            <p:nvPr/>
          </p:nvSpPr>
          <p:spPr bwMode="auto">
            <a:xfrm>
              <a:off x="4090" y="2716"/>
              <a:ext cx="218" cy="2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62"/>
            <p:cNvSpPr txBox="1">
              <a:spLocks noChangeArrowheads="1"/>
            </p:cNvSpPr>
            <p:nvPr/>
          </p:nvSpPr>
          <p:spPr bwMode="auto">
            <a:xfrm>
              <a:off x="4090" y="2689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/>
                <a:t>+</a:t>
              </a:r>
            </a:p>
          </p:txBody>
        </p:sp>
      </p:grpSp>
      <p:sp>
        <p:nvSpPr>
          <p:cNvPr id="20" name="Text Box 65"/>
          <p:cNvSpPr txBox="1">
            <a:spLocks noChangeArrowheads="1"/>
          </p:cNvSpPr>
          <p:nvPr/>
        </p:nvSpPr>
        <p:spPr bwMode="auto">
          <a:xfrm>
            <a:off x="4400550" y="5705475"/>
            <a:ext cx="1485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Up to </a:t>
            </a:r>
            <a:r>
              <a:rPr lang="en-US" b="1" dirty="0" smtClean="0"/>
              <a:t>~-60 </a:t>
            </a:r>
            <a:r>
              <a:rPr lang="en-US" b="1" dirty="0"/>
              <a:t>kV</a:t>
            </a:r>
          </a:p>
        </p:txBody>
      </p:sp>
      <p:sp>
        <p:nvSpPr>
          <p:cNvPr id="21" name="Text Box 66"/>
          <p:cNvSpPr txBox="1">
            <a:spLocks noChangeArrowheads="1"/>
          </p:cNvSpPr>
          <p:nvPr/>
        </p:nvSpPr>
        <p:spPr bwMode="auto">
          <a:xfrm>
            <a:off x="3055938" y="5708650"/>
            <a:ext cx="1114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0 to ~10 kV</a:t>
            </a:r>
          </a:p>
        </p:txBody>
      </p:sp>
      <p:pic>
        <p:nvPicPr>
          <p:cNvPr id="22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0863" y="3946525"/>
            <a:ext cx="1770062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1058863" y="5705475"/>
            <a:ext cx="1485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Up to </a:t>
            </a:r>
            <a:r>
              <a:rPr lang="en-US" b="1" dirty="0" smtClean="0"/>
              <a:t>~-60 </a:t>
            </a:r>
            <a:r>
              <a:rPr lang="en-US" b="1" dirty="0"/>
              <a:t>kV</a:t>
            </a:r>
          </a:p>
        </p:txBody>
      </p:sp>
      <p:sp>
        <p:nvSpPr>
          <p:cNvPr id="24" name="Rectangle 72"/>
          <p:cNvSpPr>
            <a:spLocks noChangeArrowheads="1"/>
          </p:cNvSpPr>
          <p:nvPr/>
        </p:nvSpPr>
        <p:spPr bwMode="auto">
          <a:xfrm>
            <a:off x="6977063" y="3868738"/>
            <a:ext cx="1690687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6943725" y="3429000"/>
            <a:ext cx="1602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/>
              <a:t>Magnetic-field </a:t>
            </a:r>
            <a:r>
              <a:rPr lang="en-US" sz="1200" b="1" dirty="0" err="1"/>
              <a:t>distrib</a:t>
            </a:r>
            <a:r>
              <a:rPr lang="en-US" sz="1200" b="1" dirty="0" smtClean="0"/>
              <a:t>.</a:t>
            </a:r>
          </a:p>
          <a:p>
            <a:r>
              <a:rPr lang="en-US" sz="1200" b="1" dirty="0" smtClean="0"/>
              <a:t>Taken from M. </a:t>
            </a:r>
            <a:r>
              <a:rPr lang="en-US" sz="1200" b="1" dirty="0" err="1" smtClean="0"/>
              <a:t>Froese</a:t>
            </a:r>
            <a:endParaRPr lang="en-US" sz="1200" b="1" dirty="0"/>
          </a:p>
        </p:txBody>
      </p:sp>
      <p:sp>
        <p:nvSpPr>
          <p:cNvPr id="26" name="Text Box 75"/>
          <p:cNvSpPr txBox="1">
            <a:spLocks noChangeArrowheads="1"/>
          </p:cNvSpPr>
          <p:nvPr/>
        </p:nvSpPr>
        <p:spPr bwMode="auto">
          <a:xfrm>
            <a:off x="5076825" y="2863850"/>
            <a:ext cx="1679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4699"/>
                </a:solidFill>
              </a:rPr>
              <a:t>Retractable e-gun</a:t>
            </a:r>
          </a:p>
        </p:txBody>
      </p:sp>
      <p:sp>
        <p:nvSpPr>
          <p:cNvPr id="27" name="Line 76"/>
          <p:cNvSpPr>
            <a:spLocks noChangeShapeType="1"/>
          </p:cNvSpPr>
          <p:nvPr/>
        </p:nvSpPr>
        <p:spPr bwMode="auto">
          <a:xfrm>
            <a:off x="1006475" y="2863850"/>
            <a:ext cx="152400" cy="538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77"/>
          <p:cNvSpPr>
            <a:spLocks noChangeShapeType="1"/>
          </p:cNvSpPr>
          <p:nvPr/>
        </p:nvSpPr>
        <p:spPr bwMode="auto">
          <a:xfrm>
            <a:off x="1006475" y="2863850"/>
            <a:ext cx="1573213" cy="652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 Box 78"/>
          <p:cNvSpPr txBox="1">
            <a:spLocks noChangeArrowheads="1"/>
          </p:cNvSpPr>
          <p:nvPr/>
        </p:nvSpPr>
        <p:spPr bwMode="auto">
          <a:xfrm>
            <a:off x="615950" y="2325687"/>
            <a:ext cx="735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4699"/>
                </a:solidFill>
              </a:rPr>
              <a:t>Einzel</a:t>
            </a:r>
          </a:p>
          <a:p>
            <a:r>
              <a:rPr lang="en-US" b="1">
                <a:solidFill>
                  <a:srgbClr val="004699"/>
                </a:solidFill>
              </a:rPr>
              <a:t>lenses</a:t>
            </a:r>
          </a:p>
        </p:txBody>
      </p:sp>
      <p:grpSp>
        <p:nvGrpSpPr>
          <p:cNvPr id="30" name="Group 83"/>
          <p:cNvGrpSpPr>
            <a:grpSpLocks/>
          </p:cNvGrpSpPr>
          <p:nvPr/>
        </p:nvGrpSpPr>
        <p:grpSpPr bwMode="auto">
          <a:xfrm>
            <a:off x="3458682" y="6010298"/>
            <a:ext cx="3967" cy="271463"/>
            <a:chOff x="920" y="3877"/>
            <a:chExt cx="3967" cy="171"/>
          </a:xfrm>
        </p:grpSpPr>
        <p:sp>
          <p:nvSpPr>
            <p:cNvPr id="40" name="Line 79"/>
            <p:cNvSpPr>
              <a:spLocks noChangeShapeType="1"/>
            </p:cNvSpPr>
            <p:nvPr/>
          </p:nvSpPr>
          <p:spPr bwMode="auto">
            <a:xfrm>
              <a:off x="920" y="387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80"/>
            <p:cNvSpPr>
              <a:spLocks noChangeShapeType="1"/>
            </p:cNvSpPr>
            <p:nvPr/>
          </p:nvSpPr>
          <p:spPr bwMode="auto">
            <a:xfrm>
              <a:off x="920" y="3950"/>
              <a:ext cx="39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81"/>
            <p:cNvSpPr>
              <a:spLocks noChangeShapeType="1"/>
            </p:cNvSpPr>
            <p:nvPr/>
          </p:nvSpPr>
          <p:spPr bwMode="auto">
            <a:xfrm>
              <a:off x="4887" y="3877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3416300" y="6245225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~235 mm</a:t>
            </a:r>
          </a:p>
        </p:txBody>
      </p:sp>
      <p:grpSp>
        <p:nvGrpSpPr>
          <p:cNvPr id="32" name="Group 84"/>
          <p:cNvGrpSpPr>
            <a:grpSpLocks/>
          </p:cNvGrpSpPr>
          <p:nvPr/>
        </p:nvGrpSpPr>
        <p:grpSpPr bwMode="auto">
          <a:xfrm>
            <a:off x="1884160" y="6008687"/>
            <a:ext cx="3967" cy="271463"/>
            <a:chOff x="920" y="3877"/>
            <a:chExt cx="3967" cy="171"/>
          </a:xfrm>
        </p:grpSpPr>
        <p:sp>
          <p:nvSpPr>
            <p:cNvPr id="37" name="Line 85"/>
            <p:cNvSpPr>
              <a:spLocks noChangeShapeType="1"/>
            </p:cNvSpPr>
            <p:nvPr/>
          </p:nvSpPr>
          <p:spPr bwMode="auto">
            <a:xfrm>
              <a:off x="920" y="387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86"/>
            <p:cNvSpPr>
              <a:spLocks noChangeShapeType="1"/>
            </p:cNvSpPr>
            <p:nvPr/>
          </p:nvSpPr>
          <p:spPr bwMode="auto">
            <a:xfrm>
              <a:off x="920" y="3950"/>
              <a:ext cx="39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7"/>
            <p:cNvSpPr>
              <a:spLocks noChangeShapeType="1"/>
            </p:cNvSpPr>
            <p:nvPr/>
          </p:nvSpPr>
          <p:spPr bwMode="auto">
            <a:xfrm>
              <a:off x="4887" y="3877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 Box 88"/>
          <p:cNvSpPr txBox="1">
            <a:spLocks noChangeArrowheads="1"/>
          </p:cNvSpPr>
          <p:nvPr/>
        </p:nvSpPr>
        <p:spPr bwMode="auto">
          <a:xfrm>
            <a:off x="2127250" y="6245225"/>
            <a:ext cx="94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~460 mm</a:t>
            </a:r>
          </a:p>
        </p:txBody>
      </p:sp>
      <p:sp>
        <p:nvSpPr>
          <p:cNvPr id="34" name="Oval 90"/>
          <p:cNvSpPr>
            <a:spLocks noChangeArrowheads="1"/>
          </p:cNvSpPr>
          <p:nvPr/>
        </p:nvSpPr>
        <p:spPr bwMode="auto">
          <a:xfrm>
            <a:off x="7899400" y="4945063"/>
            <a:ext cx="384175" cy="306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91"/>
          <p:cNvSpPr>
            <a:spLocks noChangeShapeType="1"/>
          </p:cNvSpPr>
          <p:nvPr/>
        </p:nvSpPr>
        <p:spPr bwMode="auto">
          <a:xfrm flipH="1">
            <a:off x="7707313" y="5175250"/>
            <a:ext cx="230187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Text Box 92"/>
          <p:cNvSpPr txBox="1">
            <a:spLocks noChangeArrowheads="1"/>
          </p:cNvSpPr>
          <p:nvPr/>
        </p:nvSpPr>
        <p:spPr bwMode="auto">
          <a:xfrm>
            <a:off x="7315200" y="5329238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Dip</a:t>
            </a:r>
          </a:p>
        </p:txBody>
      </p:sp>
      <p:sp>
        <p:nvSpPr>
          <p:cNvPr id="49" name="Line 87"/>
          <p:cNvSpPr>
            <a:spLocks noChangeShapeType="1"/>
          </p:cNvSpPr>
          <p:nvPr/>
        </p:nvSpPr>
        <p:spPr bwMode="auto">
          <a:xfrm>
            <a:off x="4438650" y="6007100"/>
            <a:ext cx="0" cy="269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76"/>
          <p:cNvSpPr>
            <a:spLocks noChangeShapeType="1"/>
          </p:cNvSpPr>
          <p:nvPr/>
        </p:nvSpPr>
        <p:spPr bwMode="auto">
          <a:xfrm flipH="1">
            <a:off x="4394200" y="3073400"/>
            <a:ext cx="75565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EBIT - Schematic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700" y="1450975"/>
            <a:ext cx="5791200" cy="3590925"/>
          </a:xfrm>
          <a:prstGeom prst="rect">
            <a:avLst/>
          </a:prstGeom>
          <a:noFill/>
          <a:ln/>
        </p:spPr>
      </p:pic>
      <p:sp>
        <p:nvSpPr>
          <p:cNvPr id="9" name="Line 38"/>
          <p:cNvSpPr>
            <a:spLocks noChangeShapeType="1"/>
          </p:cNvSpPr>
          <p:nvPr/>
        </p:nvSpPr>
        <p:spPr bwMode="auto">
          <a:xfrm flipH="1" flipV="1">
            <a:off x="3594100" y="3832225"/>
            <a:ext cx="0" cy="1189037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3300413" y="5033962"/>
            <a:ext cx="547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Trap</a:t>
            </a: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 flipH="1">
            <a:off x="3406775" y="1889450"/>
            <a:ext cx="9525" cy="1584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2349500" y="1168400"/>
            <a:ext cx="2995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Cryogen-free superconducting coils</a:t>
            </a:r>
          </a:p>
        </p:txBody>
      </p:sp>
      <p:pic>
        <p:nvPicPr>
          <p:cNvPr id="22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0863" y="3946525"/>
            <a:ext cx="1770062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72"/>
          <p:cNvSpPr>
            <a:spLocks noChangeArrowheads="1"/>
          </p:cNvSpPr>
          <p:nvPr/>
        </p:nvSpPr>
        <p:spPr bwMode="auto">
          <a:xfrm>
            <a:off x="6977063" y="3868738"/>
            <a:ext cx="1690687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6943725" y="3429000"/>
            <a:ext cx="1602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/>
              <a:t>Magnetic-field </a:t>
            </a:r>
            <a:r>
              <a:rPr lang="en-US" sz="1200" b="1" dirty="0" err="1"/>
              <a:t>distrib</a:t>
            </a:r>
            <a:r>
              <a:rPr lang="en-US" sz="1200" b="1" dirty="0" smtClean="0"/>
              <a:t>.</a:t>
            </a:r>
          </a:p>
          <a:p>
            <a:r>
              <a:rPr lang="en-US" sz="1200" b="1" dirty="0" smtClean="0"/>
              <a:t>Taken from M. </a:t>
            </a:r>
            <a:r>
              <a:rPr lang="en-US" sz="1200" b="1" dirty="0" err="1" smtClean="0"/>
              <a:t>Froese</a:t>
            </a:r>
            <a:endParaRPr lang="en-US" sz="1200" b="1" dirty="0"/>
          </a:p>
        </p:txBody>
      </p:sp>
      <p:sp>
        <p:nvSpPr>
          <p:cNvPr id="27" name="Line 76"/>
          <p:cNvSpPr>
            <a:spLocks noChangeShapeType="1"/>
          </p:cNvSpPr>
          <p:nvPr/>
        </p:nvSpPr>
        <p:spPr bwMode="auto">
          <a:xfrm>
            <a:off x="1006475" y="2863850"/>
            <a:ext cx="152400" cy="538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77"/>
          <p:cNvSpPr>
            <a:spLocks noChangeShapeType="1"/>
          </p:cNvSpPr>
          <p:nvPr/>
        </p:nvSpPr>
        <p:spPr bwMode="auto">
          <a:xfrm>
            <a:off x="1006475" y="2863850"/>
            <a:ext cx="1573213" cy="652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 Box 78"/>
          <p:cNvSpPr txBox="1">
            <a:spLocks noChangeArrowheads="1"/>
          </p:cNvSpPr>
          <p:nvPr/>
        </p:nvSpPr>
        <p:spPr bwMode="auto">
          <a:xfrm>
            <a:off x="615950" y="2325687"/>
            <a:ext cx="735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4699"/>
                </a:solidFill>
              </a:rPr>
              <a:t>Einzel</a:t>
            </a:r>
          </a:p>
          <a:p>
            <a:r>
              <a:rPr lang="en-US" b="1">
                <a:solidFill>
                  <a:srgbClr val="004699"/>
                </a:solidFill>
              </a:rPr>
              <a:t>lenses</a:t>
            </a:r>
          </a:p>
        </p:txBody>
      </p:sp>
      <p:grpSp>
        <p:nvGrpSpPr>
          <p:cNvPr id="18" name="Group 83"/>
          <p:cNvGrpSpPr>
            <a:grpSpLocks/>
          </p:cNvGrpSpPr>
          <p:nvPr/>
        </p:nvGrpSpPr>
        <p:grpSpPr bwMode="auto">
          <a:xfrm>
            <a:off x="3458682" y="6010298"/>
            <a:ext cx="3967" cy="271463"/>
            <a:chOff x="920" y="3877"/>
            <a:chExt cx="3967" cy="171"/>
          </a:xfrm>
        </p:grpSpPr>
        <p:sp>
          <p:nvSpPr>
            <p:cNvPr id="40" name="Line 79"/>
            <p:cNvSpPr>
              <a:spLocks noChangeShapeType="1"/>
            </p:cNvSpPr>
            <p:nvPr/>
          </p:nvSpPr>
          <p:spPr bwMode="auto">
            <a:xfrm>
              <a:off x="920" y="387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80"/>
            <p:cNvSpPr>
              <a:spLocks noChangeShapeType="1"/>
            </p:cNvSpPr>
            <p:nvPr/>
          </p:nvSpPr>
          <p:spPr bwMode="auto">
            <a:xfrm>
              <a:off x="920" y="3950"/>
              <a:ext cx="39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81"/>
            <p:cNvSpPr>
              <a:spLocks noChangeShapeType="1"/>
            </p:cNvSpPr>
            <p:nvPr/>
          </p:nvSpPr>
          <p:spPr bwMode="auto">
            <a:xfrm>
              <a:off x="4887" y="3877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90"/>
          <p:cNvSpPr>
            <a:spLocks noChangeArrowheads="1"/>
          </p:cNvSpPr>
          <p:nvPr/>
        </p:nvSpPr>
        <p:spPr bwMode="auto">
          <a:xfrm>
            <a:off x="7899400" y="4945063"/>
            <a:ext cx="384175" cy="306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91"/>
          <p:cNvSpPr>
            <a:spLocks noChangeShapeType="1"/>
          </p:cNvSpPr>
          <p:nvPr/>
        </p:nvSpPr>
        <p:spPr bwMode="auto">
          <a:xfrm flipH="1">
            <a:off x="7707313" y="5175250"/>
            <a:ext cx="230187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Text Box 92"/>
          <p:cNvSpPr txBox="1">
            <a:spLocks noChangeArrowheads="1"/>
          </p:cNvSpPr>
          <p:nvPr/>
        </p:nvSpPr>
        <p:spPr bwMode="auto">
          <a:xfrm>
            <a:off x="7315200" y="5329238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Dip</a:t>
            </a:r>
          </a:p>
        </p:txBody>
      </p:sp>
      <p:sp>
        <p:nvSpPr>
          <p:cNvPr id="49" name="Line 87"/>
          <p:cNvSpPr>
            <a:spLocks noChangeShapeType="1"/>
          </p:cNvSpPr>
          <p:nvPr/>
        </p:nvSpPr>
        <p:spPr bwMode="auto">
          <a:xfrm>
            <a:off x="4438650" y="6007100"/>
            <a:ext cx="0" cy="269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05300" y="3517900"/>
            <a:ext cx="226695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394200" y="3577050"/>
            <a:ext cx="36000" cy="2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5060950" y="2851150"/>
            <a:ext cx="148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4699"/>
                </a:solidFill>
              </a:rPr>
              <a:t>Beta detector</a:t>
            </a:r>
            <a:endParaRPr lang="en-US" b="1" dirty="0">
              <a:solidFill>
                <a:srgbClr val="004699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rot="10800000" flipV="1">
            <a:off x="4483100" y="3117850"/>
            <a:ext cx="66675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505200" y="4051300"/>
            <a:ext cx="177800" cy="88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75"/>
          <p:cNvSpPr txBox="1">
            <a:spLocks noChangeArrowheads="1"/>
          </p:cNvSpPr>
          <p:nvPr/>
        </p:nvSpPr>
        <p:spPr bwMode="auto">
          <a:xfrm>
            <a:off x="1016000" y="5237718"/>
            <a:ext cx="1925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4699"/>
                </a:solidFill>
              </a:rPr>
              <a:t>1/7 X-ray detector</a:t>
            </a:r>
            <a:endParaRPr lang="en-US" b="1" dirty="0">
              <a:solidFill>
                <a:srgbClr val="004699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rot="5400000" flipH="1" flipV="1">
            <a:off x="2638425" y="4429125"/>
            <a:ext cx="1111251" cy="622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82"/>
          <p:cNvSpPr txBox="1">
            <a:spLocks noChangeArrowheads="1"/>
          </p:cNvSpPr>
          <p:nvPr/>
        </p:nvSpPr>
        <p:spPr bwMode="auto">
          <a:xfrm>
            <a:off x="3416300" y="6215618"/>
            <a:ext cx="1079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~</a:t>
            </a:r>
            <a:r>
              <a:rPr lang="en-US" b="1" dirty="0" smtClean="0"/>
              <a:t>284 </a:t>
            </a:r>
            <a:r>
              <a:rPr lang="en-US" b="1" dirty="0"/>
              <a:t>mm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05500" y="1606550"/>
            <a:ext cx="244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EC-BR measurements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27000" y="273050"/>
            <a:ext cx="6739989" cy="4978400"/>
            <a:chOff x="127000" y="539750"/>
            <a:chExt cx="6739989" cy="4978400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1752131" y="1793188"/>
              <a:ext cx="532955" cy="565654"/>
              <a:chOff x="1728" y="2400"/>
              <a:chExt cx="433" cy="528"/>
            </a:xfrm>
          </p:grpSpPr>
          <p:sp>
            <p:nvSpPr>
              <p:cNvPr id="92" name="Rectangle 4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93" name="Line 5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6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8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Line 9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752131" y="3592997"/>
              <a:ext cx="532955" cy="565654"/>
              <a:chOff x="1728" y="2400"/>
              <a:chExt cx="433" cy="528"/>
            </a:xfrm>
          </p:grpSpPr>
          <p:sp>
            <p:nvSpPr>
              <p:cNvPr id="85" name="Rectangle 12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86" name="Line 13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14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15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16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17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18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3229142" y="1793188"/>
              <a:ext cx="532955" cy="565654"/>
              <a:chOff x="1728" y="2400"/>
              <a:chExt cx="433" cy="528"/>
            </a:xfrm>
          </p:grpSpPr>
          <p:sp>
            <p:nvSpPr>
              <p:cNvPr id="78" name="Rectangle 20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9" name="Line 21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24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25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3229142" y="3592997"/>
              <a:ext cx="532955" cy="565654"/>
              <a:chOff x="1728" y="2400"/>
              <a:chExt cx="433" cy="528"/>
            </a:xfrm>
          </p:grpSpPr>
          <p:sp>
            <p:nvSpPr>
              <p:cNvPr id="71" name="Rectangle 28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2" name="Line 29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30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31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32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33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35"/>
            <p:cNvSpPr>
              <a:spLocks noChangeArrowheads="1"/>
            </p:cNvSpPr>
            <p:nvPr/>
          </p:nvSpPr>
          <p:spPr bwMode="auto">
            <a:xfrm>
              <a:off x="1870292" y="2792725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" name="Rectangle 36"/>
            <p:cNvSpPr>
              <a:spLocks noChangeArrowheads="1"/>
            </p:cNvSpPr>
            <p:nvPr/>
          </p:nvSpPr>
          <p:spPr bwMode="auto">
            <a:xfrm>
              <a:off x="1870292" y="3152687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Rectangle 37"/>
            <p:cNvSpPr>
              <a:spLocks noChangeArrowheads="1"/>
            </p:cNvSpPr>
            <p:nvPr/>
          </p:nvSpPr>
          <p:spPr bwMode="auto">
            <a:xfrm>
              <a:off x="3110981" y="2792725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3110981" y="3152687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714531" y="3049841"/>
              <a:ext cx="4076550" cy="2468309"/>
              <a:chOff x="504" y="2421"/>
              <a:chExt cx="3312" cy="2304"/>
            </a:xfrm>
          </p:grpSpPr>
          <p:sp>
            <p:nvSpPr>
              <p:cNvPr id="68" name="Oval 40"/>
              <p:cNvSpPr>
                <a:spLocks noChangeArrowheads="1"/>
              </p:cNvSpPr>
              <p:nvPr/>
            </p:nvSpPr>
            <p:spPr bwMode="auto">
              <a:xfrm>
                <a:off x="864" y="2481"/>
                <a:ext cx="2592" cy="1344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9" name="Oval 41"/>
              <p:cNvSpPr>
                <a:spLocks noChangeArrowheads="1"/>
              </p:cNvSpPr>
              <p:nvPr/>
            </p:nvSpPr>
            <p:spPr bwMode="auto">
              <a:xfrm>
                <a:off x="720" y="2451"/>
                <a:ext cx="2880" cy="1728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0" name="Oval 42"/>
              <p:cNvSpPr>
                <a:spLocks noChangeArrowheads="1"/>
              </p:cNvSpPr>
              <p:nvPr/>
            </p:nvSpPr>
            <p:spPr bwMode="auto">
              <a:xfrm>
                <a:off x="504" y="2421"/>
                <a:ext cx="3312" cy="2304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6" name="Oval 43"/>
            <p:cNvSpPr>
              <a:spLocks noChangeArrowheads="1"/>
            </p:cNvSpPr>
            <p:nvPr/>
          </p:nvSpPr>
          <p:spPr bwMode="auto">
            <a:xfrm flipV="1">
              <a:off x="1157634" y="1503933"/>
              <a:ext cx="3190344" cy="1439847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Oval 44"/>
            <p:cNvSpPr>
              <a:spLocks noChangeArrowheads="1"/>
            </p:cNvSpPr>
            <p:nvPr/>
          </p:nvSpPr>
          <p:spPr bwMode="auto">
            <a:xfrm flipV="1">
              <a:off x="980393" y="1124688"/>
              <a:ext cx="3544826" cy="1851232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 flipV="1">
              <a:off x="714531" y="539750"/>
              <a:ext cx="4076550" cy="2468309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9" name="Rectangle 46" descr="Dark downward diagonal"/>
            <p:cNvSpPr>
              <a:spLocks noChangeArrowheads="1"/>
            </p:cNvSpPr>
            <p:nvPr/>
          </p:nvSpPr>
          <p:spPr bwMode="auto">
            <a:xfrm>
              <a:off x="5223107" y="2844148"/>
              <a:ext cx="73851" cy="337464"/>
            </a:xfrm>
            <a:prstGeom prst="rect">
              <a:avLst/>
            </a:prstGeom>
            <a:pattFill prst="dkDnDi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0" name="Group 47"/>
            <p:cNvGrpSpPr>
              <a:grpSpLocks/>
            </p:cNvGrpSpPr>
            <p:nvPr/>
          </p:nvGrpSpPr>
          <p:grpSpPr bwMode="auto">
            <a:xfrm>
              <a:off x="2696187" y="2949137"/>
              <a:ext cx="121853" cy="154269"/>
              <a:chOff x="2016" y="3106"/>
              <a:chExt cx="470" cy="254"/>
            </a:xfrm>
          </p:grpSpPr>
          <p:sp>
            <p:nvSpPr>
              <p:cNvPr id="48" name="Oval 48"/>
              <p:cNvSpPr>
                <a:spLocks noChangeArrowheads="1"/>
              </p:cNvSpPr>
              <p:nvPr/>
            </p:nvSpPr>
            <p:spPr bwMode="auto">
              <a:xfrm>
                <a:off x="2064" y="32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9" name="Oval 49"/>
              <p:cNvSpPr>
                <a:spLocks noChangeArrowheads="1"/>
              </p:cNvSpPr>
              <p:nvPr/>
            </p:nvSpPr>
            <p:spPr bwMode="auto">
              <a:xfrm>
                <a:off x="2178" y="323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0" name="Oval 50"/>
              <p:cNvSpPr>
                <a:spLocks noChangeArrowheads="1"/>
              </p:cNvSpPr>
              <p:nvPr/>
            </p:nvSpPr>
            <p:spPr bwMode="auto">
              <a:xfrm>
                <a:off x="2376" y="328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" name="Oval 51"/>
              <p:cNvSpPr>
                <a:spLocks noChangeArrowheads="1"/>
              </p:cNvSpPr>
              <p:nvPr/>
            </p:nvSpPr>
            <p:spPr bwMode="auto">
              <a:xfrm>
                <a:off x="2304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2" name="Oval 52"/>
              <p:cNvSpPr>
                <a:spLocks noChangeArrowheads="1"/>
              </p:cNvSpPr>
              <p:nvPr/>
            </p:nvSpPr>
            <p:spPr bwMode="auto">
              <a:xfrm>
                <a:off x="2366" y="32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3" name="Oval 53"/>
              <p:cNvSpPr>
                <a:spLocks noChangeArrowheads="1"/>
              </p:cNvSpPr>
              <p:nvPr/>
            </p:nvSpPr>
            <p:spPr bwMode="auto">
              <a:xfrm>
                <a:off x="2286" y="319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4" name="Oval 54"/>
              <p:cNvSpPr>
                <a:spLocks noChangeArrowheads="1"/>
              </p:cNvSpPr>
              <p:nvPr/>
            </p:nvSpPr>
            <p:spPr bwMode="auto">
              <a:xfrm>
                <a:off x="2082" y="319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5" name="Oval 55"/>
              <p:cNvSpPr>
                <a:spLocks noChangeArrowheads="1"/>
              </p:cNvSpPr>
              <p:nvPr/>
            </p:nvSpPr>
            <p:spPr bwMode="auto">
              <a:xfrm>
                <a:off x="2124" y="327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6" name="Oval 56"/>
              <p:cNvSpPr>
                <a:spLocks noChangeArrowheads="1"/>
              </p:cNvSpPr>
              <p:nvPr/>
            </p:nvSpPr>
            <p:spPr bwMode="auto">
              <a:xfrm>
                <a:off x="2208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7" name="Oval 57"/>
              <p:cNvSpPr>
                <a:spLocks noChangeArrowheads="1"/>
              </p:cNvSpPr>
              <p:nvPr/>
            </p:nvSpPr>
            <p:spPr bwMode="auto">
              <a:xfrm>
                <a:off x="2352" y="31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8" name="Oval 58"/>
              <p:cNvSpPr>
                <a:spLocks noChangeArrowheads="1"/>
              </p:cNvSpPr>
              <p:nvPr/>
            </p:nvSpPr>
            <p:spPr bwMode="auto">
              <a:xfrm>
                <a:off x="2290" y="326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9" name="Oval 5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0" name="Oval 60"/>
              <p:cNvSpPr>
                <a:spLocks noChangeArrowheads="1"/>
              </p:cNvSpPr>
              <p:nvPr/>
            </p:nvSpPr>
            <p:spPr bwMode="auto">
              <a:xfrm>
                <a:off x="2382" y="328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1" name="Oval 61"/>
              <p:cNvSpPr>
                <a:spLocks noChangeArrowheads="1"/>
              </p:cNvSpPr>
              <p:nvPr/>
            </p:nvSpPr>
            <p:spPr bwMode="auto">
              <a:xfrm>
                <a:off x="2142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2" name="Oval 62"/>
              <p:cNvSpPr>
                <a:spLocks noChangeArrowheads="1"/>
              </p:cNvSpPr>
              <p:nvPr/>
            </p:nvSpPr>
            <p:spPr bwMode="auto">
              <a:xfrm>
                <a:off x="2234" y="320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3" name="Oval 63"/>
              <p:cNvSpPr>
                <a:spLocks noChangeArrowheads="1"/>
              </p:cNvSpPr>
              <p:nvPr/>
            </p:nvSpPr>
            <p:spPr bwMode="auto">
              <a:xfrm>
                <a:off x="2414" y="319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4" name="Oval 64"/>
              <p:cNvSpPr>
                <a:spLocks noChangeArrowheads="1"/>
              </p:cNvSpPr>
              <p:nvPr/>
            </p:nvSpPr>
            <p:spPr bwMode="auto">
              <a:xfrm>
                <a:off x="2438" y="312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5" name="Oval 65"/>
              <p:cNvSpPr>
                <a:spLocks noChangeArrowheads="1"/>
              </p:cNvSpPr>
              <p:nvPr/>
            </p:nvSpPr>
            <p:spPr bwMode="auto">
              <a:xfrm>
                <a:off x="2016" y="312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6" name="Oval 66"/>
              <p:cNvSpPr>
                <a:spLocks noChangeArrowheads="1"/>
              </p:cNvSpPr>
              <p:nvPr/>
            </p:nvSpPr>
            <p:spPr bwMode="auto">
              <a:xfrm>
                <a:off x="2184" y="311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7" name="Oval 67"/>
              <p:cNvSpPr>
                <a:spLocks noChangeArrowheads="1"/>
              </p:cNvSpPr>
              <p:nvPr/>
            </p:nvSpPr>
            <p:spPr bwMode="auto">
              <a:xfrm>
                <a:off x="2314" y="310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1" name="Line 68"/>
            <p:cNvSpPr>
              <a:spLocks noChangeShapeType="1"/>
            </p:cNvSpPr>
            <p:nvPr/>
          </p:nvSpPr>
          <p:spPr bwMode="auto">
            <a:xfrm>
              <a:off x="851154" y="2998418"/>
              <a:ext cx="4726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70"/>
            <p:cNvSpPr>
              <a:spLocks noChangeShapeType="1"/>
            </p:cNvSpPr>
            <p:nvPr/>
          </p:nvSpPr>
          <p:spPr bwMode="auto">
            <a:xfrm>
              <a:off x="4056268" y="2905213"/>
              <a:ext cx="4726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71"/>
            <p:cNvSpPr>
              <a:spLocks noChangeArrowheads="1"/>
            </p:cNvSpPr>
            <p:nvPr/>
          </p:nvSpPr>
          <p:spPr bwMode="auto">
            <a:xfrm>
              <a:off x="2461096" y="2792725"/>
              <a:ext cx="59080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Rectangle 72"/>
            <p:cNvSpPr>
              <a:spLocks noChangeArrowheads="1"/>
            </p:cNvSpPr>
            <p:nvPr/>
          </p:nvSpPr>
          <p:spPr bwMode="auto">
            <a:xfrm>
              <a:off x="2446326" y="3152687"/>
              <a:ext cx="59080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6" name="Group 73"/>
            <p:cNvGrpSpPr>
              <a:grpSpLocks/>
            </p:cNvGrpSpPr>
            <p:nvPr/>
          </p:nvGrpSpPr>
          <p:grpSpPr bwMode="auto">
            <a:xfrm>
              <a:off x="2800809" y="2895571"/>
              <a:ext cx="2424760" cy="257116"/>
              <a:chOff x="2304" y="2304"/>
              <a:chExt cx="1778" cy="192"/>
            </a:xfrm>
          </p:grpSpPr>
          <p:sp>
            <p:nvSpPr>
              <p:cNvPr id="46" name="Arc 74"/>
              <p:cNvSpPr>
                <a:spLocks/>
              </p:cNvSpPr>
              <p:nvPr/>
            </p:nvSpPr>
            <p:spPr bwMode="auto">
              <a:xfrm flipV="1">
                <a:off x="2304" y="2304"/>
                <a:ext cx="1778" cy="96"/>
              </a:xfrm>
              <a:custGeom>
                <a:avLst/>
                <a:gdLst>
                  <a:gd name="T0" fmla="*/ 0 w 21600"/>
                  <a:gd name="T1" fmla="*/ 0 h 21600"/>
                  <a:gd name="T2" fmla="*/ 1778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7" name="Arc 75"/>
              <p:cNvSpPr>
                <a:spLocks/>
              </p:cNvSpPr>
              <p:nvPr/>
            </p:nvSpPr>
            <p:spPr bwMode="auto">
              <a:xfrm>
                <a:off x="2304" y="2400"/>
                <a:ext cx="1778" cy="96"/>
              </a:xfrm>
              <a:custGeom>
                <a:avLst/>
                <a:gdLst>
                  <a:gd name="T0" fmla="*/ 0 w 21600"/>
                  <a:gd name="T1" fmla="*/ 0 h 21600"/>
                  <a:gd name="T2" fmla="*/ 1778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7" name="Freeform 76"/>
            <p:cNvSpPr>
              <a:spLocks noChangeAspect="1"/>
            </p:cNvSpPr>
            <p:nvPr/>
          </p:nvSpPr>
          <p:spPr bwMode="auto">
            <a:xfrm rot="16358877">
              <a:off x="2259679" y="2308333"/>
              <a:ext cx="1212728" cy="118161"/>
            </a:xfrm>
            <a:custGeom>
              <a:avLst/>
              <a:gdLst>
                <a:gd name="T0" fmla="*/ 0 w 1680"/>
                <a:gd name="T1" fmla="*/ 8 h 104"/>
                <a:gd name="T2" fmla="*/ 96 w 1680"/>
                <a:gd name="T3" fmla="*/ 104 h 104"/>
                <a:gd name="T4" fmla="*/ 192 w 1680"/>
                <a:gd name="T5" fmla="*/ 8 h 104"/>
                <a:gd name="T6" fmla="*/ 288 w 1680"/>
                <a:gd name="T7" fmla="*/ 104 h 104"/>
                <a:gd name="T8" fmla="*/ 384 w 1680"/>
                <a:gd name="T9" fmla="*/ 8 h 104"/>
                <a:gd name="T10" fmla="*/ 480 w 1680"/>
                <a:gd name="T11" fmla="*/ 104 h 104"/>
                <a:gd name="T12" fmla="*/ 576 w 1680"/>
                <a:gd name="T13" fmla="*/ 8 h 104"/>
                <a:gd name="T14" fmla="*/ 672 w 1680"/>
                <a:gd name="T15" fmla="*/ 104 h 104"/>
                <a:gd name="T16" fmla="*/ 768 w 1680"/>
                <a:gd name="T17" fmla="*/ 8 h 104"/>
                <a:gd name="T18" fmla="*/ 864 w 1680"/>
                <a:gd name="T19" fmla="*/ 104 h 104"/>
                <a:gd name="T20" fmla="*/ 960 w 1680"/>
                <a:gd name="T21" fmla="*/ 8 h 104"/>
                <a:gd name="T22" fmla="*/ 1056 w 1680"/>
                <a:gd name="T23" fmla="*/ 104 h 104"/>
                <a:gd name="T24" fmla="*/ 1152 w 1680"/>
                <a:gd name="T25" fmla="*/ 8 h 104"/>
                <a:gd name="T26" fmla="*/ 1248 w 1680"/>
                <a:gd name="T27" fmla="*/ 104 h 104"/>
                <a:gd name="T28" fmla="*/ 1344 w 1680"/>
                <a:gd name="T29" fmla="*/ 8 h 104"/>
                <a:gd name="T30" fmla="*/ 1392 w 1680"/>
                <a:gd name="T31" fmla="*/ 56 h 104"/>
                <a:gd name="T32" fmla="*/ 1488 w 1680"/>
                <a:gd name="T33" fmla="*/ 56 h 104"/>
                <a:gd name="T34" fmla="*/ 1536 w 1680"/>
                <a:gd name="T35" fmla="*/ 56 h 104"/>
                <a:gd name="T36" fmla="*/ 1680 w 1680"/>
                <a:gd name="T37" fmla="*/ 56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0"/>
                <a:gd name="T58" fmla="*/ 0 h 104"/>
                <a:gd name="T59" fmla="*/ 1680 w 1680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0" h="104">
                  <a:moveTo>
                    <a:pt x="0" y="8"/>
                  </a:moveTo>
                  <a:cubicBezTo>
                    <a:pt x="32" y="56"/>
                    <a:pt x="64" y="104"/>
                    <a:pt x="96" y="104"/>
                  </a:cubicBezTo>
                  <a:cubicBezTo>
                    <a:pt x="128" y="104"/>
                    <a:pt x="160" y="8"/>
                    <a:pt x="192" y="8"/>
                  </a:cubicBezTo>
                  <a:cubicBezTo>
                    <a:pt x="224" y="8"/>
                    <a:pt x="256" y="104"/>
                    <a:pt x="288" y="104"/>
                  </a:cubicBezTo>
                  <a:cubicBezTo>
                    <a:pt x="320" y="104"/>
                    <a:pt x="352" y="8"/>
                    <a:pt x="384" y="8"/>
                  </a:cubicBezTo>
                  <a:cubicBezTo>
                    <a:pt x="416" y="8"/>
                    <a:pt x="448" y="104"/>
                    <a:pt x="480" y="104"/>
                  </a:cubicBezTo>
                  <a:cubicBezTo>
                    <a:pt x="512" y="104"/>
                    <a:pt x="544" y="8"/>
                    <a:pt x="576" y="8"/>
                  </a:cubicBezTo>
                  <a:cubicBezTo>
                    <a:pt x="608" y="8"/>
                    <a:pt x="640" y="104"/>
                    <a:pt x="672" y="104"/>
                  </a:cubicBezTo>
                  <a:cubicBezTo>
                    <a:pt x="704" y="104"/>
                    <a:pt x="736" y="8"/>
                    <a:pt x="768" y="8"/>
                  </a:cubicBezTo>
                  <a:cubicBezTo>
                    <a:pt x="800" y="8"/>
                    <a:pt x="832" y="104"/>
                    <a:pt x="864" y="104"/>
                  </a:cubicBezTo>
                  <a:cubicBezTo>
                    <a:pt x="896" y="104"/>
                    <a:pt x="928" y="8"/>
                    <a:pt x="960" y="8"/>
                  </a:cubicBezTo>
                  <a:cubicBezTo>
                    <a:pt x="992" y="8"/>
                    <a:pt x="1024" y="104"/>
                    <a:pt x="1056" y="104"/>
                  </a:cubicBezTo>
                  <a:cubicBezTo>
                    <a:pt x="1088" y="104"/>
                    <a:pt x="1120" y="8"/>
                    <a:pt x="1152" y="8"/>
                  </a:cubicBezTo>
                  <a:cubicBezTo>
                    <a:pt x="1184" y="8"/>
                    <a:pt x="1216" y="104"/>
                    <a:pt x="1248" y="104"/>
                  </a:cubicBezTo>
                  <a:cubicBezTo>
                    <a:pt x="1280" y="104"/>
                    <a:pt x="1320" y="16"/>
                    <a:pt x="1344" y="8"/>
                  </a:cubicBezTo>
                  <a:cubicBezTo>
                    <a:pt x="1368" y="0"/>
                    <a:pt x="1368" y="48"/>
                    <a:pt x="1392" y="56"/>
                  </a:cubicBezTo>
                  <a:cubicBezTo>
                    <a:pt x="1416" y="64"/>
                    <a:pt x="1464" y="56"/>
                    <a:pt x="1488" y="56"/>
                  </a:cubicBezTo>
                  <a:cubicBezTo>
                    <a:pt x="1512" y="56"/>
                    <a:pt x="1504" y="56"/>
                    <a:pt x="1536" y="56"/>
                  </a:cubicBezTo>
                  <a:cubicBezTo>
                    <a:pt x="1568" y="56"/>
                    <a:pt x="1624" y="56"/>
                    <a:pt x="1680" y="56"/>
                  </a:cubicBezTo>
                </a:path>
              </a:pathLst>
            </a:custGeom>
            <a:noFill/>
            <a:ln w="28575">
              <a:solidFill>
                <a:srgbClr val="FF9933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8" name="Text Box 77"/>
            <p:cNvSpPr txBox="1">
              <a:spLocks noChangeAspect="1" noChangeArrowheads="1"/>
            </p:cNvSpPr>
            <p:nvPr/>
          </p:nvSpPr>
          <p:spPr bwMode="auto">
            <a:xfrm rot="21452146">
              <a:off x="2505407" y="1764263"/>
              <a:ext cx="158779" cy="52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 b="1" dirty="0">
                  <a:solidFill>
                    <a:srgbClr val="FF9933"/>
                  </a:solidFill>
                  <a:latin typeface="Comic Sans MS" pitchFamily="66" charset="0"/>
                  <a:sym typeface="Symbol" pitchFamily="18" charset="2"/>
                </a:rPr>
                <a:t></a:t>
              </a:r>
              <a:endParaRPr lang="de-DE" sz="2000" dirty="0">
                <a:latin typeface="Comic Sans MS" pitchFamily="66" charset="0"/>
              </a:endParaRPr>
            </a:p>
          </p:txBody>
        </p:sp>
        <p:grpSp>
          <p:nvGrpSpPr>
            <p:cNvPr id="29" name="Group 78"/>
            <p:cNvGrpSpPr>
              <a:grpSpLocks noChangeAspect="1"/>
            </p:cNvGrpSpPr>
            <p:nvPr/>
          </p:nvGrpSpPr>
          <p:grpSpPr bwMode="auto">
            <a:xfrm rot="5916011">
              <a:off x="2315077" y="3417332"/>
              <a:ext cx="1361641" cy="627730"/>
              <a:chOff x="2937" y="508"/>
              <a:chExt cx="1227" cy="420"/>
            </a:xfrm>
          </p:grpSpPr>
          <p:sp>
            <p:nvSpPr>
              <p:cNvPr id="44" name="Freeform 79"/>
              <p:cNvSpPr>
                <a:spLocks noChangeAspect="1"/>
              </p:cNvSpPr>
              <p:nvPr/>
            </p:nvSpPr>
            <p:spPr bwMode="auto">
              <a:xfrm rot="-709341">
                <a:off x="2937" y="849"/>
                <a:ext cx="1093" cy="79"/>
              </a:xfrm>
              <a:custGeom>
                <a:avLst/>
                <a:gdLst>
                  <a:gd name="T0" fmla="*/ 0 w 1680"/>
                  <a:gd name="T1" fmla="*/ 8 h 104"/>
                  <a:gd name="T2" fmla="*/ 96 w 1680"/>
                  <a:gd name="T3" fmla="*/ 104 h 104"/>
                  <a:gd name="T4" fmla="*/ 192 w 1680"/>
                  <a:gd name="T5" fmla="*/ 8 h 104"/>
                  <a:gd name="T6" fmla="*/ 288 w 1680"/>
                  <a:gd name="T7" fmla="*/ 104 h 104"/>
                  <a:gd name="T8" fmla="*/ 384 w 1680"/>
                  <a:gd name="T9" fmla="*/ 8 h 104"/>
                  <a:gd name="T10" fmla="*/ 480 w 1680"/>
                  <a:gd name="T11" fmla="*/ 104 h 104"/>
                  <a:gd name="T12" fmla="*/ 576 w 1680"/>
                  <a:gd name="T13" fmla="*/ 8 h 104"/>
                  <a:gd name="T14" fmla="*/ 672 w 1680"/>
                  <a:gd name="T15" fmla="*/ 104 h 104"/>
                  <a:gd name="T16" fmla="*/ 768 w 1680"/>
                  <a:gd name="T17" fmla="*/ 8 h 104"/>
                  <a:gd name="T18" fmla="*/ 864 w 1680"/>
                  <a:gd name="T19" fmla="*/ 104 h 104"/>
                  <a:gd name="T20" fmla="*/ 960 w 1680"/>
                  <a:gd name="T21" fmla="*/ 8 h 104"/>
                  <a:gd name="T22" fmla="*/ 1056 w 1680"/>
                  <a:gd name="T23" fmla="*/ 104 h 104"/>
                  <a:gd name="T24" fmla="*/ 1152 w 1680"/>
                  <a:gd name="T25" fmla="*/ 8 h 104"/>
                  <a:gd name="T26" fmla="*/ 1248 w 1680"/>
                  <a:gd name="T27" fmla="*/ 104 h 104"/>
                  <a:gd name="T28" fmla="*/ 1344 w 1680"/>
                  <a:gd name="T29" fmla="*/ 8 h 104"/>
                  <a:gd name="T30" fmla="*/ 1392 w 1680"/>
                  <a:gd name="T31" fmla="*/ 56 h 104"/>
                  <a:gd name="T32" fmla="*/ 1488 w 1680"/>
                  <a:gd name="T33" fmla="*/ 56 h 104"/>
                  <a:gd name="T34" fmla="*/ 1536 w 1680"/>
                  <a:gd name="T35" fmla="*/ 56 h 104"/>
                  <a:gd name="T36" fmla="*/ 1680 w 1680"/>
                  <a:gd name="T37" fmla="*/ 56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0"/>
                  <a:gd name="T58" fmla="*/ 0 h 104"/>
                  <a:gd name="T59" fmla="*/ 1680 w 1680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0" h="104">
                    <a:moveTo>
                      <a:pt x="0" y="8"/>
                    </a:moveTo>
                    <a:cubicBezTo>
                      <a:pt x="32" y="56"/>
                      <a:pt x="64" y="104"/>
                      <a:pt x="96" y="104"/>
                    </a:cubicBezTo>
                    <a:cubicBezTo>
                      <a:pt x="128" y="104"/>
                      <a:pt x="160" y="8"/>
                      <a:pt x="192" y="8"/>
                    </a:cubicBezTo>
                    <a:cubicBezTo>
                      <a:pt x="224" y="8"/>
                      <a:pt x="256" y="104"/>
                      <a:pt x="288" y="104"/>
                    </a:cubicBezTo>
                    <a:cubicBezTo>
                      <a:pt x="320" y="104"/>
                      <a:pt x="352" y="8"/>
                      <a:pt x="384" y="8"/>
                    </a:cubicBezTo>
                    <a:cubicBezTo>
                      <a:pt x="416" y="8"/>
                      <a:pt x="448" y="104"/>
                      <a:pt x="480" y="104"/>
                    </a:cubicBezTo>
                    <a:cubicBezTo>
                      <a:pt x="512" y="104"/>
                      <a:pt x="544" y="8"/>
                      <a:pt x="576" y="8"/>
                    </a:cubicBezTo>
                    <a:cubicBezTo>
                      <a:pt x="608" y="8"/>
                      <a:pt x="640" y="104"/>
                      <a:pt x="672" y="104"/>
                    </a:cubicBezTo>
                    <a:cubicBezTo>
                      <a:pt x="704" y="104"/>
                      <a:pt x="736" y="8"/>
                      <a:pt x="768" y="8"/>
                    </a:cubicBezTo>
                    <a:cubicBezTo>
                      <a:pt x="800" y="8"/>
                      <a:pt x="832" y="104"/>
                      <a:pt x="864" y="104"/>
                    </a:cubicBezTo>
                    <a:cubicBezTo>
                      <a:pt x="896" y="104"/>
                      <a:pt x="928" y="8"/>
                      <a:pt x="960" y="8"/>
                    </a:cubicBezTo>
                    <a:cubicBezTo>
                      <a:pt x="992" y="8"/>
                      <a:pt x="1024" y="104"/>
                      <a:pt x="1056" y="104"/>
                    </a:cubicBezTo>
                    <a:cubicBezTo>
                      <a:pt x="1088" y="104"/>
                      <a:pt x="1120" y="8"/>
                      <a:pt x="1152" y="8"/>
                    </a:cubicBezTo>
                    <a:cubicBezTo>
                      <a:pt x="1184" y="8"/>
                      <a:pt x="1216" y="104"/>
                      <a:pt x="1248" y="104"/>
                    </a:cubicBezTo>
                    <a:cubicBezTo>
                      <a:pt x="1280" y="104"/>
                      <a:pt x="1320" y="16"/>
                      <a:pt x="1344" y="8"/>
                    </a:cubicBezTo>
                    <a:cubicBezTo>
                      <a:pt x="1368" y="0"/>
                      <a:pt x="1368" y="48"/>
                      <a:pt x="1392" y="56"/>
                    </a:cubicBezTo>
                    <a:cubicBezTo>
                      <a:pt x="1416" y="64"/>
                      <a:pt x="1464" y="56"/>
                      <a:pt x="1488" y="56"/>
                    </a:cubicBezTo>
                    <a:cubicBezTo>
                      <a:pt x="1512" y="56"/>
                      <a:pt x="1504" y="56"/>
                      <a:pt x="1536" y="56"/>
                    </a:cubicBezTo>
                    <a:cubicBezTo>
                      <a:pt x="1568" y="56"/>
                      <a:pt x="1624" y="56"/>
                      <a:pt x="1680" y="56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 type="stealth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5" name="Text Box 80"/>
              <p:cNvSpPr txBox="1">
                <a:spLocks noChangeAspect="1" noChangeArrowheads="1"/>
              </p:cNvSpPr>
              <p:nvPr/>
            </p:nvSpPr>
            <p:spPr bwMode="auto">
              <a:xfrm rot="-709341">
                <a:off x="4039" y="508"/>
                <a:ext cx="12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/>
              <a:lstStyle/>
              <a:p>
                <a:pPr eaLnBrk="0" hangingPunct="0">
                  <a:spcBef>
                    <a:spcPct val="50000"/>
                  </a:spcBef>
                </a:pPr>
                <a:endParaRPr lang="de-DE" sz="2000">
                  <a:latin typeface="Comic Sans MS" pitchFamily="66" charset="0"/>
                </a:endParaRPr>
              </a:p>
            </p:txBody>
          </p:sp>
        </p:grpSp>
        <p:sp>
          <p:nvSpPr>
            <p:cNvPr id="30" name="Text Box 81"/>
            <p:cNvSpPr txBox="1">
              <a:spLocks noChangeAspect="1" noChangeArrowheads="1"/>
            </p:cNvSpPr>
            <p:nvPr/>
          </p:nvSpPr>
          <p:spPr bwMode="auto">
            <a:xfrm rot="21452146">
              <a:off x="4691383" y="2587033"/>
              <a:ext cx="158779" cy="52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 b="1" dirty="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de-DE" sz="3200" b="1" baseline="30000" dirty="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-</a:t>
              </a:r>
              <a:endParaRPr lang="de-DE" sz="3200" b="1" baseline="30000" dirty="0">
                <a:solidFill>
                  <a:srgbClr val="FF3300"/>
                </a:solidFill>
                <a:latin typeface="Symbol" pitchFamily="18" charset="2"/>
              </a:endParaRPr>
            </a:p>
          </p:txBody>
        </p:sp>
        <p:sp>
          <p:nvSpPr>
            <p:cNvPr id="31" name="Rectangle 82"/>
            <p:cNvSpPr>
              <a:spLocks noChangeArrowheads="1"/>
            </p:cNvSpPr>
            <p:nvPr/>
          </p:nvSpPr>
          <p:spPr bwMode="auto">
            <a:xfrm>
              <a:off x="2505407" y="1661417"/>
              <a:ext cx="531724" cy="10284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Rectangle 83"/>
            <p:cNvSpPr>
              <a:spLocks noChangeArrowheads="1"/>
            </p:cNvSpPr>
            <p:nvPr/>
          </p:nvSpPr>
          <p:spPr bwMode="auto">
            <a:xfrm>
              <a:off x="2505407" y="4232572"/>
              <a:ext cx="531724" cy="10284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3" name="Rectangle 84" descr="Dark upward diagonal"/>
            <p:cNvSpPr>
              <a:spLocks noChangeArrowheads="1"/>
            </p:cNvSpPr>
            <p:nvPr/>
          </p:nvSpPr>
          <p:spPr bwMode="auto">
            <a:xfrm>
              <a:off x="5341268" y="2844148"/>
              <a:ext cx="73851" cy="337464"/>
            </a:xfrm>
            <a:prstGeom prst="rect">
              <a:avLst/>
            </a:prstGeom>
            <a:pattFill prst="dkUpDi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2171700" y="1206500"/>
              <a:ext cx="1334233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X-ray detector</a:t>
              </a:r>
              <a:endParaRPr lang="en-US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5" name="Rectangle 86"/>
            <p:cNvSpPr>
              <a:spLocks noChangeArrowheads="1"/>
            </p:cNvSpPr>
            <p:nvPr/>
          </p:nvSpPr>
          <p:spPr bwMode="auto">
            <a:xfrm>
              <a:off x="4794250" y="1384300"/>
              <a:ext cx="2072739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Storage and detection</a:t>
              </a:r>
            </a:p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Penning trap</a:t>
              </a:r>
              <a:endParaRPr lang="en-US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6" name="Rectangle 87"/>
            <p:cNvSpPr>
              <a:spLocks noChangeArrowheads="1"/>
            </p:cNvSpPr>
            <p:nvPr/>
          </p:nvSpPr>
          <p:spPr bwMode="auto">
            <a:xfrm>
              <a:off x="3923337" y="2175648"/>
              <a:ext cx="1078218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6 T magnet</a:t>
              </a:r>
              <a:endParaRPr lang="en-US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8" name="Line 89"/>
            <p:cNvSpPr>
              <a:spLocks noChangeShapeType="1"/>
            </p:cNvSpPr>
            <p:nvPr/>
          </p:nvSpPr>
          <p:spPr bwMode="auto">
            <a:xfrm flipV="1">
              <a:off x="1323798" y="3049841"/>
              <a:ext cx="1299770" cy="257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90"/>
            <p:cNvSpPr>
              <a:spLocks noChangeShapeType="1"/>
            </p:cNvSpPr>
            <p:nvPr/>
          </p:nvSpPr>
          <p:spPr bwMode="auto">
            <a:xfrm flipH="1" flipV="1">
              <a:off x="3864257" y="2072802"/>
              <a:ext cx="472644" cy="154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91"/>
            <p:cNvSpPr>
              <a:spLocks noChangeArrowheads="1"/>
            </p:cNvSpPr>
            <p:nvPr/>
          </p:nvSpPr>
          <p:spPr bwMode="auto">
            <a:xfrm>
              <a:off x="4159659" y="3512649"/>
              <a:ext cx="1462241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Trap electrodes</a:t>
              </a:r>
              <a:endParaRPr lang="en-US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41" name="Line 92"/>
            <p:cNvSpPr>
              <a:spLocks noChangeShapeType="1"/>
            </p:cNvSpPr>
            <p:nvPr/>
          </p:nvSpPr>
          <p:spPr bwMode="auto">
            <a:xfrm flipH="1" flipV="1">
              <a:off x="3627935" y="3255533"/>
              <a:ext cx="886207" cy="308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93"/>
            <p:cNvSpPr>
              <a:spLocks noChangeArrowheads="1"/>
            </p:cNvSpPr>
            <p:nvPr/>
          </p:nvSpPr>
          <p:spPr bwMode="auto">
            <a:xfrm>
              <a:off x="5238750" y="2273300"/>
              <a:ext cx="1149607" cy="43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Beta 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detector</a:t>
              </a:r>
            </a:p>
            <a:p>
              <a:pPr algn="ctr"/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(PIPS)</a:t>
              </a:r>
              <a:endParaRPr lang="en-US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43" name="Rectangle 94"/>
            <p:cNvSpPr>
              <a:spLocks noChangeArrowheads="1"/>
            </p:cNvSpPr>
            <p:nvPr/>
          </p:nvSpPr>
          <p:spPr bwMode="auto">
            <a:xfrm>
              <a:off x="127000" y="2599720"/>
              <a:ext cx="1460656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Ion 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injection</a:t>
              </a:r>
            </a:p>
            <a:p>
              <a:pPr>
                <a:lnSpc>
                  <a:spcPct val="150000"/>
                </a:lnSpc>
              </a:pP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10</a:t>
              </a:r>
              <a:r>
                <a:rPr lang="de-DE" b="1" baseline="30000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5 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– 10</a:t>
              </a:r>
              <a:r>
                <a:rPr lang="de-DE" b="1" baseline="30000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6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 ions</a:t>
              </a:r>
            </a:p>
            <a:p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trapped</a:t>
              </a:r>
              <a:endParaRPr lang="en-US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-214298"/>
            <a:ext cx="6534150" cy="115409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Setup ECBR measurements</a:t>
            </a:r>
            <a:endParaRPr lang="en-US" sz="3600" dirty="0"/>
          </a:p>
        </p:txBody>
      </p:sp>
      <p:sp>
        <p:nvSpPr>
          <p:cNvPr id="119" name="Rectangle 118"/>
          <p:cNvSpPr/>
          <p:nvPr/>
        </p:nvSpPr>
        <p:spPr>
          <a:xfrm>
            <a:off x="1727200" y="4451350"/>
            <a:ext cx="2355850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3327400" y="4006850"/>
            <a:ext cx="56007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TITAN Electron Capture Branching Ratio: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New approach: spatial separation of X-ray and 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detection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Seven X-ray detectors around segmented trap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2.1% solid angle for X-ray detection after EC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No electron background at X-ray detectors due to strong magnetic field (6T)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Long holding times in vacuum of P &lt; 10</a:t>
            </a:r>
            <a:r>
              <a:rPr lang="en-US" sz="1600" baseline="30000" dirty="0" smtClean="0"/>
              <a:t>-11</a:t>
            </a:r>
            <a:r>
              <a:rPr lang="en-US" sz="1600" dirty="0" smtClean="0"/>
              <a:t> mbar</a:t>
            </a:r>
          </a:p>
        </p:txBody>
      </p:sp>
      <p:pic>
        <p:nvPicPr>
          <p:cNvPr id="11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4406900"/>
            <a:ext cx="1897063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4550" y="1562100"/>
            <a:ext cx="1443037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-169848"/>
            <a:ext cx="6534150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Branching Ratio Measurements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pic>
        <p:nvPicPr>
          <p:cNvPr id="14" name="Picture 13" descr="DSC04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1936" y="3452812"/>
            <a:ext cx="3746498" cy="2809874"/>
          </a:xfrm>
          <a:prstGeom prst="rect">
            <a:avLst/>
          </a:prstGeom>
        </p:spPr>
      </p:pic>
      <p:pic>
        <p:nvPicPr>
          <p:cNvPr id="13" name="Picture 12" descr="IMG_4403.jpg"/>
          <p:cNvPicPr>
            <a:picLocks noChangeAspect="1"/>
          </p:cNvPicPr>
          <p:nvPr/>
        </p:nvPicPr>
        <p:blipFill>
          <a:blip r:embed="rId4" cstate="print"/>
          <a:srcRect l="24609" r="27813"/>
          <a:stretch>
            <a:fillRect/>
          </a:stretch>
        </p:blipFill>
        <p:spPr>
          <a:xfrm rot="5400000">
            <a:off x="727839" y="561211"/>
            <a:ext cx="1776472" cy="2800350"/>
          </a:xfrm>
          <a:prstGeom prst="rect">
            <a:avLst/>
          </a:prstGeom>
        </p:spPr>
      </p:pic>
      <p:sp>
        <p:nvSpPr>
          <p:cNvPr id="15" name="Rectangle 97"/>
          <p:cNvSpPr>
            <a:spLocks noChangeArrowheads="1"/>
          </p:cNvSpPr>
          <p:nvPr/>
        </p:nvSpPr>
        <p:spPr bwMode="auto">
          <a:xfrm>
            <a:off x="3416300" y="833735"/>
            <a:ext cx="5265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8261" rIns="1221990" anchor="ctr">
            <a:spAutoFit/>
          </a:bodyPr>
          <a:lstStyle/>
          <a:p>
            <a:pPr algn="ctr">
              <a:tabLst>
                <a:tab pos="5029200" algn="l"/>
              </a:tabLst>
            </a:pPr>
            <a:r>
              <a:rPr lang="en-US" sz="1200" dirty="0">
                <a:latin typeface="Calibri" pitchFamily="34" charset="0"/>
              </a:rPr>
              <a:t>CANDIDATES FOR BRANCHING RATIO </a:t>
            </a:r>
            <a:r>
              <a:rPr lang="en-US" sz="1200" dirty="0" smtClean="0">
                <a:latin typeface="Calibri" pitchFamily="34" charset="0"/>
              </a:rPr>
              <a:t>MEASUREMENTS</a:t>
            </a:r>
            <a:endParaRPr lang="en-US" sz="1200" dirty="0">
              <a:latin typeface="Calibri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771900" y="1286510"/>
          <a:ext cx="4356100" cy="19202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66750"/>
                <a:gridCol w="800100"/>
                <a:gridCol w="1847040"/>
                <a:gridCol w="1042210"/>
              </a:tblGrid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Mo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Tc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</a:rPr>
                        <a:t>[1+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15.8 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 17.5 </a:t>
                      </a:r>
                      <a:r>
                        <a:rPr lang="en-US" sz="120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Pd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Ag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24.6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71.9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14.1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Se :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82m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Br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[2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-</a:t>
                      </a:r>
                      <a:r>
                        <a:rPr lang="fr-FR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+, T1/2 = 6.1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11.2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Te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25.0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27.5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Ge 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As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[2-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26.2 h]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9.9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50" y="4974332"/>
            <a:ext cx="484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</a:t>
            </a:r>
            <a:r>
              <a:rPr lang="en-US" sz="1600" b="1" baseline="30000" dirty="0" smtClean="0"/>
              <a:t>5</a:t>
            </a:r>
            <a:r>
              <a:rPr lang="en-US" sz="1600" b="1" dirty="0" smtClean="0"/>
              <a:t> ions in trap with one half-life measurement cycle: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solid angle: 2.1%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detection efficiency: 30%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9" name="Right Brace 18"/>
          <p:cNvSpPr/>
          <p:nvPr/>
        </p:nvSpPr>
        <p:spPr>
          <a:xfrm>
            <a:off x="6038850" y="5285482"/>
            <a:ext cx="88900" cy="444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72200" y="5329932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5.7 x 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EC counts/cycle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816350" y="5873750"/>
            <a:ext cx="382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100 EC counts </a:t>
            </a:r>
            <a:r>
              <a:rPr lang="en-US" sz="1600" dirty="0" smtClean="0">
                <a:sym typeface="Wingdings" pitchFamily="2" charset="2"/>
              </a:rPr>
              <a:t> 17636 EBIT fills  74h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38650" y="6229350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88h proposed for </a:t>
            </a:r>
            <a:r>
              <a:rPr lang="en-US" b="1" baseline="30000" dirty="0" smtClean="0"/>
              <a:t>100</a:t>
            </a:r>
            <a:r>
              <a:rPr lang="en-US" b="1" dirty="0" smtClean="0"/>
              <a:t>Tc</a:t>
            </a:r>
            <a:endParaRPr lang="en-US" b="1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549650" y="3240842"/>
            <a:ext cx="5156200" cy="1613285"/>
            <a:chOff x="2082800" y="4557296"/>
            <a:chExt cx="5289550" cy="1655008"/>
          </a:xfrm>
        </p:grpSpPr>
        <p:sp>
          <p:nvSpPr>
            <p:cNvPr id="23" name="TextBox 22"/>
            <p:cNvSpPr txBox="1"/>
            <p:nvPr/>
          </p:nvSpPr>
          <p:spPr>
            <a:xfrm>
              <a:off x="4305300" y="47350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Tc</a:t>
              </a:r>
              <a:endParaRPr lang="en-US" sz="1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82800" y="5873750"/>
              <a:ext cx="800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Mo</a:t>
              </a:r>
              <a:endParaRPr lang="en-US" sz="16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27750" y="5873750"/>
              <a:ext cx="800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Ru</a:t>
              </a:r>
              <a:endParaRPr lang="en-US" sz="16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60700" y="5162550"/>
              <a:ext cx="146685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Q</a:t>
              </a:r>
              <a:r>
                <a:rPr lang="en-US" sz="1600" b="1" baseline="-25000" dirty="0" smtClean="0"/>
                <a:t>EC</a:t>
              </a:r>
              <a:r>
                <a:rPr lang="en-US" sz="1600" b="1" dirty="0" smtClean="0"/>
                <a:t> = 0.168</a:t>
              </a:r>
            </a:p>
            <a:p>
              <a:r>
                <a:rPr lang="en-US" sz="1600" b="1" dirty="0" smtClean="0">
                  <a:latin typeface="Symbol" pitchFamily="18" charset="2"/>
                </a:rPr>
                <a:t>  e  </a:t>
              </a:r>
              <a:r>
                <a:rPr lang="en-US" sz="1600" dirty="0" smtClean="0">
                  <a:latin typeface="Symbol" pitchFamily="18" charset="2"/>
                </a:rPr>
                <a:t>»</a:t>
              </a:r>
              <a:r>
                <a:rPr lang="en-US" sz="1600" dirty="0" smtClean="0"/>
                <a:t> </a:t>
              </a:r>
              <a:r>
                <a:rPr lang="en-US" sz="1600" b="1" dirty="0" smtClean="0"/>
                <a:t>0.0018%</a:t>
              </a:r>
              <a:endParaRPr lang="en-US" sz="1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05500" y="5135146"/>
              <a:ext cx="14668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Q</a:t>
              </a:r>
              <a:r>
                <a:rPr lang="en-US" sz="1600" b="1" baseline="-25000" dirty="0" err="1" smtClean="0">
                  <a:latin typeface="Symbol" pitchFamily="18" charset="2"/>
                </a:rPr>
                <a:t>b</a:t>
              </a:r>
              <a:r>
                <a:rPr lang="en-US" sz="1600" b="1" dirty="0" smtClean="0"/>
                <a:t> = 3.202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838450" y="4718050"/>
              <a:ext cx="32893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593975" y="5140325"/>
              <a:ext cx="711200" cy="57785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994025" y="6049962"/>
              <a:ext cx="2978150" cy="158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840000">
              <a:off x="5505450" y="5118100"/>
              <a:ext cx="711200" cy="57785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482850" y="45572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1+</a:t>
              </a:r>
              <a:endParaRPr lang="en-US" sz="1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72200" y="45572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15.8 s</a:t>
              </a:r>
              <a:endParaRPr lang="en-US" sz="16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49750" y="5740400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b="1" baseline="30000" dirty="0" smtClean="0">
                  <a:latin typeface="+mj-lt"/>
                </a:rPr>
                <a:t>-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b="1" baseline="30000" dirty="0" smtClean="0">
                  <a:latin typeface="Calibri" pitchFamily="34" charset="0"/>
                </a:rPr>
                <a:t>-</a:t>
              </a:r>
              <a:endParaRPr lang="en-US" sz="1600" b="1" baseline="300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150" y="-127000"/>
            <a:ext cx="6000792" cy="1154098"/>
          </a:xfrm>
        </p:spPr>
        <p:txBody>
          <a:bodyPr/>
          <a:lstStyle/>
          <a:p>
            <a:r>
              <a:rPr lang="en-US" sz="3600" dirty="0" smtClean="0"/>
              <a:t>Simulations</a:t>
            </a:r>
            <a:endParaRPr lang="en-US" sz="3600" dirty="0"/>
          </a:p>
        </p:txBody>
      </p:sp>
      <p:pic>
        <p:nvPicPr>
          <p:cNvPr id="14" name="Picture 13" descr="extrema-3E6-0+2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0" y="3117850"/>
            <a:ext cx="3792980" cy="2178050"/>
          </a:xfrm>
          <a:prstGeom prst="rect">
            <a:avLst/>
          </a:prstGeom>
        </p:spPr>
      </p:pic>
      <p:pic>
        <p:nvPicPr>
          <p:cNvPr id="17" name="Picture 16" descr="extrema-3E6-40+2'5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7550" y="4006850"/>
            <a:ext cx="4451819" cy="2335896"/>
          </a:xfrm>
          <a:prstGeom prst="rect">
            <a:avLst/>
          </a:prstGeom>
        </p:spPr>
      </p:pic>
      <p:pic>
        <p:nvPicPr>
          <p:cNvPr id="20" name="Picture 19" descr="gyra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0950" y="1250950"/>
            <a:ext cx="3867079" cy="2089150"/>
          </a:xfrm>
          <a:prstGeom prst="rect">
            <a:avLst/>
          </a:prstGeom>
        </p:spPr>
      </p:pic>
      <p:pic>
        <p:nvPicPr>
          <p:cNvPr id="21" name="Picture 20" descr="central740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50" y="1162050"/>
            <a:ext cx="4496800" cy="14668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2650" y="3251200"/>
            <a:ext cx="182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 MeV electrons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460750" y="1827212"/>
            <a:ext cx="57785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60750" y="1962150"/>
            <a:ext cx="57785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71850" y="1517650"/>
            <a:ext cx="66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Ø5 mm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82600" y="227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kV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1727200" y="2273300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4.7 kV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416300" y="227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kV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 rot="10800000">
            <a:off x="1771650" y="4584700"/>
            <a:ext cx="2178050" cy="1588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93900" y="4362450"/>
            <a:ext cx="182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284 mm to center</a:t>
            </a:r>
            <a:endParaRPr lang="en-US" sz="1200" dirty="0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616325" y="4162028"/>
            <a:ext cx="844550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94150" y="3740150"/>
            <a:ext cx="889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94150" y="4584700"/>
            <a:ext cx="889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5400000">
            <a:off x="3821500" y="4046150"/>
            <a:ext cx="71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 mm</a:t>
            </a:r>
            <a:endParaRPr lang="en-US" sz="12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6083300" y="3384550"/>
          <a:ext cx="1644650" cy="641414"/>
        </p:xfrm>
        <a:graphic>
          <a:graphicData uri="http://schemas.openxmlformats.org/presentationml/2006/ole">
            <p:oleObj spid="_x0000_s67587" name="Equation" r:id="rId8" imgW="1269720" imgH="495000" progId="Equation.DSMT4">
              <p:embed/>
            </p:oleObj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905500" y="2762250"/>
            <a:ext cx="248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through magnetic bottle for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 &gt; 79deg: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616450" y="6211669"/>
            <a:ext cx="452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through wall collisions</a:t>
            </a:r>
          </a:p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Rotating wall cooling</a:t>
            </a:r>
            <a:r>
              <a:rPr lang="en-US" b="1" dirty="0" smtClean="0">
                <a:latin typeface="Calibri" pitchFamily="34" charset="0"/>
                <a:sym typeface="Wingdings" pitchFamily="2" charset="2"/>
              </a:rPr>
              <a:t> or side-band cooling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60650" y="3295650"/>
            <a:ext cx="111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max</a:t>
            </a:r>
            <a:r>
              <a:rPr lang="en-US" dirty="0" smtClean="0"/>
              <a:t> = 6T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60600" y="1206500"/>
            <a:ext cx="111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max</a:t>
            </a:r>
            <a:r>
              <a:rPr lang="en-US" dirty="0" smtClean="0"/>
              <a:t> ~ 3T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05650" y="4184650"/>
            <a:ext cx="111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max</a:t>
            </a:r>
            <a:r>
              <a:rPr lang="en-US" dirty="0" smtClean="0"/>
              <a:t> = 6T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150100" y="1473200"/>
            <a:ext cx="111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max</a:t>
            </a:r>
            <a:r>
              <a:rPr lang="en-US" dirty="0" smtClean="0"/>
              <a:t> = 6T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48" grpId="0"/>
      <p:bldP spid="50" grpId="0"/>
      <p:bldP spid="51" grpId="0"/>
      <p:bldP spid="52" grpId="0"/>
      <p:bldP spid="25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9Li-decay_fat_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950" y="1239814"/>
            <a:ext cx="4474930" cy="36115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94050" y="3695700"/>
            <a:ext cx="1771650" cy="115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82600" y="1473200"/>
            <a:ext cx="1377950" cy="1227614"/>
            <a:chOff x="7639050" y="3107551"/>
            <a:chExt cx="1377950" cy="1227614"/>
          </a:xfrm>
        </p:grpSpPr>
        <p:sp>
          <p:nvSpPr>
            <p:cNvPr id="21" name="TextBox 20"/>
            <p:cNvSpPr txBox="1"/>
            <p:nvPr/>
          </p:nvSpPr>
          <p:spPr>
            <a:xfrm>
              <a:off x="8528050" y="3107551"/>
              <a:ext cx="488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PIPS</a:t>
              </a:r>
              <a:endParaRPr lang="en-US" sz="1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639050" y="3651250"/>
              <a:ext cx="8001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705850" y="3340100"/>
              <a:ext cx="45719" cy="5778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8283575" y="3628231"/>
              <a:ext cx="57785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816850" y="3240901"/>
              <a:ext cx="444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aseline="30000" dirty="0" smtClean="0"/>
                <a:t>9</a:t>
              </a:r>
              <a:r>
                <a:rPr lang="en-US" sz="1200" dirty="0" smtClean="0"/>
                <a:t>Li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94700" y="3873500"/>
              <a:ext cx="400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Al- foil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5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 - detector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83400" y="1962150"/>
            <a:ext cx="244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</a:t>
            </a:r>
            <a:r>
              <a:rPr lang="en-US" sz="1600" baseline="-25000" dirty="0" smtClean="0"/>
              <a:t>½</a:t>
            </a:r>
            <a:r>
              <a:rPr lang="en-US" sz="1600" dirty="0" smtClean="0"/>
              <a:t> [lit] = 178.3ms</a:t>
            </a:r>
          </a:p>
          <a:p>
            <a:r>
              <a:rPr lang="en-US" sz="1600" dirty="0" smtClean="0"/>
              <a:t>T</a:t>
            </a:r>
            <a:r>
              <a:rPr lang="en-US" sz="1600" baseline="-25000" dirty="0" smtClean="0"/>
              <a:t>½</a:t>
            </a:r>
            <a:r>
              <a:rPr lang="en-US" sz="1600" dirty="0" smtClean="0"/>
              <a:t> [PIPS] = 217.3(16.6)ms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016750" y="151765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13.6 MeV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71950" y="1339850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9</a:t>
            </a:r>
            <a:r>
              <a:rPr lang="en-US" dirty="0" smtClean="0"/>
              <a:t>Li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71750" y="806450"/>
            <a:ext cx="48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Passivated</a:t>
            </a:r>
            <a:r>
              <a:rPr lang="en-US" dirty="0" smtClean="0"/>
              <a:t> Implanted Planar Silicon detector</a:t>
            </a:r>
            <a:endParaRPr lang="en-US" dirty="0"/>
          </a:p>
        </p:txBody>
      </p:sp>
      <p:pic>
        <p:nvPicPr>
          <p:cNvPr id="24" name="Picture 23" descr="GBGND2003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331550"/>
            <a:ext cx="3689350" cy="3164500"/>
          </a:xfrm>
          <a:prstGeom prst="rect">
            <a:avLst/>
          </a:prstGeom>
        </p:spPr>
      </p:pic>
      <p:pic>
        <p:nvPicPr>
          <p:cNvPr id="25" name="Picture 24" descr="G207Bi2003-spe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7001" y="3340100"/>
            <a:ext cx="3958850" cy="3111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27300" y="4451350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1130 counts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838950" y="4451350"/>
            <a:ext cx="155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2.1 x 10</a:t>
            </a:r>
            <a:r>
              <a:rPr lang="en-US" sz="1200" baseline="30000" dirty="0" smtClean="0"/>
              <a:t>6</a:t>
            </a:r>
            <a:r>
              <a:rPr lang="en-US" sz="1200" dirty="0" smtClean="0"/>
              <a:t> counts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  <p:bldP spid="10" grpId="0"/>
      <p:bldP spid="11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-215900"/>
            <a:ext cx="6000792" cy="1428736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4500" y="1347787"/>
            <a:ext cx="8528050" cy="4525963"/>
          </a:xfrm>
          <a:noFill/>
          <a:ln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There are discrepancies in the description of 2</a:t>
            </a:r>
            <a:r>
              <a:rPr lang="en-US" sz="1800" dirty="0" smtClean="0">
                <a:latin typeface="Symbol" pitchFamily="18" charset="2"/>
              </a:rPr>
              <a:t>nbb</a:t>
            </a:r>
            <a:r>
              <a:rPr lang="en-US" sz="1800" dirty="0" smtClean="0"/>
              <a:t> within the pn-QRPA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M</a:t>
            </a:r>
            <a:r>
              <a:rPr lang="en-US" sz="1800" baseline="-25000" dirty="0" smtClean="0"/>
              <a:t>EC</a:t>
            </a:r>
            <a:r>
              <a:rPr lang="en-US" sz="1800" dirty="0" smtClean="0"/>
              <a:t> and M</a:t>
            </a:r>
            <a:r>
              <a:rPr lang="en-US" sz="1800" baseline="-25000" dirty="0" smtClean="0">
                <a:latin typeface="Symbol" pitchFamily="18" charset="2"/>
              </a:rPr>
              <a:t>b</a:t>
            </a:r>
            <a:r>
              <a:rPr lang="en-US" sz="1800" dirty="0" smtClean="0"/>
              <a:t> for single decays do not agree with those extrapolated from 2</a:t>
            </a:r>
            <a:r>
              <a:rPr lang="en-US" sz="1800" dirty="0" smtClean="0">
                <a:latin typeface="Symbol" pitchFamily="18" charset="2"/>
              </a:rPr>
              <a:t>nbb</a:t>
            </a:r>
            <a:r>
              <a:rPr lang="en-US" sz="1800" dirty="0" smtClean="0"/>
              <a:t> decay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TITAN EBIT offers a novel approach for EC-BR measurements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Long storage times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Low background at X-ray detector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 smtClean="0"/>
          </a:p>
          <a:p>
            <a:pPr>
              <a:lnSpc>
                <a:spcPct val="150000"/>
              </a:lnSpc>
              <a:buNone/>
            </a:pPr>
            <a:r>
              <a:rPr lang="en-US" sz="1800" dirty="0" smtClean="0"/>
              <a:t>	…for the future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TITAN EBIT will be connected to the TITAN beam line (EBIT was commissioned in August 2006).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First EC branching ratio measurements with the EBIT by the end of this year </a:t>
            </a:r>
          </a:p>
          <a:p>
            <a:pPr lvl="1">
              <a:lnSpc>
                <a:spcPct val="150000"/>
              </a:lnSpc>
              <a:buNone/>
            </a:pPr>
            <a:endParaRPr lang="en-US" sz="1800" dirty="0" smtClean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8A21FED-6867-4558-ACF2-4A46A354014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38100"/>
            <a:ext cx="6000792" cy="1154098"/>
          </a:xfrm>
        </p:spPr>
        <p:txBody>
          <a:bodyPr/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2976" y="1651000"/>
            <a:ext cx="7115196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Neutrino experiments and the neutrino mass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Double beta decay experiments and their theoretical description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Electron Capture Branching Ratio measurements (EC-BR) with the EBIT</a:t>
            </a:r>
            <a:endParaRPr lang="en-US" dirty="0" smtClean="0">
              <a:latin typeface="Calibri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58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People/Collaborations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500188" y="3171825"/>
            <a:ext cx="44354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000" i="1"/>
          </a:p>
          <a:p>
            <a:r>
              <a:rPr lang="en-US" sz="2000"/>
              <a:t>U. of Manitoba </a:t>
            </a:r>
          </a:p>
          <a:p>
            <a:endParaRPr lang="en-US" sz="2000"/>
          </a:p>
          <a:p>
            <a:r>
              <a:rPr lang="en-US" sz="2000"/>
              <a:t>McGill U. </a:t>
            </a:r>
          </a:p>
          <a:p>
            <a:endParaRPr lang="en-US" sz="2000"/>
          </a:p>
          <a:p>
            <a:r>
              <a:rPr lang="en-US" sz="2000"/>
              <a:t>Muenster U.</a:t>
            </a:r>
          </a:p>
          <a:p>
            <a:endParaRPr lang="en-US" sz="2000"/>
          </a:p>
          <a:p>
            <a:r>
              <a:rPr lang="en-US" sz="2000"/>
              <a:t>MPI-K </a:t>
            </a:r>
          </a:p>
          <a:p>
            <a:endParaRPr lang="en-US" sz="2000"/>
          </a:p>
          <a:p>
            <a:r>
              <a:rPr lang="en-US" sz="2000"/>
              <a:t>GANIL 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110163" y="3478213"/>
            <a:ext cx="322262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U. of Calgary </a:t>
            </a:r>
          </a:p>
          <a:p>
            <a:endParaRPr lang="en-US" sz="2000" dirty="0"/>
          </a:p>
          <a:p>
            <a:r>
              <a:rPr lang="en-US" sz="2000" dirty="0"/>
              <a:t>U. of Windsor </a:t>
            </a:r>
          </a:p>
          <a:p>
            <a:endParaRPr lang="en-US" sz="2000" dirty="0"/>
          </a:p>
          <a:p>
            <a:r>
              <a:rPr lang="en-US" sz="2000" dirty="0"/>
              <a:t>Colorado School of Mines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UBC</a:t>
            </a:r>
          </a:p>
          <a:p>
            <a:endParaRPr lang="en-US" sz="2000" dirty="0" smtClean="0"/>
          </a:p>
          <a:p>
            <a:r>
              <a:rPr lang="en-US" sz="2000" dirty="0" smtClean="0"/>
              <a:t>TU </a:t>
            </a:r>
            <a:r>
              <a:rPr lang="en-US" sz="2000" dirty="0" err="1" smtClean="0"/>
              <a:t>München</a:t>
            </a:r>
            <a:endParaRPr lang="en-US" sz="2400" dirty="0"/>
          </a:p>
        </p:txBody>
      </p:sp>
      <p:pic>
        <p:nvPicPr>
          <p:cNvPr id="7" name="Picture 19" descr="UManito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763" y="3468688"/>
            <a:ext cx="569912" cy="609600"/>
          </a:xfrm>
          <a:prstGeom prst="rect">
            <a:avLst/>
          </a:prstGeom>
          <a:noFill/>
        </p:spPr>
      </p:pic>
      <p:pic>
        <p:nvPicPr>
          <p:cNvPr id="8" name="Picture 20" descr="ucalgarycre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3352800"/>
            <a:ext cx="666750" cy="676275"/>
          </a:xfrm>
          <a:prstGeom prst="rect">
            <a:avLst/>
          </a:prstGeom>
          <a:noFill/>
        </p:spPr>
      </p:pic>
      <p:pic>
        <p:nvPicPr>
          <p:cNvPr id="9" name="Picture 21" descr="logo_windsor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5650" y="4087813"/>
            <a:ext cx="846138" cy="536575"/>
          </a:xfrm>
          <a:prstGeom prst="rect">
            <a:avLst/>
          </a:prstGeom>
          <a:noFill/>
        </p:spPr>
      </p:pic>
      <p:pic>
        <p:nvPicPr>
          <p:cNvPr id="10" name="Picture 22" descr="Mcgi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7163" y="3967163"/>
            <a:ext cx="546100" cy="762000"/>
          </a:xfrm>
          <a:prstGeom prst="rect">
            <a:avLst/>
          </a:prstGeom>
          <a:noFill/>
        </p:spPr>
      </p:pic>
      <p:pic>
        <p:nvPicPr>
          <p:cNvPr id="11" name="Picture 23" descr="UB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4713" y="5195888"/>
            <a:ext cx="442912" cy="601662"/>
          </a:xfrm>
          <a:prstGeom prst="rect">
            <a:avLst/>
          </a:prstGeom>
          <a:noFill/>
        </p:spPr>
      </p:pic>
      <p:pic>
        <p:nvPicPr>
          <p:cNvPr id="12" name="Picture 24" descr="colorad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2775" y="4548188"/>
            <a:ext cx="679450" cy="685800"/>
          </a:xfrm>
          <a:prstGeom prst="rect">
            <a:avLst/>
          </a:prstGeom>
          <a:noFill/>
        </p:spPr>
      </p:pic>
      <p:pic>
        <p:nvPicPr>
          <p:cNvPr id="13" name="Picture 25" descr="Muenst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70238" y="4568825"/>
            <a:ext cx="1325562" cy="549275"/>
          </a:xfrm>
          <a:prstGeom prst="rect">
            <a:avLst/>
          </a:prstGeom>
          <a:noFill/>
        </p:spPr>
      </p:pic>
      <p:pic>
        <p:nvPicPr>
          <p:cNvPr id="14" name="Picture 27" descr="MP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0938" y="5251450"/>
            <a:ext cx="762000" cy="608013"/>
          </a:xfrm>
          <a:prstGeom prst="rect">
            <a:avLst/>
          </a:prstGeom>
          <a:noFill/>
        </p:spPr>
      </p:pic>
      <p:pic>
        <p:nvPicPr>
          <p:cNvPr id="15" name="Picture 28" descr="GANI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36825" y="6027738"/>
            <a:ext cx="1292225" cy="320675"/>
          </a:xfrm>
          <a:prstGeom prst="rect">
            <a:avLst/>
          </a:prstGeom>
          <a:noFill/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127000" y="1162050"/>
            <a:ext cx="37782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M. </a:t>
            </a:r>
            <a:r>
              <a:rPr lang="en-US" sz="1600" b="1" dirty="0" err="1">
                <a:latin typeface="Calibri" pitchFamily="34" charset="0"/>
              </a:rPr>
              <a:t>Brodeur</a:t>
            </a:r>
            <a:r>
              <a:rPr lang="en-US" sz="1600" b="1" dirty="0">
                <a:latin typeface="Calibri" pitchFamily="34" charset="0"/>
              </a:rPr>
              <a:t>, T. </a:t>
            </a:r>
            <a:r>
              <a:rPr lang="en-US" sz="1600" b="1" dirty="0" smtClean="0">
                <a:latin typeface="Calibri" pitchFamily="34" charset="0"/>
              </a:rPr>
              <a:t>Brunner, C</a:t>
            </a:r>
            <a:r>
              <a:rPr lang="en-US" sz="1600" b="1" dirty="0">
                <a:latin typeface="Calibri" pitchFamily="34" charset="0"/>
              </a:rPr>
              <a:t>. Champagne, </a:t>
            </a:r>
            <a:r>
              <a:rPr lang="en-US" sz="1600" b="1" dirty="0" smtClean="0">
                <a:latin typeface="Calibri" pitchFamily="34" charset="0"/>
              </a:rPr>
              <a:t>    J</a:t>
            </a:r>
            <a:r>
              <a:rPr lang="en-US" sz="1600" b="1" dirty="0">
                <a:latin typeface="Calibri" pitchFamily="34" charset="0"/>
              </a:rPr>
              <a:t>. </a:t>
            </a:r>
            <a:r>
              <a:rPr lang="en-US" sz="1600" b="1" dirty="0" err="1" smtClean="0">
                <a:latin typeface="Calibri" pitchFamily="34" charset="0"/>
              </a:rPr>
              <a:t>Dilling</a:t>
            </a:r>
            <a:r>
              <a:rPr lang="en-US" sz="1600" b="1" dirty="0" smtClean="0">
                <a:latin typeface="Calibri" pitchFamily="34" charset="0"/>
              </a:rPr>
              <a:t>, P</a:t>
            </a:r>
            <a:r>
              <a:rPr lang="en-US" sz="1600" b="1" dirty="0">
                <a:latin typeface="Calibri" pitchFamily="34" charset="0"/>
              </a:rPr>
              <a:t>. </a:t>
            </a:r>
            <a:r>
              <a:rPr lang="en-US" sz="1600" b="1" dirty="0" err="1">
                <a:latin typeface="Calibri" pitchFamily="34" charset="0"/>
              </a:rPr>
              <a:t>Delheij</a:t>
            </a:r>
            <a:r>
              <a:rPr lang="en-US" sz="1600" b="1" dirty="0">
                <a:latin typeface="Calibri" pitchFamily="34" charset="0"/>
              </a:rPr>
              <a:t>, </a:t>
            </a:r>
            <a:r>
              <a:rPr lang="en-US" sz="1600" b="1" dirty="0" smtClean="0">
                <a:latin typeface="Calibri" pitchFamily="34" charset="0"/>
              </a:rPr>
              <a:t>S. </a:t>
            </a:r>
            <a:r>
              <a:rPr lang="en-US" sz="1600" b="1" dirty="0" err="1" smtClean="0">
                <a:latin typeface="Calibri" pitchFamily="34" charset="0"/>
              </a:rPr>
              <a:t>Ettenauer</a:t>
            </a:r>
            <a:r>
              <a:rPr lang="en-US" sz="1600" b="1" dirty="0" smtClean="0">
                <a:latin typeface="Calibri" pitchFamily="34" charset="0"/>
              </a:rPr>
              <a:t>, M. Good</a:t>
            </a:r>
            <a:r>
              <a:rPr lang="en-US" sz="1600" b="1" dirty="0">
                <a:latin typeface="Calibri" pitchFamily="34" charset="0"/>
              </a:rPr>
              <a:t>, A. </a:t>
            </a:r>
            <a:r>
              <a:rPr lang="en-US" sz="1600" b="1" dirty="0" err="1">
                <a:latin typeface="Calibri" pitchFamily="34" charset="0"/>
              </a:rPr>
              <a:t>Lapierre</a:t>
            </a:r>
            <a:r>
              <a:rPr lang="en-US" sz="1600" b="1" dirty="0" smtClean="0">
                <a:latin typeface="Calibri" pitchFamily="34" charset="0"/>
              </a:rPr>
              <a:t>, D. </a:t>
            </a:r>
            <a:r>
              <a:rPr lang="en-US" sz="1600" b="1" dirty="0" err="1" smtClean="0">
                <a:latin typeface="Calibri" pitchFamily="34" charset="0"/>
              </a:rPr>
              <a:t>Lunney</a:t>
            </a:r>
            <a:r>
              <a:rPr lang="en-US" sz="1600" b="1" dirty="0" smtClean="0">
                <a:latin typeface="Calibri" pitchFamily="34" charset="0"/>
              </a:rPr>
              <a:t>, C. </a:t>
            </a:r>
            <a:r>
              <a:rPr lang="en-US" sz="1600" b="1" dirty="0">
                <a:latin typeface="Calibri" pitchFamily="34" charset="0"/>
              </a:rPr>
              <a:t>Marshall, R. </a:t>
            </a:r>
            <a:r>
              <a:rPr lang="en-US" sz="1600" b="1" dirty="0" err="1">
                <a:latin typeface="Calibri" pitchFamily="34" charset="0"/>
              </a:rPr>
              <a:t>Ringle</a:t>
            </a:r>
            <a:r>
              <a:rPr lang="en-US" sz="1600" b="1" dirty="0">
                <a:latin typeface="Calibri" pitchFamily="34" charset="0"/>
              </a:rPr>
              <a:t>, </a:t>
            </a:r>
            <a:r>
              <a:rPr lang="en-US" sz="1600" b="1" dirty="0" smtClean="0">
                <a:latin typeface="Calibri" pitchFamily="34" charset="0"/>
              </a:rPr>
              <a:t>V</a:t>
            </a:r>
            <a:r>
              <a:rPr lang="en-US" sz="1600" b="1" dirty="0">
                <a:latin typeface="Calibri" pitchFamily="34" charset="0"/>
              </a:rPr>
              <a:t>. </a:t>
            </a:r>
            <a:r>
              <a:rPr lang="en-US" sz="1600" b="1" dirty="0" err="1">
                <a:latin typeface="Calibri" pitchFamily="34" charset="0"/>
              </a:rPr>
              <a:t>Ryjkov</a:t>
            </a:r>
            <a:r>
              <a:rPr lang="en-US" sz="1600" b="1" dirty="0" smtClean="0">
                <a:latin typeface="Calibri" pitchFamily="34" charset="0"/>
              </a:rPr>
              <a:t>, </a:t>
            </a:r>
            <a:r>
              <a:rPr lang="en-US" sz="1600" b="1" dirty="0">
                <a:latin typeface="Calibri" pitchFamily="34" charset="0"/>
              </a:rPr>
              <a:t>M. Smith, </a:t>
            </a:r>
            <a:r>
              <a:rPr lang="en-US" sz="1600" b="1" dirty="0" smtClean="0">
                <a:latin typeface="Calibri" pitchFamily="34" charset="0"/>
              </a:rPr>
              <a:t>and </a:t>
            </a:r>
            <a:r>
              <a:rPr lang="en-US" sz="1600" b="1" dirty="0">
                <a:latin typeface="Calibri" pitchFamily="34" charset="0"/>
              </a:rPr>
              <a:t>the TITAN collaboration.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61200" y="5962650"/>
            <a:ext cx="533399" cy="28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 descr="DSCN7089"/>
          <p:cNvPicPr>
            <a:picLocks noChangeAspect="1" noChangeArrowheads="1"/>
          </p:cNvPicPr>
          <p:nvPr/>
        </p:nvPicPr>
        <p:blipFill>
          <a:blip r:embed="rId13" cstate="print"/>
          <a:srcRect l="18352" t="7865" r="7584" b="44070"/>
          <a:stretch>
            <a:fillRect/>
          </a:stretch>
        </p:blipFill>
        <p:spPr>
          <a:xfrm>
            <a:off x="3994150" y="806450"/>
            <a:ext cx="5022850" cy="24447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baseline="30000" dirty="0" smtClean="0"/>
              <a:t>100</a:t>
            </a:r>
            <a:r>
              <a:rPr lang="en-US" sz="3600" dirty="0" smtClean="0"/>
              <a:t>Tc production rate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49300" y="939800"/>
          <a:ext cx="5286375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83300" y="16510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LaC</a:t>
            </a:r>
            <a:r>
              <a:rPr lang="en-US" baseline="-25000" dirty="0" smtClean="0"/>
              <a:t>2</a:t>
            </a:r>
            <a:r>
              <a:rPr lang="en-US" dirty="0" smtClean="0"/>
              <a:t> target with 50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A p beam</a:t>
            </a:r>
          </a:p>
          <a:p>
            <a:endParaRPr lang="en-US" dirty="0" smtClean="0"/>
          </a:p>
          <a:p>
            <a:r>
              <a:rPr lang="en-US" dirty="0" smtClean="0"/>
              <a:t>Ta target with 70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A p beam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61100" y="560705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</a:t>
            </a:r>
          </a:p>
          <a:p>
            <a:r>
              <a:rPr lang="en-US" b="1" dirty="0" err="1" smtClean="0"/>
              <a:t>Marik</a:t>
            </a:r>
            <a:r>
              <a:rPr lang="en-US" b="1" dirty="0" smtClean="0"/>
              <a:t> </a:t>
            </a:r>
            <a:r>
              <a:rPr lang="en-US" b="1" dirty="0" err="1" smtClean="0"/>
              <a:t>Dombsky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2402"/>
            <a:ext cx="6800850" cy="1154098"/>
          </a:xfrm>
        </p:spPr>
        <p:txBody>
          <a:bodyPr>
            <a:noAutofit/>
          </a:bodyPr>
          <a:lstStyle/>
          <a:p>
            <a:r>
              <a:rPr lang="en-US" sz="3200" dirty="0" smtClean="0"/>
              <a:t>Neutrino experiments and the neutrino mass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399" y="1627029"/>
            <a:ext cx="2844801" cy="254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KATRIN_SCHEMAT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2500" y="2604929"/>
            <a:ext cx="4781499" cy="1200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950" y="4160679"/>
            <a:ext cx="288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SNO, picture taken from http://www.oit.on.ca</a:t>
            </a:r>
            <a:endParaRPr lang="en-US" sz="1000" dirty="0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851" y="1671479"/>
            <a:ext cx="2794249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527550" y="3849529"/>
            <a:ext cx="3956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KATRIN, picture taken from  http://students.washington.edu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7100" y="1192768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Neutrino oscillation</a:t>
            </a:r>
            <a:endParaRPr lang="en-US" sz="2000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5683250" y="1192768"/>
            <a:ext cx="164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Tritium decay</a:t>
            </a:r>
            <a:endParaRPr lang="en-US" sz="20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438150" y="4817070"/>
            <a:ext cx="342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Indicate a neutrino mass [1]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Determination of mixing angle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>
                <a:latin typeface="+mj-lt"/>
              </a:rPr>
              <a:t>ij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 Indicate mass hierarchy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Determination of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m²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83100" y="4806950"/>
            <a:ext cx="422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Endpoint energy of </a:t>
            </a:r>
            <a:r>
              <a:rPr lang="en-US" baseline="30000" dirty="0" smtClean="0"/>
              <a:t>3</a:t>
            </a:r>
            <a:r>
              <a:rPr lang="en-US" dirty="0" smtClean="0"/>
              <a:t>H decay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Effective mass for degenerated neutrinos: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659438" y="5518150"/>
          <a:ext cx="1846262" cy="622300"/>
        </p:xfrm>
        <a:graphic>
          <a:graphicData uri="http://schemas.openxmlformats.org/presentationml/2006/ole">
            <p:oleObj spid="_x0000_s41992" name="Equation" r:id="rId7" imgW="1091880" imgH="368280" progId="Equation.DSMT4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71550" y="4362450"/>
            <a:ext cx="208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Relative mass scale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2100" y="4362450"/>
            <a:ext cx="21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Absolute mass scale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150" y="6072029"/>
            <a:ext cx="34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[1] T. </a:t>
            </a:r>
            <a:r>
              <a:rPr lang="en-US" sz="1000" dirty="0" err="1" smtClean="0"/>
              <a:t>Kajita</a:t>
            </a:r>
            <a:r>
              <a:rPr lang="en-US" sz="1000" dirty="0" smtClean="0"/>
              <a:t> and Y. Totsuka, Rev. Mod. Phys. 73(2001)85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0948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 </a:t>
            </a:r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82600" y="3186112"/>
          <a:ext cx="2971800" cy="458788"/>
        </p:xfrm>
        <a:graphic>
          <a:graphicData uri="http://schemas.openxmlformats.org/presentationml/2006/ole">
            <p:oleObj spid="_x0000_s43011" name="Equation" r:id="rId4" imgW="1562040" imgH="241200" progId="Equation.3">
              <p:embed/>
            </p:oleObj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 rot="9526211">
            <a:off x="3290888" y="2081212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3413" y="5356225"/>
            <a:ext cx="2670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/>
              <a:t>Half life&gt; </a:t>
            </a:r>
            <a:r>
              <a:rPr lang="de-DE" dirty="0"/>
              <a:t>10</a:t>
            </a:r>
            <a:r>
              <a:rPr lang="de-DE" sz="800" dirty="0"/>
              <a:t> </a:t>
            </a:r>
            <a:r>
              <a:rPr lang="de-DE" baseline="30000" dirty="0"/>
              <a:t>17</a:t>
            </a:r>
            <a:r>
              <a:rPr lang="de-DE" dirty="0"/>
              <a:t> </a:t>
            </a:r>
            <a:r>
              <a:rPr lang="de-DE" dirty="0" smtClean="0"/>
              <a:t>years (</a:t>
            </a:r>
            <a:r>
              <a:rPr lang="de-DE" baseline="30000" dirty="0" smtClean="0"/>
              <a:t>76</a:t>
            </a:r>
            <a:r>
              <a:rPr lang="de-DE" dirty="0" smtClean="0"/>
              <a:t>Ge)</a:t>
            </a:r>
            <a:endParaRPr lang="de-DE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44563" y="2809875"/>
            <a:ext cx="2047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2</a:t>
            </a:r>
            <a:r>
              <a:rPr lang="de-DE" b="1" dirty="0">
                <a:latin typeface="Symbol" pitchFamily="18" charset="2"/>
              </a:rPr>
              <a:t>n</a:t>
            </a:r>
            <a:r>
              <a:rPr lang="de-DE" b="1" dirty="0"/>
              <a:t> </a:t>
            </a:r>
            <a:r>
              <a:rPr lang="de-DE" b="1" dirty="0" smtClean="0"/>
              <a:t>double </a:t>
            </a:r>
            <a:r>
              <a:rPr lang="de-DE" b="1" dirty="0" smtClean="0">
                <a:latin typeface="Symbol" pitchFamily="18" charset="2"/>
              </a:rPr>
              <a:t>b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de-DE" b="1" dirty="0" smtClean="0"/>
              <a:t>decay</a:t>
            </a:r>
            <a:endParaRPr lang="de-DE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068388" y="5788025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/>
              <a:t>Dirac</a:t>
            </a:r>
            <a:r>
              <a:rPr lang="de-DE" b="1" dirty="0" smtClean="0"/>
              <a:t> </a:t>
            </a:r>
            <a:r>
              <a:rPr lang="de-DE" b="1" dirty="0"/>
              <a:t>- Neutrino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823913" y="2271712"/>
            <a:ext cx="228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/>
              <a:t>Standard model </a:t>
            </a:r>
            <a:endParaRPr lang="de-DE" sz="2400" b="1" dirty="0"/>
          </a:p>
        </p:txBody>
      </p:sp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5294312" y="3189287"/>
          <a:ext cx="2946400" cy="458788"/>
        </p:xfrm>
        <a:graphic>
          <a:graphicData uri="http://schemas.openxmlformats.org/presentationml/2006/ole">
            <p:oleObj spid="_x0000_s43012" name="Equation" r:id="rId5" imgW="1549080" imgH="241200" progId="Equation.3">
              <p:embed/>
            </p:oleObj>
          </a:graphicData>
        </a:graphic>
      </p:graphicFrame>
      <p:sp>
        <p:nvSpPr>
          <p:cNvPr id="13" name="Text Box 15"/>
          <p:cNvSpPr txBox="1">
            <a:spLocks noChangeAspect="1" noChangeArrowheads="1"/>
          </p:cNvSpPr>
          <p:nvPr/>
        </p:nvSpPr>
        <p:spPr bwMode="auto">
          <a:xfrm>
            <a:off x="5727700" y="2820987"/>
            <a:ext cx="2079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0</a:t>
            </a:r>
            <a:r>
              <a:rPr lang="de-DE" b="1" dirty="0">
                <a:latin typeface="Symbol" pitchFamily="18" charset="2"/>
              </a:rPr>
              <a:t>n</a:t>
            </a:r>
            <a:r>
              <a:rPr lang="de-DE" b="1" dirty="0"/>
              <a:t> </a:t>
            </a:r>
            <a:r>
              <a:rPr lang="de-DE" b="1" dirty="0" smtClean="0"/>
              <a:t>double </a:t>
            </a:r>
            <a:r>
              <a:rPr lang="de-DE" b="1" dirty="0" smtClean="0">
                <a:latin typeface="Symbol" pitchFamily="18" charset="2"/>
              </a:rPr>
              <a:t>b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de-DE" b="1" dirty="0" smtClean="0"/>
              <a:t>decay</a:t>
            </a:r>
            <a:endParaRPr lang="de-DE" dirty="0"/>
          </a:p>
        </p:txBody>
      </p:sp>
      <p:sp>
        <p:nvSpPr>
          <p:cNvPr id="14" name="Text Box 19"/>
          <p:cNvSpPr txBox="1">
            <a:spLocks noChangeAspect="1" noChangeArrowheads="1"/>
          </p:cNvSpPr>
          <p:nvPr/>
        </p:nvSpPr>
        <p:spPr bwMode="auto">
          <a:xfrm>
            <a:off x="4927600" y="4899025"/>
            <a:ext cx="3606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 smtClean="0">
                <a:solidFill>
                  <a:srgbClr val="FF5050"/>
                </a:solidFill>
              </a:rPr>
              <a:t>Lepton number violation</a:t>
            </a:r>
            <a:endParaRPr lang="de-DE" dirty="0">
              <a:solidFill>
                <a:srgbClr val="FF505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dirty="0" smtClean="0"/>
              <a:t>Half life&gt; 1.9x10</a:t>
            </a:r>
            <a:r>
              <a:rPr lang="de-DE" sz="800" dirty="0" smtClean="0"/>
              <a:t> </a:t>
            </a:r>
            <a:r>
              <a:rPr lang="de-DE" baseline="30000" dirty="0" smtClean="0"/>
              <a:t>25</a:t>
            </a:r>
            <a:r>
              <a:rPr lang="de-DE" dirty="0" smtClean="0"/>
              <a:t> years [2] (</a:t>
            </a:r>
            <a:r>
              <a:rPr lang="de-DE" baseline="30000" dirty="0" smtClean="0"/>
              <a:t>76</a:t>
            </a:r>
            <a:r>
              <a:rPr lang="de-DE" dirty="0" smtClean="0"/>
              <a:t>Ge)!!!</a:t>
            </a:r>
            <a:endParaRPr lang="de-DE" dirty="0"/>
          </a:p>
        </p:txBody>
      </p:sp>
      <p:sp>
        <p:nvSpPr>
          <p:cNvPr id="15" name="Text Box 23"/>
          <p:cNvSpPr txBox="1">
            <a:spLocks noChangeAspect="1" noChangeArrowheads="1"/>
          </p:cNvSpPr>
          <p:nvPr/>
        </p:nvSpPr>
        <p:spPr bwMode="auto">
          <a:xfrm>
            <a:off x="5652294" y="5788025"/>
            <a:ext cx="2230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/>
              <a:t>Majorana</a:t>
            </a:r>
            <a:r>
              <a:rPr lang="de-DE" b="1" dirty="0" smtClean="0"/>
              <a:t> </a:t>
            </a:r>
            <a:r>
              <a:rPr lang="de-DE" b="1" dirty="0"/>
              <a:t>- Neutrino 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323850" y="1117600"/>
            <a:ext cx="2653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Worldwide topic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/>
        </p:nvGraphicFramePr>
        <p:xfrm>
          <a:off x="5266784" y="998485"/>
          <a:ext cx="3737385" cy="1784350"/>
        </p:xfrm>
        <a:graphic>
          <a:graphicData uri="http://schemas.openxmlformats.org/presentationml/2006/ole">
            <p:oleObj spid="_x0000_s43013" name="Picture" r:id="rId6" imgW="24787510" imgH="11736438" progId="Word.Picture.8">
              <p:embed/>
            </p:oleObj>
          </a:graphicData>
        </a:graphic>
      </p:graphicFrame>
      <p:sp>
        <p:nvSpPr>
          <p:cNvPr id="20" name="AutoShape 44"/>
          <p:cNvSpPr>
            <a:spLocks noChangeAspect="1" noChangeArrowheads="1"/>
          </p:cNvSpPr>
          <p:nvPr/>
        </p:nvSpPr>
        <p:spPr bwMode="auto">
          <a:xfrm>
            <a:off x="7346880" y="1562100"/>
            <a:ext cx="853901" cy="504376"/>
          </a:xfrm>
          <a:prstGeom prst="wedgeRoundRectCallout">
            <a:avLst>
              <a:gd name="adj1" fmla="val -75551"/>
              <a:gd name="adj2" fmla="val -9120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 dirty="0"/>
              <a:t>GERDA</a:t>
            </a:r>
          </a:p>
          <a:p>
            <a:pPr algn="ctr"/>
            <a:r>
              <a:rPr lang="en-US" sz="1000" u="sng" dirty="0"/>
              <a:t>CUORE</a:t>
            </a:r>
          </a:p>
          <a:p>
            <a:pPr algn="ctr"/>
            <a:r>
              <a:rPr lang="en-US" sz="1000" u="sng" dirty="0"/>
              <a:t>COBRA</a:t>
            </a:r>
          </a:p>
        </p:txBody>
      </p:sp>
      <p:sp>
        <p:nvSpPr>
          <p:cNvPr id="21" name="AutoShape 45"/>
          <p:cNvSpPr>
            <a:spLocks noChangeAspect="1" noChangeArrowheads="1"/>
          </p:cNvSpPr>
          <p:nvPr/>
        </p:nvSpPr>
        <p:spPr bwMode="auto">
          <a:xfrm>
            <a:off x="6092790" y="1111730"/>
            <a:ext cx="853901" cy="144334"/>
          </a:xfrm>
          <a:prstGeom prst="wedgeRoundRectCallout">
            <a:avLst>
              <a:gd name="adj1" fmla="val -64523"/>
              <a:gd name="adj2" fmla="val 304944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SNO Lab</a:t>
            </a:r>
          </a:p>
        </p:txBody>
      </p:sp>
      <p:sp>
        <p:nvSpPr>
          <p:cNvPr id="22" name="AutoShape 46"/>
          <p:cNvSpPr>
            <a:spLocks noChangeAspect="1" noChangeArrowheads="1"/>
          </p:cNvSpPr>
          <p:nvPr/>
        </p:nvSpPr>
        <p:spPr bwMode="auto">
          <a:xfrm>
            <a:off x="7089531" y="2142292"/>
            <a:ext cx="712630" cy="144334"/>
          </a:xfrm>
          <a:prstGeom prst="wedgeRoundRectCallout">
            <a:avLst>
              <a:gd name="adj1" fmla="val -49580"/>
              <a:gd name="adj2" fmla="val -277630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NEMO3</a:t>
            </a:r>
          </a:p>
        </p:txBody>
      </p:sp>
      <p:sp>
        <p:nvSpPr>
          <p:cNvPr id="23" name="AutoShape 47"/>
          <p:cNvSpPr>
            <a:spLocks noChangeAspect="1" noChangeArrowheads="1"/>
          </p:cNvSpPr>
          <p:nvPr/>
        </p:nvSpPr>
        <p:spPr bwMode="auto">
          <a:xfrm>
            <a:off x="5949950" y="2095500"/>
            <a:ext cx="499155" cy="144334"/>
          </a:xfrm>
          <a:prstGeom prst="wedgeRoundRectCallout">
            <a:avLst>
              <a:gd name="adj1" fmla="val -91194"/>
              <a:gd name="adj2" fmla="val -166481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EXO</a:t>
            </a:r>
          </a:p>
        </p:txBody>
      </p:sp>
      <p:sp>
        <p:nvSpPr>
          <p:cNvPr id="24" name="Oval 48"/>
          <p:cNvSpPr>
            <a:spLocks noChangeAspect="1" noChangeArrowheads="1"/>
          </p:cNvSpPr>
          <p:nvPr/>
        </p:nvSpPr>
        <p:spPr bwMode="auto">
          <a:xfrm>
            <a:off x="7969887" y="1039724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5" name="Oval 49"/>
          <p:cNvSpPr>
            <a:spLocks noChangeAspect="1" noChangeArrowheads="1"/>
          </p:cNvSpPr>
          <p:nvPr/>
        </p:nvSpPr>
        <p:spPr bwMode="auto">
          <a:xfrm>
            <a:off x="7097302" y="1741328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6" name="Oval 50"/>
          <p:cNvSpPr>
            <a:spLocks noChangeAspect="1" noChangeArrowheads="1"/>
          </p:cNvSpPr>
          <p:nvPr/>
        </p:nvSpPr>
        <p:spPr bwMode="auto">
          <a:xfrm>
            <a:off x="5949950" y="1614520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7" name="Oval 51"/>
          <p:cNvSpPr>
            <a:spLocks noChangeAspect="1" noChangeArrowheads="1"/>
          </p:cNvSpPr>
          <p:nvPr/>
        </p:nvSpPr>
        <p:spPr bwMode="auto">
          <a:xfrm>
            <a:off x="7061200" y="1777808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8" name="Oval 52"/>
          <p:cNvSpPr>
            <a:spLocks noChangeAspect="1" noChangeArrowheads="1"/>
          </p:cNvSpPr>
          <p:nvPr/>
        </p:nvSpPr>
        <p:spPr bwMode="auto">
          <a:xfrm>
            <a:off x="5736475" y="1914686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9" name="Text Box 53"/>
          <p:cNvSpPr txBox="1">
            <a:spLocks noChangeAspect="1" noChangeArrowheads="1"/>
          </p:cNvSpPr>
          <p:nvPr/>
        </p:nvSpPr>
        <p:spPr bwMode="auto">
          <a:xfrm>
            <a:off x="7933784" y="939800"/>
            <a:ext cx="1210216" cy="24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u="sng" dirty="0" smtClean="0">
                <a:solidFill>
                  <a:srgbClr val="FF5050"/>
                </a:solidFill>
              </a:rPr>
              <a:t>Underground labs</a:t>
            </a:r>
            <a:endParaRPr lang="en-US" sz="1000" u="sng" dirty="0">
              <a:solidFill>
                <a:srgbClr val="FF5050"/>
              </a:solidFill>
            </a:endParaRP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1219290">
            <a:off x="4802188" y="2081212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" name="Group 238"/>
          <p:cNvGrpSpPr>
            <a:grpSpLocks/>
          </p:cNvGrpSpPr>
          <p:nvPr/>
        </p:nvGrpSpPr>
        <p:grpSpPr bwMode="auto">
          <a:xfrm>
            <a:off x="787400" y="3719512"/>
            <a:ext cx="2362200" cy="1495425"/>
            <a:chOff x="839" y="2115"/>
            <a:chExt cx="1488" cy="942"/>
          </a:xfrm>
        </p:grpSpPr>
        <p:graphicFrame>
          <p:nvGraphicFramePr>
            <p:cNvPr id="32" name="Object 232"/>
            <p:cNvGraphicFramePr>
              <a:graphicFrameLocks noChangeAspect="1"/>
            </p:cNvGraphicFramePr>
            <p:nvPr/>
          </p:nvGraphicFramePr>
          <p:xfrm>
            <a:off x="2200" y="2341"/>
            <a:ext cx="127" cy="176"/>
          </p:xfrm>
          <a:graphic>
            <a:graphicData uri="http://schemas.openxmlformats.org/presentationml/2006/ole">
              <p:oleObj spid="_x0000_s43014" name="Equation" r:id="rId7" imgW="164880" imgH="228600" progId="Equation.3">
                <p:embed/>
              </p:oleObj>
            </a:graphicData>
          </a:graphic>
        </p:graphicFrame>
        <p:sp>
          <p:nvSpPr>
            <p:cNvPr id="33" name="Oval 61"/>
            <p:cNvSpPr>
              <a:spLocks noChangeAspect="1" noChangeArrowheads="1"/>
            </p:cNvSpPr>
            <p:nvPr/>
          </p:nvSpPr>
          <p:spPr bwMode="auto">
            <a:xfrm>
              <a:off x="188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" name="Group 104"/>
            <p:cNvGrpSpPr>
              <a:grpSpLocks/>
            </p:cNvGrpSpPr>
            <p:nvPr/>
          </p:nvGrpSpPr>
          <p:grpSpPr bwMode="auto">
            <a:xfrm>
              <a:off x="839" y="2115"/>
              <a:ext cx="670" cy="681"/>
              <a:chOff x="2245" y="2568"/>
              <a:chExt cx="670" cy="681"/>
            </a:xfrm>
          </p:grpSpPr>
          <p:sp>
            <p:nvSpPr>
              <p:cNvPr id="45" name="Oval 102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103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92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99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93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94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10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98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95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97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01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96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91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90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89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5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84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83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88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82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81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86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87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80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7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57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69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74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75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70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76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77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73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79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68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58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Oval 184"/>
            <p:cNvSpPr>
              <a:spLocks noChangeAspect="1" noChangeArrowheads="1"/>
            </p:cNvSpPr>
            <p:nvPr/>
          </p:nvSpPr>
          <p:spPr bwMode="auto">
            <a:xfrm>
              <a:off x="1882" y="2795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85"/>
            <p:cNvSpPr>
              <a:spLocks noChangeShapeType="1"/>
            </p:cNvSpPr>
            <p:nvPr/>
          </p:nvSpPr>
          <p:spPr bwMode="auto">
            <a:xfrm flipV="1">
              <a:off x="1519" y="2250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86"/>
            <p:cNvSpPr>
              <a:spLocks noChangeShapeType="1"/>
            </p:cNvSpPr>
            <p:nvPr/>
          </p:nvSpPr>
          <p:spPr bwMode="auto">
            <a:xfrm>
              <a:off x="1474" y="2659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98"/>
            <p:cNvSpPr>
              <a:spLocks noChangeAspect="1" noChangeArrowheads="1"/>
            </p:cNvSpPr>
            <p:nvPr/>
          </p:nvSpPr>
          <p:spPr bwMode="auto">
            <a:xfrm>
              <a:off x="2109" y="238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99"/>
            <p:cNvSpPr>
              <a:spLocks noChangeAspect="1" noChangeArrowheads="1"/>
            </p:cNvSpPr>
            <p:nvPr/>
          </p:nvSpPr>
          <p:spPr bwMode="auto">
            <a:xfrm>
              <a:off x="2064" y="264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02"/>
            <p:cNvSpPr>
              <a:spLocks noChangeShapeType="1"/>
            </p:cNvSpPr>
            <p:nvPr/>
          </p:nvSpPr>
          <p:spPr bwMode="auto">
            <a:xfrm>
              <a:off x="1519" y="2568"/>
              <a:ext cx="54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203"/>
            <p:cNvSpPr>
              <a:spLocks noChangeShapeType="1"/>
            </p:cNvSpPr>
            <p:nvPr/>
          </p:nvSpPr>
          <p:spPr bwMode="auto">
            <a:xfrm flipV="1">
              <a:off x="1519" y="243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" name="Object 226"/>
            <p:cNvGraphicFramePr>
              <a:graphicFrameLocks noChangeAspect="1"/>
            </p:cNvGraphicFramePr>
            <p:nvPr/>
          </p:nvGraphicFramePr>
          <p:xfrm>
            <a:off x="2039" y="2115"/>
            <a:ext cx="161" cy="171"/>
          </p:xfrm>
          <a:graphic>
            <a:graphicData uri="http://schemas.openxmlformats.org/presentationml/2006/ole">
              <p:oleObj spid="_x0000_s43015" name="Equation" r:id="rId8" imgW="215640" imgH="228600" progId="Equation.3">
                <p:embed/>
              </p:oleObj>
            </a:graphicData>
          </a:graphic>
        </p:graphicFrame>
        <p:graphicFrame>
          <p:nvGraphicFramePr>
            <p:cNvPr id="43" name="Object 227"/>
            <p:cNvGraphicFramePr>
              <a:graphicFrameLocks noChangeAspect="1"/>
            </p:cNvGraphicFramePr>
            <p:nvPr/>
          </p:nvGraphicFramePr>
          <p:xfrm>
            <a:off x="1973" y="2886"/>
            <a:ext cx="161" cy="171"/>
          </p:xfrm>
          <a:graphic>
            <a:graphicData uri="http://schemas.openxmlformats.org/presentationml/2006/ole">
              <p:oleObj spid="_x0000_s43016" name="Equation" r:id="rId9" imgW="215640" imgH="228600" progId="Equation.3">
                <p:embed/>
              </p:oleObj>
            </a:graphicData>
          </a:graphic>
        </p:graphicFrame>
        <p:graphicFrame>
          <p:nvGraphicFramePr>
            <p:cNvPr id="44" name="Object 233"/>
            <p:cNvGraphicFramePr>
              <a:graphicFrameLocks noChangeAspect="1"/>
            </p:cNvGraphicFramePr>
            <p:nvPr/>
          </p:nvGraphicFramePr>
          <p:xfrm>
            <a:off x="2141" y="2659"/>
            <a:ext cx="104" cy="144"/>
          </p:xfrm>
          <a:graphic>
            <a:graphicData uri="http://schemas.openxmlformats.org/presentationml/2006/ole">
              <p:oleObj spid="_x0000_s43017" name="Equation" r:id="rId10" imgW="164880" imgH="228600" progId="Equation.3">
                <p:embed/>
              </p:oleObj>
            </a:graphicData>
          </a:graphic>
        </p:graphicFrame>
      </p:grpSp>
      <p:grpSp>
        <p:nvGrpSpPr>
          <p:cNvPr id="83" name="Group 237"/>
          <p:cNvGrpSpPr>
            <a:grpSpLocks/>
          </p:cNvGrpSpPr>
          <p:nvPr/>
        </p:nvGrpSpPr>
        <p:grpSpPr bwMode="auto">
          <a:xfrm>
            <a:off x="5623719" y="3648075"/>
            <a:ext cx="2287587" cy="1206500"/>
            <a:chOff x="3888" y="2115"/>
            <a:chExt cx="1441" cy="760"/>
          </a:xfrm>
        </p:grpSpPr>
        <p:grpSp>
          <p:nvGrpSpPr>
            <p:cNvPr id="84" name="Group 143"/>
            <p:cNvGrpSpPr>
              <a:grpSpLocks/>
            </p:cNvGrpSpPr>
            <p:nvPr/>
          </p:nvGrpSpPr>
          <p:grpSpPr bwMode="auto">
            <a:xfrm rot="10597599">
              <a:off x="3888" y="2164"/>
              <a:ext cx="670" cy="681"/>
              <a:chOff x="2245" y="2568"/>
              <a:chExt cx="670" cy="681"/>
            </a:xfrm>
          </p:grpSpPr>
          <p:sp>
            <p:nvSpPr>
              <p:cNvPr id="94" name="Oval 144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145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146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47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148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49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5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151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152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153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154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155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156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157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158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159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160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61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162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163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164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165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166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167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16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169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170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171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1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173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174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75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176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177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178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179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180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18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" name="Oval 182"/>
            <p:cNvSpPr>
              <a:spLocks noChangeAspect="1" noChangeArrowheads="1"/>
            </p:cNvSpPr>
            <p:nvPr/>
          </p:nvSpPr>
          <p:spPr bwMode="auto">
            <a:xfrm>
              <a:off x="501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83"/>
            <p:cNvSpPr>
              <a:spLocks noChangeAspect="1" noChangeArrowheads="1"/>
            </p:cNvSpPr>
            <p:nvPr/>
          </p:nvSpPr>
          <p:spPr bwMode="auto">
            <a:xfrm>
              <a:off x="5012" y="2704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87"/>
            <p:cNvSpPr>
              <a:spLocks noChangeShapeType="1"/>
            </p:cNvSpPr>
            <p:nvPr/>
          </p:nvSpPr>
          <p:spPr bwMode="auto">
            <a:xfrm flipV="1">
              <a:off x="4604" y="2251"/>
              <a:ext cx="40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88"/>
            <p:cNvSpPr>
              <a:spLocks noChangeShapeType="1"/>
            </p:cNvSpPr>
            <p:nvPr/>
          </p:nvSpPr>
          <p:spPr bwMode="auto">
            <a:xfrm>
              <a:off x="4604" y="2614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197"/>
            <p:cNvSpPr>
              <a:spLocks/>
            </p:cNvSpPr>
            <p:nvPr/>
          </p:nvSpPr>
          <p:spPr bwMode="auto">
            <a:xfrm>
              <a:off x="4604" y="2387"/>
              <a:ext cx="136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2" y="91"/>
                </a:cxn>
                <a:cxn ang="0">
                  <a:pos x="0" y="181"/>
                </a:cxn>
              </a:cxnLst>
              <a:rect l="0" t="0" r="r" b="b"/>
              <a:pathLst>
                <a:path w="272" h="181">
                  <a:moveTo>
                    <a:pt x="0" y="0"/>
                  </a:moveTo>
                  <a:cubicBezTo>
                    <a:pt x="136" y="30"/>
                    <a:pt x="272" y="61"/>
                    <a:pt x="272" y="91"/>
                  </a:cubicBezTo>
                  <a:cubicBezTo>
                    <a:pt x="272" y="121"/>
                    <a:pt x="38" y="166"/>
                    <a:pt x="0" y="18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62"/>
            <p:cNvSpPr>
              <a:spLocks noChangeAspect="1" noChangeArrowheads="1"/>
            </p:cNvSpPr>
            <p:nvPr/>
          </p:nvSpPr>
          <p:spPr bwMode="auto">
            <a:xfrm>
              <a:off x="4694" y="2432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1" name="Object 228"/>
            <p:cNvGraphicFramePr>
              <a:graphicFrameLocks noChangeAspect="1"/>
            </p:cNvGraphicFramePr>
            <p:nvPr/>
          </p:nvGraphicFramePr>
          <p:xfrm>
            <a:off x="5168" y="2115"/>
            <a:ext cx="161" cy="171"/>
          </p:xfrm>
          <a:graphic>
            <a:graphicData uri="http://schemas.openxmlformats.org/presentationml/2006/ole">
              <p:oleObj spid="_x0000_s43018" name="Equation" r:id="rId11" imgW="215640" imgH="228600" progId="Equation.3">
                <p:embed/>
              </p:oleObj>
            </a:graphicData>
          </a:graphic>
        </p:graphicFrame>
        <p:graphicFrame>
          <p:nvGraphicFramePr>
            <p:cNvPr id="92" name="Object 229"/>
            <p:cNvGraphicFramePr>
              <a:graphicFrameLocks noChangeAspect="1"/>
            </p:cNvGraphicFramePr>
            <p:nvPr/>
          </p:nvGraphicFramePr>
          <p:xfrm>
            <a:off x="5148" y="2704"/>
            <a:ext cx="161" cy="171"/>
          </p:xfrm>
          <a:graphic>
            <a:graphicData uri="http://schemas.openxmlformats.org/presentationml/2006/ole">
              <p:oleObj spid="_x0000_s43019" name="Equation" r:id="rId12" imgW="215640" imgH="228600" progId="Equation.3">
                <p:embed/>
              </p:oleObj>
            </a:graphicData>
          </a:graphic>
        </p:graphicFrame>
        <p:graphicFrame>
          <p:nvGraphicFramePr>
            <p:cNvPr id="93" name="Object 235"/>
            <p:cNvGraphicFramePr>
              <a:graphicFrameLocks noChangeAspect="1"/>
            </p:cNvGraphicFramePr>
            <p:nvPr/>
          </p:nvGraphicFramePr>
          <p:xfrm>
            <a:off x="4785" y="2387"/>
            <a:ext cx="127" cy="176"/>
          </p:xfrm>
          <a:graphic>
            <a:graphicData uri="http://schemas.openxmlformats.org/presentationml/2006/ole">
              <p:oleObj spid="_x0000_s43020" name="Equation" r:id="rId13" imgW="164880" imgH="228600" progId="Equation.3">
                <p:embed/>
              </p:oleObj>
            </a:graphicData>
          </a:graphic>
        </p:graphicFrame>
      </p:grp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5876925" y="2273300"/>
            <a:ext cx="178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/>
              <a:t>New physics</a:t>
            </a:r>
            <a:endParaRPr lang="de-DE" sz="2400" b="1" dirty="0"/>
          </a:p>
        </p:txBody>
      </p:sp>
      <p:sp>
        <p:nvSpPr>
          <p:cNvPr id="134" name="TextBox 133"/>
          <p:cNvSpPr txBox="1"/>
          <p:nvPr/>
        </p:nvSpPr>
        <p:spPr>
          <a:xfrm>
            <a:off x="5149850" y="6273740"/>
            <a:ext cx="3644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[2] C.E. </a:t>
            </a:r>
            <a:r>
              <a:rPr lang="en-US" sz="1000" dirty="0" err="1" smtClean="0"/>
              <a:t>Aalseth</a:t>
            </a:r>
            <a:r>
              <a:rPr lang="en-US" sz="1000" dirty="0" smtClean="0"/>
              <a:t> et al., Phys. Rev. D65(2002)092007</a:t>
            </a:r>
          </a:p>
          <a:p>
            <a:r>
              <a:rPr lang="en-US" sz="1000" dirty="0" smtClean="0"/>
              <a:t>[3] S.R. Elliott and P. Vogel, </a:t>
            </a:r>
            <a:r>
              <a:rPr lang="en-US" sz="1000" dirty="0" err="1" smtClean="0"/>
              <a:t>Annu</a:t>
            </a:r>
            <a:r>
              <a:rPr lang="en-US" sz="1000" dirty="0" smtClean="0"/>
              <a:t>. Rev. </a:t>
            </a:r>
            <a:r>
              <a:rPr lang="en-US" sz="1000" dirty="0" err="1" smtClean="0"/>
              <a:t>Nucl</a:t>
            </a:r>
            <a:r>
              <a:rPr lang="en-US" sz="1000" dirty="0" smtClean="0"/>
              <a:t>. Part. Sci. 52(2002)115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30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0948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 </a:t>
            </a:r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82600" y="3186112"/>
          <a:ext cx="2971800" cy="458788"/>
        </p:xfrm>
        <a:graphic>
          <a:graphicData uri="http://schemas.openxmlformats.org/presentationml/2006/ole">
            <p:oleObj spid="_x0000_s101378" name="Equation" r:id="rId4" imgW="1562040" imgH="241200" progId="Equation.3">
              <p:embed/>
            </p:oleObj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 rot="9526211">
            <a:off x="3290888" y="2081212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3413" y="5356225"/>
            <a:ext cx="2670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/>
              <a:t>Half life&gt; </a:t>
            </a:r>
            <a:r>
              <a:rPr lang="de-DE" dirty="0"/>
              <a:t>10</a:t>
            </a:r>
            <a:r>
              <a:rPr lang="de-DE" sz="800" dirty="0"/>
              <a:t> </a:t>
            </a:r>
            <a:r>
              <a:rPr lang="de-DE" baseline="30000" dirty="0"/>
              <a:t>17</a:t>
            </a:r>
            <a:r>
              <a:rPr lang="de-DE" dirty="0"/>
              <a:t> </a:t>
            </a:r>
            <a:r>
              <a:rPr lang="de-DE" dirty="0" smtClean="0"/>
              <a:t>years (</a:t>
            </a:r>
            <a:r>
              <a:rPr lang="de-DE" baseline="30000" dirty="0" smtClean="0"/>
              <a:t>76</a:t>
            </a:r>
            <a:r>
              <a:rPr lang="de-DE" dirty="0" smtClean="0"/>
              <a:t>Ge)</a:t>
            </a:r>
            <a:endParaRPr lang="de-DE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44563" y="2809875"/>
            <a:ext cx="2047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2</a:t>
            </a:r>
            <a:r>
              <a:rPr lang="de-DE" b="1" dirty="0">
                <a:latin typeface="Symbol" pitchFamily="18" charset="2"/>
              </a:rPr>
              <a:t>n</a:t>
            </a:r>
            <a:r>
              <a:rPr lang="de-DE" b="1" dirty="0"/>
              <a:t> </a:t>
            </a:r>
            <a:r>
              <a:rPr lang="de-DE" b="1" dirty="0" smtClean="0"/>
              <a:t>double </a:t>
            </a:r>
            <a:r>
              <a:rPr lang="de-DE" b="1" dirty="0" smtClean="0">
                <a:latin typeface="Symbol" pitchFamily="18" charset="2"/>
              </a:rPr>
              <a:t>b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de-DE" b="1" dirty="0" smtClean="0"/>
              <a:t>decay</a:t>
            </a:r>
            <a:endParaRPr lang="de-DE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068388" y="5788025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/>
              <a:t>Dirac</a:t>
            </a:r>
            <a:r>
              <a:rPr lang="de-DE" b="1" dirty="0" smtClean="0"/>
              <a:t> </a:t>
            </a:r>
            <a:r>
              <a:rPr lang="de-DE" b="1" dirty="0"/>
              <a:t>- Neutrino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823913" y="2271712"/>
            <a:ext cx="228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/>
              <a:t>Standard model </a:t>
            </a:r>
            <a:endParaRPr lang="de-DE" sz="2400" b="1" dirty="0"/>
          </a:p>
        </p:txBody>
      </p:sp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5294312" y="3189287"/>
          <a:ext cx="2946400" cy="458788"/>
        </p:xfrm>
        <a:graphic>
          <a:graphicData uri="http://schemas.openxmlformats.org/presentationml/2006/ole">
            <p:oleObj spid="_x0000_s101379" name="Equation" r:id="rId5" imgW="1549080" imgH="241200" progId="Equation.3">
              <p:embed/>
            </p:oleObj>
          </a:graphicData>
        </a:graphic>
      </p:graphicFrame>
      <p:sp>
        <p:nvSpPr>
          <p:cNvPr id="13" name="Text Box 15"/>
          <p:cNvSpPr txBox="1">
            <a:spLocks noChangeAspect="1" noChangeArrowheads="1"/>
          </p:cNvSpPr>
          <p:nvPr/>
        </p:nvSpPr>
        <p:spPr bwMode="auto">
          <a:xfrm>
            <a:off x="5727700" y="2820987"/>
            <a:ext cx="2079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0</a:t>
            </a:r>
            <a:r>
              <a:rPr lang="de-DE" b="1" dirty="0">
                <a:latin typeface="Symbol" pitchFamily="18" charset="2"/>
              </a:rPr>
              <a:t>n</a:t>
            </a:r>
            <a:r>
              <a:rPr lang="de-DE" b="1" dirty="0"/>
              <a:t> </a:t>
            </a:r>
            <a:r>
              <a:rPr lang="de-DE" b="1" dirty="0" smtClean="0"/>
              <a:t>double </a:t>
            </a:r>
            <a:r>
              <a:rPr lang="de-DE" b="1" dirty="0" smtClean="0">
                <a:latin typeface="Symbol" pitchFamily="18" charset="2"/>
              </a:rPr>
              <a:t>b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de-DE" b="1" dirty="0" smtClean="0"/>
              <a:t>decay</a:t>
            </a:r>
            <a:endParaRPr lang="de-DE" dirty="0"/>
          </a:p>
        </p:txBody>
      </p:sp>
      <p:sp>
        <p:nvSpPr>
          <p:cNvPr id="14" name="Text Box 19"/>
          <p:cNvSpPr txBox="1">
            <a:spLocks noChangeAspect="1" noChangeArrowheads="1"/>
          </p:cNvSpPr>
          <p:nvPr/>
        </p:nvSpPr>
        <p:spPr bwMode="auto">
          <a:xfrm>
            <a:off x="4927600" y="4899025"/>
            <a:ext cx="3606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 smtClean="0">
                <a:solidFill>
                  <a:srgbClr val="FF5050"/>
                </a:solidFill>
              </a:rPr>
              <a:t>Lepton number violation</a:t>
            </a:r>
            <a:endParaRPr lang="de-DE" dirty="0">
              <a:solidFill>
                <a:srgbClr val="FF505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dirty="0" smtClean="0"/>
              <a:t>Half life&gt; 1.9x10</a:t>
            </a:r>
            <a:r>
              <a:rPr lang="de-DE" sz="800" dirty="0" smtClean="0"/>
              <a:t> </a:t>
            </a:r>
            <a:r>
              <a:rPr lang="de-DE" baseline="30000" dirty="0" smtClean="0"/>
              <a:t>25</a:t>
            </a:r>
            <a:r>
              <a:rPr lang="de-DE" dirty="0" smtClean="0"/>
              <a:t> years [2] (</a:t>
            </a:r>
            <a:r>
              <a:rPr lang="de-DE" baseline="30000" dirty="0" smtClean="0"/>
              <a:t>76</a:t>
            </a:r>
            <a:r>
              <a:rPr lang="de-DE" dirty="0" smtClean="0"/>
              <a:t>Ge)!!!</a:t>
            </a:r>
            <a:endParaRPr lang="de-DE" dirty="0"/>
          </a:p>
        </p:txBody>
      </p:sp>
      <p:sp>
        <p:nvSpPr>
          <p:cNvPr id="15" name="Text Box 23"/>
          <p:cNvSpPr txBox="1">
            <a:spLocks noChangeAspect="1" noChangeArrowheads="1"/>
          </p:cNvSpPr>
          <p:nvPr/>
        </p:nvSpPr>
        <p:spPr bwMode="auto">
          <a:xfrm>
            <a:off x="5652294" y="5788025"/>
            <a:ext cx="2230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/>
              <a:t>Majorana</a:t>
            </a:r>
            <a:r>
              <a:rPr lang="de-DE" b="1" dirty="0" smtClean="0"/>
              <a:t> </a:t>
            </a:r>
            <a:r>
              <a:rPr lang="de-DE" b="1" dirty="0"/>
              <a:t>- Neutrino 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323850" y="1117600"/>
            <a:ext cx="2653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Worldwide topic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/>
        </p:nvGraphicFramePr>
        <p:xfrm>
          <a:off x="5266784" y="998485"/>
          <a:ext cx="3737385" cy="1784350"/>
        </p:xfrm>
        <a:graphic>
          <a:graphicData uri="http://schemas.openxmlformats.org/presentationml/2006/ole">
            <p:oleObj spid="_x0000_s101380" name="Picture" r:id="rId6" imgW="24787510" imgH="11736438" progId="Word.Picture.8">
              <p:embed/>
            </p:oleObj>
          </a:graphicData>
        </a:graphic>
      </p:graphicFrame>
      <p:sp>
        <p:nvSpPr>
          <p:cNvPr id="20" name="AutoShape 44"/>
          <p:cNvSpPr>
            <a:spLocks noChangeAspect="1" noChangeArrowheads="1"/>
          </p:cNvSpPr>
          <p:nvPr/>
        </p:nvSpPr>
        <p:spPr bwMode="auto">
          <a:xfrm>
            <a:off x="7346880" y="1562100"/>
            <a:ext cx="853901" cy="504376"/>
          </a:xfrm>
          <a:prstGeom prst="wedgeRoundRectCallout">
            <a:avLst>
              <a:gd name="adj1" fmla="val -75551"/>
              <a:gd name="adj2" fmla="val -9120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 dirty="0"/>
              <a:t>GERDA</a:t>
            </a:r>
          </a:p>
          <a:p>
            <a:pPr algn="ctr"/>
            <a:r>
              <a:rPr lang="en-US" sz="1000" u="sng" dirty="0"/>
              <a:t>CUORE</a:t>
            </a:r>
          </a:p>
          <a:p>
            <a:pPr algn="ctr"/>
            <a:r>
              <a:rPr lang="en-US" sz="1000" u="sng" dirty="0"/>
              <a:t>COBRA</a:t>
            </a:r>
          </a:p>
        </p:txBody>
      </p:sp>
      <p:sp>
        <p:nvSpPr>
          <p:cNvPr id="21" name="AutoShape 45"/>
          <p:cNvSpPr>
            <a:spLocks noChangeAspect="1" noChangeArrowheads="1"/>
          </p:cNvSpPr>
          <p:nvPr/>
        </p:nvSpPr>
        <p:spPr bwMode="auto">
          <a:xfrm>
            <a:off x="6092790" y="1111730"/>
            <a:ext cx="853901" cy="144334"/>
          </a:xfrm>
          <a:prstGeom prst="wedgeRoundRectCallout">
            <a:avLst>
              <a:gd name="adj1" fmla="val -64523"/>
              <a:gd name="adj2" fmla="val 304944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SNO Lab</a:t>
            </a:r>
          </a:p>
        </p:txBody>
      </p:sp>
      <p:sp>
        <p:nvSpPr>
          <p:cNvPr id="22" name="AutoShape 46"/>
          <p:cNvSpPr>
            <a:spLocks noChangeAspect="1" noChangeArrowheads="1"/>
          </p:cNvSpPr>
          <p:nvPr/>
        </p:nvSpPr>
        <p:spPr bwMode="auto">
          <a:xfrm>
            <a:off x="7089531" y="2142292"/>
            <a:ext cx="712630" cy="144334"/>
          </a:xfrm>
          <a:prstGeom prst="wedgeRoundRectCallout">
            <a:avLst>
              <a:gd name="adj1" fmla="val -49580"/>
              <a:gd name="adj2" fmla="val -277630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NEMO3</a:t>
            </a:r>
          </a:p>
        </p:txBody>
      </p:sp>
      <p:sp>
        <p:nvSpPr>
          <p:cNvPr id="23" name="AutoShape 47"/>
          <p:cNvSpPr>
            <a:spLocks noChangeAspect="1" noChangeArrowheads="1"/>
          </p:cNvSpPr>
          <p:nvPr/>
        </p:nvSpPr>
        <p:spPr bwMode="auto">
          <a:xfrm>
            <a:off x="5949950" y="2095500"/>
            <a:ext cx="499155" cy="144334"/>
          </a:xfrm>
          <a:prstGeom prst="wedgeRoundRectCallout">
            <a:avLst>
              <a:gd name="adj1" fmla="val -91194"/>
              <a:gd name="adj2" fmla="val -166481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EXO</a:t>
            </a:r>
          </a:p>
        </p:txBody>
      </p:sp>
      <p:sp>
        <p:nvSpPr>
          <p:cNvPr id="24" name="Oval 48"/>
          <p:cNvSpPr>
            <a:spLocks noChangeAspect="1" noChangeArrowheads="1"/>
          </p:cNvSpPr>
          <p:nvPr/>
        </p:nvSpPr>
        <p:spPr bwMode="auto">
          <a:xfrm>
            <a:off x="7969887" y="1039724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5" name="Oval 49"/>
          <p:cNvSpPr>
            <a:spLocks noChangeAspect="1" noChangeArrowheads="1"/>
          </p:cNvSpPr>
          <p:nvPr/>
        </p:nvSpPr>
        <p:spPr bwMode="auto">
          <a:xfrm>
            <a:off x="7097302" y="1741328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6" name="Oval 50"/>
          <p:cNvSpPr>
            <a:spLocks noChangeAspect="1" noChangeArrowheads="1"/>
          </p:cNvSpPr>
          <p:nvPr/>
        </p:nvSpPr>
        <p:spPr bwMode="auto">
          <a:xfrm>
            <a:off x="5949950" y="1614520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7" name="Oval 51"/>
          <p:cNvSpPr>
            <a:spLocks noChangeAspect="1" noChangeArrowheads="1"/>
          </p:cNvSpPr>
          <p:nvPr/>
        </p:nvSpPr>
        <p:spPr bwMode="auto">
          <a:xfrm>
            <a:off x="7061200" y="1777808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8" name="Oval 52"/>
          <p:cNvSpPr>
            <a:spLocks noChangeAspect="1" noChangeArrowheads="1"/>
          </p:cNvSpPr>
          <p:nvPr/>
        </p:nvSpPr>
        <p:spPr bwMode="auto">
          <a:xfrm>
            <a:off x="5736475" y="1914686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9" name="Text Box 53"/>
          <p:cNvSpPr txBox="1">
            <a:spLocks noChangeAspect="1" noChangeArrowheads="1"/>
          </p:cNvSpPr>
          <p:nvPr/>
        </p:nvSpPr>
        <p:spPr bwMode="auto">
          <a:xfrm>
            <a:off x="7933784" y="939800"/>
            <a:ext cx="1210216" cy="24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u="sng" dirty="0" smtClean="0">
                <a:solidFill>
                  <a:srgbClr val="FF5050"/>
                </a:solidFill>
              </a:rPr>
              <a:t>Underground labs</a:t>
            </a:r>
            <a:endParaRPr lang="en-US" sz="1000" u="sng" dirty="0">
              <a:solidFill>
                <a:srgbClr val="FF5050"/>
              </a:solidFill>
            </a:endParaRP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1219290">
            <a:off x="4802188" y="2081212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38"/>
          <p:cNvGrpSpPr>
            <a:grpSpLocks/>
          </p:cNvGrpSpPr>
          <p:nvPr/>
        </p:nvGrpSpPr>
        <p:grpSpPr bwMode="auto">
          <a:xfrm>
            <a:off x="787400" y="3719512"/>
            <a:ext cx="2362200" cy="1495425"/>
            <a:chOff x="839" y="2115"/>
            <a:chExt cx="1488" cy="942"/>
          </a:xfrm>
        </p:grpSpPr>
        <p:graphicFrame>
          <p:nvGraphicFramePr>
            <p:cNvPr id="32" name="Object 232"/>
            <p:cNvGraphicFramePr>
              <a:graphicFrameLocks noChangeAspect="1"/>
            </p:cNvGraphicFramePr>
            <p:nvPr/>
          </p:nvGraphicFramePr>
          <p:xfrm>
            <a:off x="2200" y="2341"/>
            <a:ext cx="127" cy="176"/>
          </p:xfrm>
          <a:graphic>
            <a:graphicData uri="http://schemas.openxmlformats.org/presentationml/2006/ole">
              <p:oleObj spid="_x0000_s101381" name="Equation" r:id="rId7" imgW="164880" imgH="228600" progId="Equation.3">
                <p:embed/>
              </p:oleObj>
            </a:graphicData>
          </a:graphic>
        </p:graphicFrame>
        <p:sp>
          <p:nvSpPr>
            <p:cNvPr id="33" name="Oval 61"/>
            <p:cNvSpPr>
              <a:spLocks noChangeAspect="1" noChangeArrowheads="1"/>
            </p:cNvSpPr>
            <p:nvPr/>
          </p:nvSpPr>
          <p:spPr bwMode="auto">
            <a:xfrm>
              <a:off x="188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104"/>
            <p:cNvGrpSpPr>
              <a:grpSpLocks/>
            </p:cNvGrpSpPr>
            <p:nvPr/>
          </p:nvGrpSpPr>
          <p:grpSpPr bwMode="auto">
            <a:xfrm>
              <a:off x="839" y="2115"/>
              <a:ext cx="670" cy="681"/>
              <a:chOff x="2245" y="2568"/>
              <a:chExt cx="670" cy="681"/>
            </a:xfrm>
          </p:grpSpPr>
          <p:sp>
            <p:nvSpPr>
              <p:cNvPr id="45" name="Oval 102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103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92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99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93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94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10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98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95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97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01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96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91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90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89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5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84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83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88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82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81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86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87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80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7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57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69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74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75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70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76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77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73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79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68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58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Oval 184"/>
            <p:cNvSpPr>
              <a:spLocks noChangeAspect="1" noChangeArrowheads="1"/>
            </p:cNvSpPr>
            <p:nvPr/>
          </p:nvSpPr>
          <p:spPr bwMode="auto">
            <a:xfrm>
              <a:off x="1882" y="2795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85"/>
            <p:cNvSpPr>
              <a:spLocks noChangeShapeType="1"/>
            </p:cNvSpPr>
            <p:nvPr/>
          </p:nvSpPr>
          <p:spPr bwMode="auto">
            <a:xfrm flipV="1">
              <a:off x="1519" y="2250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86"/>
            <p:cNvSpPr>
              <a:spLocks noChangeShapeType="1"/>
            </p:cNvSpPr>
            <p:nvPr/>
          </p:nvSpPr>
          <p:spPr bwMode="auto">
            <a:xfrm>
              <a:off x="1474" y="2659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98"/>
            <p:cNvSpPr>
              <a:spLocks noChangeAspect="1" noChangeArrowheads="1"/>
            </p:cNvSpPr>
            <p:nvPr/>
          </p:nvSpPr>
          <p:spPr bwMode="auto">
            <a:xfrm>
              <a:off x="2109" y="238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99"/>
            <p:cNvSpPr>
              <a:spLocks noChangeAspect="1" noChangeArrowheads="1"/>
            </p:cNvSpPr>
            <p:nvPr/>
          </p:nvSpPr>
          <p:spPr bwMode="auto">
            <a:xfrm>
              <a:off x="2064" y="264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02"/>
            <p:cNvSpPr>
              <a:spLocks noChangeShapeType="1"/>
            </p:cNvSpPr>
            <p:nvPr/>
          </p:nvSpPr>
          <p:spPr bwMode="auto">
            <a:xfrm>
              <a:off x="1519" y="2568"/>
              <a:ext cx="54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203"/>
            <p:cNvSpPr>
              <a:spLocks noChangeShapeType="1"/>
            </p:cNvSpPr>
            <p:nvPr/>
          </p:nvSpPr>
          <p:spPr bwMode="auto">
            <a:xfrm flipV="1">
              <a:off x="1519" y="243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" name="Object 226"/>
            <p:cNvGraphicFramePr>
              <a:graphicFrameLocks noChangeAspect="1"/>
            </p:cNvGraphicFramePr>
            <p:nvPr/>
          </p:nvGraphicFramePr>
          <p:xfrm>
            <a:off x="2039" y="2115"/>
            <a:ext cx="161" cy="171"/>
          </p:xfrm>
          <a:graphic>
            <a:graphicData uri="http://schemas.openxmlformats.org/presentationml/2006/ole">
              <p:oleObj spid="_x0000_s101382" name="Equation" r:id="rId8" imgW="215640" imgH="228600" progId="Equation.3">
                <p:embed/>
              </p:oleObj>
            </a:graphicData>
          </a:graphic>
        </p:graphicFrame>
        <p:graphicFrame>
          <p:nvGraphicFramePr>
            <p:cNvPr id="43" name="Object 227"/>
            <p:cNvGraphicFramePr>
              <a:graphicFrameLocks noChangeAspect="1"/>
            </p:cNvGraphicFramePr>
            <p:nvPr/>
          </p:nvGraphicFramePr>
          <p:xfrm>
            <a:off x="1973" y="2886"/>
            <a:ext cx="161" cy="171"/>
          </p:xfrm>
          <a:graphic>
            <a:graphicData uri="http://schemas.openxmlformats.org/presentationml/2006/ole">
              <p:oleObj spid="_x0000_s101383" name="Equation" r:id="rId9" imgW="215640" imgH="228600" progId="Equation.3">
                <p:embed/>
              </p:oleObj>
            </a:graphicData>
          </a:graphic>
        </p:graphicFrame>
        <p:graphicFrame>
          <p:nvGraphicFramePr>
            <p:cNvPr id="44" name="Object 233"/>
            <p:cNvGraphicFramePr>
              <a:graphicFrameLocks noChangeAspect="1"/>
            </p:cNvGraphicFramePr>
            <p:nvPr/>
          </p:nvGraphicFramePr>
          <p:xfrm>
            <a:off x="2141" y="2659"/>
            <a:ext cx="104" cy="144"/>
          </p:xfrm>
          <a:graphic>
            <a:graphicData uri="http://schemas.openxmlformats.org/presentationml/2006/ole">
              <p:oleObj spid="_x0000_s101384" name="Equation" r:id="rId10" imgW="164880" imgH="228600" progId="Equation.3">
                <p:embed/>
              </p:oleObj>
            </a:graphicData>
          </a:graphic>
        </p:graphicFrame>
      </p:grpSp>
      <p:grpSp>
        <p:nvGrpSpPr>
          <p:cNvPr id="31" name="Group 237"/>
          <p:cNvGrpSpPr>
            <a:grpSpLocks/>
          </p:cNvGrpSpPr>
          <p:nvPr/>
        </p:nvGrpSpPr>
        <p:grpSpPr bwMode="auto">
          <a:xfrm>
            <a:off x="5623719" y="3648075"/>
            <a:ext cx="2287587" cy="1206500"/>
            <a:chOff x="3888" y="2115"/>
            <a:chExt cx="1441" cy="760"/>
          </a:xfrm>
        </p:grpSpPr>
        <p:grpSp>
          <p:nvGrpSpPr>
            <p:cNvPr id="34" name="Group 143"/>
            <p:cNvGrpSpPr>
              <a:grpSpLocks/>
            </p:cNvGrpSpPr>
            <p:nvPr/>
          </p:nvGrpSpPr>
          <p:grpSpPr bwMode="auto">
            <a:xfrm rot="10597599">
              <a:off x="3888" y="2164"/>
              <a:ext cx="670" cy="681"/>
              <a:chOff x="2245" y="2568"/>
              <a:chExt cx="670" cy="681"/>
            </a:xfrm>
          </p:grpSpPr>
          <p:sp>
            <p:nvSpPr>
              <p:cNvPr id="94" name="Oval 144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145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146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47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148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49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5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151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152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153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154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155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156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157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158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159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160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61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162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163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164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165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166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167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16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169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170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171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1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173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174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75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176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177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178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179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180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18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" name="Oval 182"/>
            <p:cNvSpPr>
              <a:spLocks noChangeAspect="1" noChangeArrowheads="1"/>
            </p:cNvSpPr>
            <p:nvPr/>
          </p:nvSpPr>
          <p:spPr bwMode="auto">
            <a:xfrm>
              <a:off x="501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83"/>
            <p:cNvSpPr>
              <a:spLocks noChangeAspect="1" noChangeArrowheads="1"/>
            </p:cNvSpPr>
            <p:nvPr/>
          </p:nvSpPr>
          <p:spPr bwMode="auto">
            <a:xfrm>
              <a:off x="5012" y="2704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87"/>
            <p:cNvSpPr>
              <a:spLocks noChangeShapeType="1"/>
            </p:cNvSpPr>
            <p:nvPr/>
          </p:nvSpPr>
          <p:spPr bwMode="auto">
            <a:xfrm flipV="1">
              <a:off x="4604" y="2251"/>
              <a:ext cx="40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88"/>
            <p:cNvSpPr>
              <a:spLocks noChangeShapeType="1"/>
            </p:cNvSpPr>
            <p:nvPr/>
          </p:nvSpPr>
          <p:spPr bwMode="auto">
            <a:xfrm>
              <a:off x="4604" y="2614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197"/>
            <p:cNvSpPr>
              <a:spLocks/>
            </p:cNvSpPr>
            <p:nvPr/>
          </p:nvSpPr>
          <p:spPr bwMode="auto">
            <a:xfrm>
              <a:off x="4604" y="2387"/>
              <a:ext cx="136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2" y="91"/>
                </a:cxn>
                <a:cxn ang="0">
                  <a:pos x="0" y="181"/>
                </a:cxn>
              </a:cxnLst>
              <a:rect l="0" t="0" r="r" b="b"/>
              <a:pathLst>
                <a:path w="272" h="181">
                  <a:moveTo>
                    <a:pt x="0" y="0"/>
                  </a:moveTo>
                  <a:cubicBezTo>
                    <a:pt x="136" y="30"/>
                    <a:pt x="272" y="61"/>
                    <a:pt x="272" y="91"/>
                  </a:cubicBezTo>
                  <a:cubicBezTo>
                    <a:pt x="272" y="121"/>
                    <a:pt x="38" y="166"/>
                    <a:pt x="0" y="18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62"/>
            <p:cNvSpPr>
              <a:spLocks noChangeAspect="1" noChangeArrowheads="1"/>
            </p:cNvSpPr>
            <p:nvPr/>
          </p:nvSpPr>
          <p:spPr bwMode="auto">
            <a:xfrm>
              <a:off x="4694" y="2432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1" name="Object 228"/>
            <p:cNvGraphicFramePr>
              <a:graphicFrameLocks noChangeAspect="1"/>
            </p:cNvGraphicFramePr>
            <p:nvPr/>
          </p:nvGraphicFramePr>
          <p:xfrm>
            <a:off x="5168" y="2115"/>
            <a:ext cx="161" cy="171"/>
          </p:xfrm>
          <a:graphic>
            <a:graphicData uri="http://schemas.openxmlformats.org/presentationml/2006/ole">
              <p:oleObj spid="_x0000_s101385" name="Equation" r:id="rId11" imgW="215640" imgH="228600" progId="Equation.3">
                <p:embed/>
              </p:oleObj>
            </a:graphicData>
          </a:graphic>
        </p:graphicFrame>
        <p:graphicFrame>
          <p:nvGraphicFramePr>
            <p:cNvPr id="92" name="Object 229"/>
            <p:cNvGraphicFramePr>
              <a:graphicFrameLocks noChangeAspect="1"/>
            </p:cNvGraphicFramePr>
            <p:nvPr/>
          </p:nvGraphicFramePr>
          <p:xfrm>
            <a:off x="5148" y="2704"/>
            <a:ext cx="161" cy="171"/>
          </p:xfrm>
          <a:graphic>
            <a:graphicData uri="http://schemas.openxmlformats.org/presentationml/2006/ole">
              <p:oleObj spid="_x0000_s101386" name="Equation" r:id="rId12" imgW="215640" imgH="228600" progId="Equation.3">
                <p:embed/>
              </p:oleObj>
            </a:graphicData>
          </a:graphic>
        </p:graphicFrame>
        <p:graphicFrame>
          <p:nvGraphicFramePr>
            <p:cNvPr id="93" name="Object 235"/>
            <p:cNvGraphicFramePr>
              <a:graphicFrameLocks noChangeAspect="1"/>
            </p:cNvGraphicFramePr>
            <p:nvPr/>
          </p:nvGraphicFramePr>
          <p:xfrm>
            <a:off x="4785" y="2387"/>
            <a:ext cx="127" cy="176"/>
          </p:xfrm>
          <a:graphic>
            <a:graphicData uri="http://schemas.openxmlformats.org/presentationml/2006/ole">
              <p:oleObj spid="_x0000_s101387" name="Equation" r:id="rId13" imgW="164880" imgH="228600" progId="Equation.3">
                <p:embed/>
              </p:oleObj>
            </a:graphicData>
          </a:graphic>
        </p:graphicFrame>
      </p:grp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5876925" y="2273300"/>
            <a:ext cx="178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/>
              <a:t>New physics</a:t>
            </a:r>
            <a:endParaRPr lang="de-DE" sz="24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5837682" y="4959350"/>
            <a:ext cx="1333500" cy="369332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observed:</a:t>
            </a:r>
            <a:endParaRPr lang="en-US" dirty="0"/>
          </a:p>
        </p:txBody>
      </p:sp>
      <p:graphicFrame>
        <p:nvGraphicFramePr>
          <p:cNvPr id="133" name="Object 132"/>
          <p:cNvGraphicFramePr>
            <a:graphicFrameLocks noChangeAspect="1"/>
          </p:cNvGraphicFramePr>
          <p:nvPr/>
        </p:nvGraphicFramePr>
        <p:xfrm>
          <a:off x="4730750" y="5346700"/>
          <a:ext cx="3551238" cy="673100"/>
        </p:xfrm>
        <a:graphic>
          <a:graphicData uri="http://schemas.openxmlformats.org/presentationml/2006/ole">
            <p:oleObj spid="_x0000_s101388" name="Equation" r:id="rId14" imgW="1739880" imgH="330120" progId="Equation.DSMT4">
              <p:embed/>
            </p:oleObj>
          </a:graphicData>
        </a:graphic>
      </p:graphicFrame>
      <p:sp>
        <p:nvSpPr>
          <p:cNvPr id="134" name="TextBox 133"/>
          <p:cNvSpPr txBox="1"/>
          <p:nvPr/>
        </p:nvSpPr>
        <p:spPr>
          <a:xfrm>
            <a:off x="5149850" y="6273740"/>
            <a:ext cx="3644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[2] C.E. </a:t>
            </a:r>
            <a:r>
              <a:rPr lang="en-US" sz="1000" dirty="0" err="1" smtClean="0"/>
              <a:t>Aalseth</a:t>
            </a:r>
            <a:r>
              <a:rPr lang="en-US" sz="1000" dirty="0" smtClean="0"/>
              <a:t> et al., Phys. Rev. D65(2002)092007</a:t>
            </a:r>
          </a:p>
          <a:p>
            <a:r>
              <a:rPr lang="en-US" sz="1000" dirty="0" smtClean="0"/>
              <a:t>[3] S.R. Elliott and P. Vogel, </a:t>
            </a:r>
            <a:r>
              <a:rPr lang="en-US" sz="1000" dirty="0" err="1" smtClean="0"/>
              <a:t>Annu</a:t>
            </a:r>
            <a:r>
              <a:rPr lang="en-US" sz="1000" dirty="0" smtClean="0"/>
              <a:t>. Rev. </a:t>
            </a:r>
            <a:r>
              <a:rPr lang="en-US" sz="1000" dirty="0" err="1" smtClean="0"/>
              <a:t>Nucl</a:t>
            </a:r>
            <a:r>
              <a:rPr lang="en-US" sz="1000" dirty="0" smtClean="0"/>
              <a:t>. Part. Sci. 52(2002)115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30" grpId="0" animBg="1"/>
      <p:bldP spid="16" grpId="0"/>
      <p:bldP spid="1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</a:t>
            </a:r>
            <a:r>
              <a:rPr lang="en-US" sz="3600" dirty="0" smtClean="0">
                <a:latin typeface="Symbol" pitchFamily="18" charset="2"/>
              </a:rPr>
              <a:t>nbb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8850" y="895350"/>
            <a:ext cx="2822575" cy="312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438150" y="3932238"/>
          <a:ext cx="5562600" cy="1630362"/>
        </p:xfrm>
        <a:graphic>
          <a:graphicData uri="http://schemas.openxmlformats.org/presentationml/2006/ole">
            <p:oleObj spid="_x0000_s56322" name="Equation" r:id="rId5" imgW="3911400" imgH="1193760" progId="Equation.DSMT4">
              <p:embed/>
            </p:oleObj>
          </a:graphicData>
        </a:graphic>
      </p:graphicFrame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188913" y="1473200"/>
          <a:ext cx="5884862" cy="1341437"/>
        </p:xfrm>
        <a:graphic>
          <a:graphicData uri="http://schemas.openxmlformats.org/presentationml/2006/ole">
            <p:oleObj spid="_x0000_s56323" name="Equation" r:id="rId6" imgW="3479760" imgH="914400" progId="Equation.DSMT4">
              <p:embed/>
            </p:oleObj>
          </a:graphicData>
        </a:graphic>
      </p:graphicFrame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207125" y="4921250"/>
            <a:ext cx="24553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de-DE" dirty="0"/>
              <a:t>accessible thru charge-</a:t>
            </a:r>
          </a:p>
          <a:p>
            <a:r>
              <a:rPr lang="de-DE" dirty="0"/>
              <a:t>exchange reactions in </a:t>
            </a:r>
          </a:p>
          <a:p>
            <a:r>
              <a:rPr lang="de-DE" dirty="0"/>
              <a:t>(n,p) and (p,n) direction</a:t>
            </a:r>
          </a:p>
          <a:p>
            <a:r>
              <a:rPr lang="de-DE" dirty="0"/>
              <a:t>( e.g. (d,</a:t>
            </a:r>
            <a:r>
              <a:rPr lang="de-DE" baseline="30000" dirty="0"/>
              <a:t>2</a:t>
            </a:r>
            <a:r>
              <a:rPr lang="de-DE" dirty="0"/>
              <a:t>He) or (</a:t>
            </a:r>
            <a:r>
              <a:rPr lang="de-DE" baseline="30000" dirty="0"/>
              <a:t>3</a:t>
            </a:r>
            <a:r>
              <a:rPr lang="de-DE" dirty="0"/>
              <a:t>He,t) </a:t>
            </a:r>
            <a:r>
              <a:rPr lang="de-DE" dirty="0" smtClean="0"/>
              <a:t>) </a:t>
            </a:r>
          </a:p>
          <a:p>
            <a:r>
              <a:rPr lang="de-DE" dirty="0" smtClean="0"/>
              <a:t>as well thru EC-BR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193800" y="3104118"/>
            <a:ext cx="417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Primakoff</a:t>
            </a:r>
            <a:r>
              <a:rPr lang="en-US" b="1" dirty="0" smtClean="0"/>
              <a:t>-Rosen approximation [4]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9300" y="5962650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[4] H. </a:t>
            </a:r>
            <a:r>
              <a:rPr lang="en-US" sz="1000" dirty="0" err="1" smtClean="0"/>
              <a:t>Primakoff</a:t>
            </a:r>
            <a:r>
              <a:rPr lang="en-US" sz="1000" dirty="0" smtClean="0"/>
              <a:t> and S.P. Rosen, Rep. </a:t>
            </a:r>
            <a:r>
              <a:rPr lang="en-US" sz="1000" dirty="0" err="1" smtClean="0"/>
              <a:t>Prog</a:t>
            </a:r>
            <a:r>
              <a:rPr lang="en-US" sz="1000" dirty="0" smtClean="0"/>
              <a:t>. Phys. 22(1959)121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0</a:t>
            </a:r>
            <a:r>
              <a:rPr lang="en-US" sz="3600" dirty="0" smtClean="0">
                <a:latin typeface="Symbol" pitchFamily="18" charset="2"/>
              </a:rPr>
              <a:t>nbb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7018302"/>
            <a:ext cx="2133600" cy="365125"/>
          </a:xfrm>
        </p:spPr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7018302"/>
            <a:ext cx="2133600" cy="365125"/>
          </a:xfrm>
        </p:spPr>
        <p:txBody>
          <a:bodyPr/>
          <a:lstStyle/>
          <a:p>
            <a:fld id="{08A21FED-6867-4558-ACF2-4A46A354014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1775" y="3390900"/>
            <a:ext cx="2562225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260350" y="1250950"/>
          <a:ext cx="5822950" cy="905504"/>
        </p:xfrm>
        <a:graphic>
          <a:graphicData uri="http://schemas.openxmlformats.org/presentationml/2006/ole">
            <p:oleObj spid="_x0000_s57346" name="Equation" r:id="rId5" imgW="3340080" imgH="533160" progId="Equation.DSMT4">
              <p:embed/>
            </p:oleObj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260600" y="4095750"/>
            <a:ext cx="286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/>
              <a:t>nucl. matrix element</a:t>
            </a: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V="1">
            <a:off x="3505200" y="3384550"/>
            <a:ext cx="5334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162800" y="1206500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b="1" dirty="0" smtClean="0"/>
              <a:t>mass </a:t>
            </a:r>
            <a:r>
              <a:rPr lang="de-DE" b="1" dirty="0"/>
              <a:t>of </a:t>
            </a:r>
            <a:r>
              <a:rPr lang="de-DE" b="1" dirty="0" smtClean="0"/>
              <a:t>Majorana neutrino</a:t>
            </a:r>
            <a:endParaRPr lang="de-DE" b="1" dirty="0"/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8261350" y="1739900"/>
            <a:ext cx="444500" cy="62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260600" y="4406900"/>
            <a:ext cx="2788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de-DE" b="1" dirty="0" smtClean="0"/>
              <a:t>NOT</a:t>
            </a:r>
            <a:r>
              <a:rPr lang="de-DE" dirty="0" smtClean="0"/>
              <a:t> </a:t>
            </a:r>
            <a:r>
              <a:rPr lang="de-DE" dirty="0"/>
              <a:t>accessible thru </a:t>
            </a:r>
            <a:endParaRPr lang="de-DE" dirty="0" smtClean="0"/>
          </a:p>
          <a:p>
            <a:r>
              <a:rPr lang="de-DE" dirty="0" smtClean="0"/>
              <a:t>charge-exchange  </a:t>
            </a:r>
            <a:r>
              <a:rPr lang="de-DE" dirty="0"/>
              <a:t>reactions 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393700" y="5384800"/>
            <a:ext cx="3378200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r>
              <a:rPr lang="de-DE" b="1" dirty="0" smtClean="0"/>
              <a:t>Forbidden in Standard Model</a:t>
            </a:r>
            <a:endParaRPr lang="de-DE" b="1" dirty="0"/>
          </a:p>
          <a:p>
            <a:r>
              <a:rPr lang="de-DE" b="1" dirty="0">
                <a:solidFill>
                  <a:srgbClr val="FF0000"/>
                </a:solidFill>
              </a:rPr>
              <a:t>lepton number violated</a:t>
            </a:r>
          </a:p>
          <a:p>
            <a:r>
              <a:rPr lang="de-DE" b="1" dirty="0"/>
              <a:t>neutrino enters as </a:t>
            </a:r>
            <a:r>
              <a:rPr lang="de-DE" b="1" dirty="0" smtClean="0"/>
              <a:t>virtual particle</a:t>
            </a:r>
            <a:endParaRPr lang="de-DE" dirty="0"/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266700" y="2095500"/>
          <a:ext cx="8661400" cy="1198461"/>
        </p:xfrm>
        <a:graphic>
          <a:graphicData uri="http://schemas.openxmlformats.org/presentationml/2006/ole">
            <p:oleObj spid="_x0000_s57347" name="Equation" r:id="rId6" imgW="5715000" imgH="723600" progId="Equation.DSMT4">
              <p:embed/>
            </p:oleObj>
          </a:graphicData>
        </a:graphic>
      </p:graphicFrame>
      <p:sp>
        <p:nvSpPr>
          <p:cNvPr id="14" name="Line 22"/>
          <p:cNvSpPr>
            <a:spLocks noChangeShapeType="1"/>
          </p:cNvSpPr>
          <p:nvPr/>
        </p:nvSpPr>
        <p:spPr bwMode="auto">
          <a:xfrm flipH="1">
            <a:off x="6572250" y="1560831"/>
            <a:ext cx="577850" cy="45719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3700" y="6451600"/>
            <a:ext cx="2355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 </a:t>
            </a:r>
            <a:r>
              <a:rPr lang="en-US" sz="1000" dirty="0" err="1" smtClean="0"/>
              <a:t>Dilling</a:t>
            </a:r>
            <a:r>
              <a:rPr lang="en-US" sz="1000" dirty="0" smtClean="0"/>
              <a:t> et al., Can. J. Phys. 85(2007)57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0948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Theoretical description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Hirschegg</a:t>
            </a:r>
            <a:endParaRPr lang="en-US" dirty="0" smtClean="0"/>
          </a:p>
          <a:p>
            <a:r>
              <a:rPr lang="en-US" dirty="0" smtClean="0"/>
              <a:t>18.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2600" y="1295400"/>
            <a:ext cx="817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Description of double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decay nuclei with the </a:t>
            </a:r>
            <a:r>
              <a:rPr lang="en-US" b="1" dirty="0" smtClean="0"/>
              <a:t>proton-neutron </a:t>
            </a:r>
            <a:r>
              <a:rPr lang="en-US" b="1" dirty="0" err="1" smtClean="0"/>
              <a:t>Quasiparticle</a:t>
            </a:r>
            <a:r>
              <a:rPr lang="en-US" b="1" dirty="0" smtClean="0"/>
              <a:t> Random Phase Approximation (</a:t>
            </a:r>
            <a:r>
              <a:rPr lang="en-US" b="1" dirty="0" err="1" smtClean="0"/>
              <a:t>pn</a:t>
            </a:r>
            <a:r>
              <a:rPr lang="en-US" b="1" dirty="0" smtClean="0"/>
              <a:t>-QRPA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Adjustable particle-particle parameter </a:t>
            </a:r>
            <a:r>
              <a:rPr lang="en-US" b="1" dirty="0" smtClean="0"/>
              <a:t>g</a:t>
            </a:r>
            <a:r>
              <a:rPr lang="en-US" b="1" baseline="-25000" dirty="0" smtClean="0"/>
              <a:t>pp</a:t>
            </a:r>
            <a:r>
              <a:rPr lang="en-US" dirty="0" smtClean="0"/>
              <a:t> in </a:t>
            </a:r>
            <a:r>
              <a:rPr lang="en-US" dirty="0" err="1" smtClean="0"/>
              <a:t>pn</a:t>
            </a:r>
            <a:r>
              <a:rPr lang="en-US" dirty="0" smtClean="0"/>
              <a:t>-QRPA for all </a:t>
            </a:r>
            <a:r>
              <a:rPr lang="en-US" b="1" dirty="0" smtClean="0"/>
              <a:t>single</a:t>
            </a:r>
            <a:r>
              <a:rPr lang="en-US" dirty="0" smtClean="0"/>
              <a:t> and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decay calculations (The many-particle Hamiltonian is a function of g</a:t>
            </a:r>
            <a:r>
              <a:rPr lang="en-US" baseline="-25000" dirty="0" smtClean="0"/>
              <a:t>pp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Extrapolation of calculated matrix elements to 2</a:t>
            </a:r>
            <a:r>
              <a:rPr lang="en-US" dirty="0" smtClean="0">
                <a:latin typeface="Symbol" pitchFamily="18" charset="2"/>
              </a:rPr>
              <a:t>nbb</a:t>
            </a:r>
            <a:r>
              <a:rPr lang="en-US" dirty="0" smtClean="0"/>
              <a:t> half life provides g</a:t>
            </a:r>
            <a:r>
              <a:rPr lang="en-US" baseline="-25000" dirty="0" smtClean="0"/>
              <a:t>pp</a:t>
            </a:r>
            <a:r>
              <a:rPr lang="en-US" dirty="0" smtClean="0"/>
              <a:t> (g</a:t>
            </a:r>
            <a:r>
              <a:rPr lang="en-US" baseline="-25000" dirty="0" smtClean="0"/>
              <a:t>pp</a:t>
            </a:r>
            <a:r>
              <a:rPr lang="en-US" dirty="0" smtClean="0"/>
              <a:t> ~ 1)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Symbol" pitchFamily="18" charset="2"/>
              </a:rPr>
              <a:t> </a:t>
            </a:r>
            <a:r>
              <a:rPr lang="de-DE" dirty="0" smtClean="0">
                <a:latin typeface="Symbol" pitchFamily="18" charset="2"/>
              </a:rPr>
              <a:t>2nbb</a:t>
            </a:r>
            <a:r>
              <a:rPr lang="de-DE" dirty="0" smtClean="0"/>
              <a:t> decay is </a:t>
            </a:r>
            <a:r>
              <a:rPr lang="de-DE" b="1" dirty="0" smtClean="0"/>
              <a:t>sensitive</a:t>
            </a:r>
            <a:r>
              <a:rPr lang="de-DE" dirty="0" smtClean="0"/>
              <a:t> to g</a:t>
            </a:r>
            <a:r>
              <a:rPr lang="de-DE" baseline="-10000" dirty="0" smtClean="0"/>
              <a:t>pp</a:t>
            </a:r>
            <a:r>
              <a:rPr lang="de-DE" dirty="0" smtClean="0"/>
              <a:t>, </a:t>
            </a:r>
            <a:r>
              <a:rPr lang="de-DE" dirty="0" smtClean="0">
                <a:latin typeface="Symbol" pitchFamily="18" charset="2"/>
              </a:rPr>
              <a:t>0nbb</a:t>
            </a:r>
            <a:r>
              <a:rPr lang="de-DE" dirty="0" smtClean="0"/>
              <a:t> decay is </a:t>
            </a:r>
            <a:r>
              <a:rPr lang="de-DE" b="1" dirty="0" smtClean="0"/>
              <a:t>insensitive</a:t>
            </a:r>
            <a:r>
              <a:rPr lang="de-DE" dirty="0" smtClean="0"/>
              <a:t> to g</a:t>
            </a:r>
            <a:r>
              <a:rPr lang="de-DE" baseline="-10000" dirty="0" smtClean="0"/>
              <a:t>pp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Cross check of g</a:t>
            </a:r>
            <a:r>
              <a:rPr lang="en-US" baseline="-25000" dirty="0" smtClean="0"/>
              <a:t>pp</a:t>
            </a:r>
            <a:r>
              <a:rPr lang="en-US" dirty="0" smtClean="0"/>
              <a:t> with single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baseline="30000" dirty="0" smtClean="0"/>
              <a:t>-</a:t>
            </a:r>
            <a:r>
              <a:rPr lang="en-US" dirty="0" smtClean="0"/>
              <a:t> and EC decays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</a:t>
            </a:r>
            <a:r>
              <a:rPr lang="en-US" sz="3600" baseline="30000" dirty="0" smtClean="0"/>
              <a:t>116</a:t>
            </a:r>
            <a:r>
              <a:rPr lang="en-US" sz="3600" dirty="0" smtClean="0"/>
              <a:t>Cd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5118100"/>
            <a:ext cx="5715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-6350" algn="just"/>
            <a:r>
              <a:rPr lang="en-GB" b="1" dirty="0">
                <a:cs typeface="Times New Roman" pitchFamily="18" charset="0"/>
              </a:rPr>
              <a:t>M</a:t>
            </a:r>
            <a:r>
              <a:rPr lang="en-GB" b="1" baseline="-30000" dirty="0">
                <a:cs typeface="Times New Roman" pitchFamily="18" charset="0"/>
              </a:rPr>
              <a:t>EC</a:t>
            </a:r>
            <a:r>
              <a:rPr lang="en-GB" b="1" dirty="0">
                <a:cs typeface="Times New Roman" pitchFamily="18" charset="0"/>
              </a:rPr>
              <a:t> = 1.4   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</a:t>
            </a:r>
            <a:r>
              <a:rPr lang="en-GB" b="1" dirty="0">
                <a:cs typeface="Times New Roman" pitchFamily="18" charset="0"/>
              </a:rPr>
              <a:t> = </a:t>
            </a:r>
            <a:r>
              <a:rPr lang="en-GB" b="1" dirty="0" smtClean="0">
                <a:cs typeface="Times New Roman" pitchFamily="18" charset="0"/>
              </a:rPr>
              <a:t>0.095%    		</a:t>
            </a:r>
            <a:r>
              <a:rPr lang="en-GB" b="1" dirty="0" smtClean="0">
                <a:cs typeface="Times New Roman" pitchFamily="18" charset="0"/>
                <a:sym typeface="Symbol" pitchFamily="18" charset="2"/>
              </a:rPr>
              <a:t>theory [5]</a:t>
            </a:r>
            <a:endParaRPr lang="en-US" b="1" dirty="0">
              <a:cs typeface="Times New Roman" pitchFamily="18" charset="0"/>
              <a:sym typeface="Symbol" pitchFamily="18" charset="2"/>
            </a:endParaRPr>
          </a:p>
          <a:p>
            <a:pPr indent="-6350" algn="just" eaLnBrk="0" hangingPunct="0"/>
            <a:r>
              <a:rPr lang="en-GB" b="1" dirty="0">
                <a:cs typeface="Times New Roman" pitchFamily="18" charset="0"/>
                <a:sym typeface="Symbol" pitchFamily="18" charset="2"/>
              </a:rPr>
              <a:t>M</a:t>
            </a:r>
            <a:r>
              <a:rPr lang="en-GB" b="1" baseline="-30000" dirty="0">
                <a:cs typeface="Times New Roman" pitchFamily="18" charset="0"/>
                <a:sym typeface="Symbol" pitchFamily="18" charset="2"/>
              </a:rPr>
              <a:t>EC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 = 0.69 </a:t>
            </a:r>
            <a:r>
              <a:rPr lang="en-GB" b="1" dirty="0">
                <a:cs typeface="Times New Roman" pitchFamily="18" charset="0"/>
              </a:rPr>
              <a:t> = </a:t>
            </a:r>
            <a:r>
              <a:rPr lang="en-GB" b="1" dirty="0" smtClean="0">
                <a:cs typeface="Times New Roman" pitchFamily="18" charset="0"/>
              </a:rPr>
              <a:t>(0.0227</a:t>
            </a:r>
            <a:r>
              <a:rPr lang="en-US" b="1" dirty="0" smtClean="0"/>
              <a:t> ± 0.0063)</a:t>
            </a:r>
            <a:r>
              <a:rPr lang="en-GB" b="1" dirty="0" smtClean="0">
                <a:cs typeface="Times New Roman" pitchFamily="18" charset="0"/>
              </a:rPr>
              <a:t>%</a:t>
            </a:r>
            <a:r>
              <a:rPr lang="en-GB" b="1" dirty="0" smtClean="0">
                <a:cs typeface="Times New Roman" pitchFamily="18" charset="0"/>
                <a:sym typeface="Symbol" pitchFamily="18" charset="2"/>
              </a:rPr>
              <a:t>    	exp 1 [6]</a:t>
            </a:r>
            <a:endParaRPr lang="en-US" b="1" dirty="0">
              <a:cs typeface="Times New Roman" pitchFamily="18" charset="0"/>
              <a:sym typeface="Symbol" pitchFamily="18" charset="2"/>
            </a:endParaRPr>
          </a:p>
          <a:p>
            <a:pPr indent="-6350" algn="just" eaLnBrk="0" hangingPunct="0"/>
            <a:r>
              <a:rPr lang="en-GB" b="1" dirty="0">
                <a:cs typeface="Times New Roman" pitchFamily="18" charset="0"/>
                <a:sym typeface="Symbol" pitchFamily="18" charset="2"/>
              </a:rPr>
              <a:t>M</a:t>
            </a:r>
            <a:r>
              <a:rPr lang="en-GB" b="1" baseline="-30000" dirty="0">
                <a:cs typeface="Times New Roman" pitchFamily="18" charset="0"/>
                <a:sym typeface="Symbol" pitchFamily="18" charset="2"/>
              </a:rPr>
              <a:t>EC</a:t>
            </a:r>
            <a:r>
              <a:rPr lang="en-GB" b="1" dirty="0">
                <a:cs typeface="Times New Roman" pitchFamily="18" charset="0"/>
                <a:sym typeface="Symbol" pitchFamily="18" charset="2"/>
              </a:rPr>
              <a:t> = 0.18 </a:t>
            </a:r>
            <a:r>
              <a:rPr lang="en-GB" b="1" dirty="0">
                <a:cs typeface="Times New Roman" pitchFamily="18" charset="0"/>
              </a:rPr>
              <a:t> = </a:t>
            </a:r>
            <a:r>
              <a:rPr lang="en-GB" b="1" dirty="0" smtClean="0">
                <a:cs typeface="Times New Roman" pitchFamily="18" charset="0"/>
              </a:rPr>
              <a:t>(0.0019</a:t>
            </a:r>
            <a:r>
              <a:rPr lang="en-US" b="1" dirty="0" smtClean="0"/>
              <a:t> ± 0.003)</a:t>
            </a:r>
            <a:r>
              <a:rPr lang="en-GB" b="1" dirty="0" smtClean="0">
                <a:cs typeface="Times New Roman" pitchFamily="18" charset="0"/>
              </a:rPr>
              <a:t>%</a:t>
            </a:r>
            <a:r>
              <a:rPr lang="en-GB" b="1" dirty="0" smtClean="0">
                <a:cs typeface="Times New Roman" pitchFamily="18" charset="0"/>
                <a:sym typeface="Symbol" pitchFamily="18" charset="2"/>
              </a:rPr>
              <a:t>  	exp 2 [7]</a:t>
            </a:r>
            <a:endParaRPr lang="en-US" b="1" dirty="0"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1028700"/>
            <a:ext cx="5600700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87350" indent="-387350" algn="ctr">
              <a:lnSpc>
                <a:spcPct val="150000"/>
              </a:lnSpc>
            </a:pPr>
            <a:r>
              <a:rPr lang="de-DE" b="1" dirty="0" smtClean="0"/>
              <a:t>Recent critical assessment of the theoretical situation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dirty="0" smtClean="0"/>
              <a:t>g</a:t>
            </a:r>
            <a:r>
              <a:rPr lang="de-DE" baseline="-12000" dirty="0" smtClean="0"/>
              <a:t>pp</a:t>
            </a:r>
            <a:r>
              <a:rPr lang="de-DE" dirty="0" smtClean="0"/>
              <a:t> </a:t>
            </a:r>
            <a:r>
              <a:rPr lang="de-DE" dirty="0"/>
              <a:t>also enters into calculation </a:t>
            </a:r>
            <a:r>
              <a:rPr lang="de-DE" dirty="0" smtClean="0"/>
              <a:t>of </a:t>
            </a:r>
            <a:r>
              <a:rPr lang="de-DE" dirty="0"/>
              <a:t>single</a:t>
            </a:r>
            <a:r>
              <a:rPr lang="de-DE" dirty="0">
                <a:latin typeface="Symbol" pitchFamily="18" charset="2"/>
              </a:rPr>
              <a:t> b </a:t>
            </a:r>
            <a:r>
              <a:rPr lang="de-DE" dirty="0"/>
              <a:t>decay</a:t>
            </a:r>
          </a:p>
          <a:p>
            <a:pPr marL="457200" indent="-457200">
              <a:lnSpc>
                <a:spcPct val="150000"/>
              </a:lnSpc>
            </a:pPr>
            <a:r>
              <a:rPr lang="de-DE" dirty="0"/>
              <a:t>2.	this allows to make (in few cases) </a:t>
            </a:r>
            <a:r>
              <a:rPr lang="de-DE" dirty="0" smtClean="0"/>
              <a:t>precise </a:t>
            </a:r>
            <a:r>
              <a:rPr lang="de-DE" dirty="0"/>
              <a:t>predictions about EC-rates </a:t>
            </a:r>
          </a:p>
          <a:p>
            <a:pPr marL="457200" indent="-457200">
              <a:lnSpc>
                <a:spcPct val="150000"/>
              </a:lnSpc>
              <a:buFontTx/>
              <a:buAutoNum type="arabicPeriod" startAt="3"/>
            </a:pPr>
            <a:r>
              <a:rPr lang="de-DE" dirty="0"/>
              <a:t>in confronting with experiment, </a:t>
            </a:r>
            <a:r>
              <a:rPr lang="de-DE" dirty="0" smtClean="0"/>
              <a:t>theory </a:t>
            </a:r>
            <a:r>
              <a:rPr lang="de-DE" dirty="0"/>
              <a:t>fails </a:t>
            </a:r>
            <a:r>
              <a:rPr lang="de-DE" b="1" dirty="0"/>
              <a:t>BADLY </a:t>
            </a:r>
          </a:p>
          <a:p>
            <a:pPr marL="457200" indent="-457200">
              <a:lnSpc>
                <a:spcPct val="150000"/>
              </a:lnSpc>
            </a:pPr>
            <a:r>
              <a:rPr lang="de-DE" dirty="0"/>
              <a:t>            </a:t>
            </a:r>
            <a:r>
              <a:rPr lang="de-DE" dirty="0">
                <a:solidFill>
                  <a:srgbClr val="FF0000"/>
                </a:solidFill>
              </a:rPr>
              <a:t>(if EC is known)</a:t>
            </a:r>
          </a:p>
        </p:txBody>
      </p:sp>
      <p:pic>
        <p:nvPicPr>
          <p:cNvPr id="9" name="Picture 8" descr="matrix-elements-116C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219200"/>
            <a:ext cx="3624263" cy="5638800"/>
          </a:xfrm>
          <a:prstGeom prst="rect">
            <a:avLst/>
          </a:prstGeom>
          <a:solidFill>
            <a:srgbClr val="DDDDDD"/>
          </a:solidFill>
        </p:spPr>
      </p:pic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76200" y="4006850"/>
          <a:ext cx="5257800" cy="1050925"/>
        </p:xfrm>
        <a:graphic>
          <a:graphicData uri="http://schemas.openxmlformats.org/presentationml/2006/ole">
            <p:oleObj spid="_x0000_s65538" name="Equation" r:id="rId5" imgW="2387520" imgH="482400" progId="Equation.DSMT4">
              <p:embed/>
            </p:oleObj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9300" y="3562350"/>
            <a:ext cx="382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b="1" dirty="0"/>
              <a:t>In case of single state </a:t>
            </a:r>
            <a:r>
              <a:rPr lang="de-DE" sz="2000" b="1" dirty="0" smtClean="0"/>
              <a:t>dominance:</a:t>
            </a:r>
            <a:endParaRPr lang="de-DE" sz="2000" b="1" dirty="0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>
            <a:off x="5715000" y="4419600"/>
            <a:ext cx="6096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6705600" y="53340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67818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400800" y="46624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/>
              <a:t>expmt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096000" y="41148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/>
              <a:t>expmt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0500" y="6140450"/>
            <a:ext cx="306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[5] J. </a:t>
            </a:r>
            <a:r>
              <a:rPr lang="en-US" sz="1000" dirty="0" err="1" smtClean="0"/>
              <a:t>Suhonen</a:t>
            </a:r>
            <a:r>
              <a:rPr lang="en-US" sz="1000" dirty="0" smtClean="0"/>
              <a:t>, Phys. </a:t>
            </a:r>
            <a:r>
              <a:rPr lang="en-US" sz="1000" dirty="0" err="1" smtClean="0"/>
              <a:t>Lett</a:t>
            </a:r>
            <a:r>
              <a:rPr lang="en-US" sz="1000" dirty="0" smtClean="0"/>
              <a:t>. B607(2005)87</a:t>
            </a:r>
          </a:p>
          <a:p>
            <a:r>
              <a:rPr lang="en-US" sz="1000" dirty="0" smtClean="0"/>
              <a:t>[6] M. Bhattacharya et al., Phys. Rev. C58(1998)1247</a:t>
            </a:r>
          </a:p>
          <a:p>
            <a:r>
              <a:rPr lang="en-US" sz="1000" dirty="0" smtClean="0"/>
              <a:t>[7] H. </a:t>
            </a:r>
            <a:r>
              <a:rPr lang="en-US" sz="1000" dirty="0" err="1" smtClean="0"/>
              <a:t>Akimune</a:t>
            </a:r>
            <a:r>
              <a:rPr lang="en-US" sz="1000" dirty="0" smtClean="0"/>
              <a:t> et al., Phys. </a:t>
            </a:r>
            <a:r>
              <a:rPr lang="en-US" sz="1000" dirty="0" err="1" smtClean="0"/>
              <a:t>Lett</a:t>
            </a:r>
            <a:r>
              <a:rPr lang="en-US" sz="1000" dirty="0" smtClean="0"/>
              <a:t>. B394(1997)23</a:t>
            </a:r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TUM-TITA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4A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3979</TotalTime>
  <Words>1533</Words>
  <Application>Microsoft Office PowerPoint</Application>
  <PresentationFormat>On-screen Show (4:3)</PresentationFormat>
  <Paragraphs>369</Paragraphs>
  <Slides>21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Equation</vt:lpstr>
      <vt:lpstr>Picture</vt:lpstr>
      <vt:lpstr>Electron Capture branching ratio measurements at TITAN-TRIUMF</vt:lpstr>
      <vt:lpstr>Outline</vt:lpstr>
      <vt:lpstr>Neutrino experiments and the neutrino mass</vt:lpstr>
      <vt:lpstr>Double b decay</vt:lpstr>
      <vt:lpstr>Double b decay</vt:lpstr>
      <vt:lpstr>2nbb decay</vt:lpstr>
      <vt:lpstr>0nbb decay</vt:lpstr>
      <vt:lpstr>Theoretical description</vt:lpstr>
      <vt:lpstr>Example 116Cd</vt:lpstr>
      <vt:lpstr>Determination of MEC</vt:lpstr>
      <vt:lpstr>ISAC at TRIUMF</vt:lpstr>
      <vt:lpstr>TITAN Facility  TRIUMF Ion Trap for Atomic and Nuclear science</vt:lpstr>
      <vt:lpstr>The EBIT - Schematic</vt:lpstr>
      <vt:lpstr>The EBIT - Schematic</vt:lpstr>
      <vt:lpstr>Setup ECBR measurements</vt:lpstr>
      <vt:lpstr>Branching Ratio Measurements</vt:lpstr>
      <vt:lpstr>Simulations</vt:lpstr>
      <vt:lpstr>b - detector</vt:lpstr>
      <vt:lpstr>Summary</vt:lpstr>
      <vt:lpstr>People/Collaborations</vt:lpstr>
      <vt:lpstr>100Tc production rate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Brunner</dc:creator>
  <cp:lastModifiedBy>Thomas Brunner</cp:lastModifiedBy>
  <cp:revision>277</cp:revision>
  <dcterms:created xsi:type="dcterms:W3CDTF">2008-01-01T15:07:15Z</dcterms:created>
  <dcterms:modified xsi:type="dcterms:W3CDTF">2008-01-19T07:34:17Z</dcterms:modified>
</cp:coreProperties>
</file>