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317" r:id="rId2"/>
    <p:sldId id="326" r:id="rId3"/>
    <p:sldId id="323" r:id="rId4"/>
    <p:sldId id="320" r:id="rId5"/>
    <p:sldId id="319" r:id="rId6"/>
    <p:sldId id="273" r:id="rId7"/>
    <p:sldId id="324" r:id="rId8"/>
    <p:sldId id="327" r:id="rId9"/>
    <p:sldId id="315" r:id="rId10"/>
    <p:sldId id="276" r:id="rId11"/>
    <p:sldId id="325" r:id="rId12"/>
    <p:sldId id="322" r:id="rId13"/>
    <p:sldId id="312" r:id="rId14"/>
    <p:sldId id="274" r:id="rId15"/>
    <p:sldId id="313" r:id="rId16"/>
    <p:sldId id="258" r:id="rId17"/>
    <p:sldId id="321" r:id="rId1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omas Brunner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C0C0C0"/>
    <a:srgbClr val="777777"/>
    <a:srgbClr val="00CC00"/>
    <a:srgbClr val="E74BEB"/>
    <a:srgbClr val="FFCC66"/>
    <a:srgbClr val="FF0000"/>
    <a:srgbClr val="96969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714" autoAdjust="0"/>
  </p:normalViewPr>
  <p:slideViewPr>
    <p:cSldViewPr>
      <p:cViewPr>
        <p:scale>
          <a:sx n="100" d="100"/>
          <a:sy n="100" d="100"/>
        </p:scale>
        <p:origin x="-300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Thomas\Local%20Settings\Temp\Tc%20Production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8018049722075102"/>
          <c:y val="4.7703180212014133E-2"/>
          <c:w val="0.7693707231326069"/>
          <c:h val="0.82332155477031799"/>
        </c:manualLayout>
      </c:layout>
      <c:scatterChart>
        <c:scatterStyle val="lineMarker"/>
        <c:ser>
          <c:idx val="0"/>
          <c:order val="0"/>
          <c:tx>
            <c:v>LaC2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'Tc in target production'!$A$7:$A$32</c:f>
              <c:numCache>
                <c:formatCode>General</c:formatCode>
                <c:ptCount val="26"/>
                <c:pt idx="0">
                  <c:v>87</c:v>
                </c:pt>
                <c:pt idx="1">
                  <c:v>88</c:v>
                </c:pt>
                <c:pt idx="2">
                  <c:v>89</c:v>
                </c:pt>
                <c:pt idx="3">
                  <c:v>90</c:v>
                </c:pt>
                <c:pt idx="4">
                  <c:v>91</c:v>
                </c:pt>
                <c:pt idx="5">
                  <c:v>92</c:v>
                </c:pt>
                <c:pt idx="6">
                  <c:v>93</c:v>
                </c:pt>
                <c:pt idx="7">
                  <c:v>94</c:v>
                </c:pt>
                <c:pt idx="8">
                  <c:v>95</c:v>
                </c:pt>
                <c:pt idx="9">
                  <c:v>96</c:v>
                </c:pt>
                <c:pt idx="10">
                  <c:v>97</c:v>
                </c:pt>
                <c:pt idx="11">
                  <c:v>98</c:v>
                </c:pt>
                <c:pt idx="12">
                  <c:v>99</c:v>
                </c:pt>
                <c:pt idx="13">
                  <c:v>100</c:v>
                </c:pt>
                <c:pt idx="14">
                  <c:v>101</c:v>
                </c:pt>
                <c:pt idx="15">
                  <c:v>102</c:v>
                </c:pt>
                <c:pt idx="16">
                  <c:v>103</c:v>
                </c:pt>
                <c:pt idx="17">
                  <c:v>104</c:v>
                </c:pt>
                <c:pt idx="18">
                  <c:v>105</c:v>
                </c:pt>
                <c:pt idx="19">
                  <c:v>106</c:v>
                </c:pt>
                <c:pt idx="20">
                  <c:v>107</c:v>
                </c:pt>
                <c:pt idx="21">
                  <c:v>108</c:v>
                </c:pt>
                <c:pt idx="22">
                  <c:v>109</c:v>
                </c:pt>
                <c:pt idx="23">
                  <c:v>110</c:v>
                </c:pt>
                <c:pt idx="24">
                  <c:v>111</c:v>
                </c:pt>
                <c:pt idx="25">
                  <c:v>112</c:v>
                </c:pt>
              </c:numCache>
            </c:numRef>
          </c:xVal>
          <c:yVal>
            <c:numRef>
              <c:f>'Tc in target production'!$D$7:$D$32</c:f>
              <c:numCache>
                <c:formatCode>0.0E+00</c:formatCode>
                <c:ptCount val="26"/>
                <c:pt idx="0">
                  <c:v>2173.6188896840354</c:v>
                </c:pt>
                <c:pt idx="1">
                  <c:v>29464.611615716982</c:v>
                </c:pt>
                <c:pt idx="2">
                  <c:v>524083.66562381864</c:v>
                </c:pt>
                <c:pt idx="3">
                  <c:v>5578955.1501890272</c:v>
                </c:pt>
                <c:pt idx="4">
                  <c:v>59533006.256346136</c:v>
                </c:pt>
                <c:pt idx="5">
                  <c:v>332080663.7017284</c:v>
                </c:pt>
                <c:pt idx="6">
                  <c:v>1811349074.7367005</c:v>
                </c:pt>
                <c:pt idx="7">
                  <c:v>4564599668.3364716</c:v>
                </c:pt>
                <c:pt idx="8">
                  <c:v>11906601251.269258</c:v>
                </c:pt>
                <c:pt idx="9">
                  <c:v>12437930313.19202</c:v>
                </c:pt>
                <c:pt idx="10">
                  <c:v>9600150096.1045113</c:v>
                </c:pt>
                <c:pt idx="11">
                  <c:v>4190254192.8909006</c:v>
                </c:pt>
                <c:pt idx="12">
                  <c:v>2487586062.638402</c:v>
                </c:pt>
                <c:pt idx="13">
                  <c:v>995034425.05536079</c:v>
                </c:pt>
                <c:pt idx="14">
                  <c:v>521668533.52416968</c:v>
                </c:pt>
                <c:pt idx="15">
                  <c:v>189587869.8224417</c:v>
                </c:pt>
                <c:pt idx="16">
                  <c:v>91291993.366729572</c:v>
                </c:pt>
                <c:pt idx="17">
                  <c:v>30792934.270523909</c:v>
                </c:pt>
                <c:pt idx="18">
                  <c:v>14007766.177963803</c:v>
                </c:pt>
                <c:pt idx="19">
                  <c:v>4467994.384350528</c:v>
                </c:pt>
                <c:pt idx="20">
                  <c:v>1932105.6797191501</c:v>
                </c:pt>
                <c:pt idx="21">
                  <c:v>591707.36441398901</c:v>
                </c:pt>
                <c:pt idx="22">
                  <c:v>246343.47416419091</c:v>
                </c:pt>
                <c:pt idx="23">
                  <c:v>73178.502619362407</c:v>
                </c:pt>
                <c:pt idx="24">
                  <c:v>29585.368220699438</c:v>
                </c:pt>
                <c:pt idx="25">
                  <c:v>8537.4919722589821</c:v>
                </c:pt>
              </c:numCache>
            </c:numRef>
          </c:yVal>
        </c:ser>
        <c:ser>
          <c:idx val="1"/>
          <c:order val="1"/>
          <c:tx>
            <c:v>Ta</c:v>
          </c:tx>
          <c:spPr>
            <a:ln w="12700">
              <a:solidFill>
                <a:srgbClr val="000080"/>
              </a:solidFill>
              <a:prstDash val="sysDash"/>
            </a:ln>
          </c:spPr>
          <c:marker>
            <c:symbol val="square"/>
            <c:size val="7"/>
            <c:spPr>
              <a:solidFill>
                <a:srgbClr val="FF00FF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'Tc in target production'!$A$7:$A$32</c:f>
              <c:numCache>
                <c:formatCode>General</c:formatCode>
                <c:ptCount val="26"/>
                <c:pt idx="0">
                  <c:v>87</c:v>
                </c:pt>
                <c:pt idx="1">
                  <c:v>88</c:v>
                </c:pt>
                <c:pt idx="2">
                  <c:v>89</c:v>
                </c:pt>
                <c:pt idx="3">
                  <c:v>90</c:v>
                </c:pt>
                <c:pt idx="4">
                  <c:v>91</c:v>
                </c:pt>
                <c:pt idx="5">
                  <c:v>92</c:v>
                </c:pt>
                <c:pt idx="6">
                  <c:v>93</c:v>
                </c:pt>
                <c:pt idx="7">
                  <c:v>94</c:v>
                </c:pt>
                <c:pt idx="8">
                  <c:v>95</c:v>
                </c:pt>
                <c:pt idx="9">
                  <c:v>96</c:v>
                </c:pt>
                <c:pt idx="10">
                  <c:v>97</c:v>
                </c:pt>
                <c:pt idx="11">
                  <c:v>98</c:v>
                </c:pt>
                <c:pt idx="12">
                  <c:v>99</c:v>
                </c:pt>
                <c:pt idx="13">
                  <c:v>100</c:v>
                </c:pt>
                <c:pt idx="14">
                  <c:v>101</c:v>
                </c:pt>
                <c:pt idx="15">
                  <c:v>102</c:v>
                </c:pt>
                <c:pt idx="16">
                  <c:v>103</c:v>
                </c:pt>
                <c:pt idx="17">
                  <c:v>104</c:v>
                </c:pt>
                <c:pt idx="18">
                  <c:v>105</c:v>
                </c:pt>
                <c:pt idx="19">
                  <c:v>106</c:v>
                </c:pt>
                <c:pt idx="20">
                  <c:v>107</c:v>
                </c:pt>
                <c:pt idx="21">
                  <c:v>108</c:v>
                </c:pt>
                <c:pt idx="22">
                  <c:v>109</c:v>
                </c:pt>
                <c:pt idx="23">
                  <c:v>110</c:v>
                </c:pt>
                <c:pt idx="24">
                  <c:v>111</c:v>
                </c:pt>
                <c:pt idx="25">
                  <c:v>112</c:v>
                </c:pt>
              </c:numCache>
            </c:numRef>
          </c:xVal>
          <c:yVal>
            <c:numRef>
              <c:f>'Tc in target production'!$H$7:$H$32</c:f>
              <c:numCache>
                <c:formatCode>0.0E+00</c:formatCode>
                <c:ptCount val="26"/>
                <c:pt idx="0">
                  <c:v>3372.6</c:v>
                </c:pt>
                <c:pt idx="1">
                  <c:v>49741.999999999993</c:v>
                </c:pt>
                <c:pt idx="2">
                  <c:v>740740</c:v>
                </c:pt>
                <c:pt idx="3">
                  <c:v>5775000</c:v>
                </c:pt>
                <c:pt idx="4">
                  <c:v>44660000</c:v>
                </c:pt>
                <c:pt idx="5">
                  <c:v>178640000</c:v>
                </c:pt>
                <c:pt idx="6">
                  <c:v>651420000</c:v>
                </c:pt>
                <c:pt idx="7">
                  <c:v>1190420000</c:v>
                </c:pt>
                <c:pt idx="8">
                  <c:v>2109800000</c:v>
                </c:pt>
                <c:pt idx="9">
                  <c:v>5944400000</c:v>
                </c:pt>
                <c:pt idx="10">
                  <c:v>4804800000</c:v>
                </c:pt>
                <c:pt idx="11">
                  <c:v>2494800000</c:v>
                </c:pt>
                <c:pt idx="12">
                  <c:v>1724800000</c:v>
                </c:pt>
                <c:pt idx="13">
                  <c:v>816200000</c:v>
                </c:pt>
                <c:pt idx="14">
                  <c:v>506660000</c:v>
                </c:pt>
                <c:pt idx="15">
                  <c:v>217140000</c:v>
                </c:pt>
                <c:pt idx="16">
                  <c:v>123816000</c:v>
                </c:pt>
                <c:pt idx="17">
                  <c:v>49434000</c:v>
                </c:pt>
                <c:pt idx="18">
                  <c:v>26488000</c:v>
                </c:pt>
                <c:pt idx="19">
                  <c:v>10010000</c:v>
                </c:pt>
                <c:pt idx="20">
                  <c:v>4358200</c:v>
                </c:pt>
                <c:pt idx="21">
                  <c:v>1016400</c:v>
                </c:pt>
                <c:pt idx="22">
                  <c:v>315700</c:v>
                </c:pt>
                <c:pt idx="23">
                  <c:v>69608</c:v>
                </c:pt>
                <c:pt idx="24">
                  <c:v>20944</c:v>
                </c:pt>
                <c:pt idx="25">
                  <c:v>4466</c:v>
                </c:pt>
              </c:numCache>
            </c:numRef>
          </c:yVal>
        </c:ser>
        <c:axId val="35383936"/>
        <c:axId val="35460224"/>
      </c:scatterChart>
      <c:valAx>
        <c:axId val="35383936"/>
        <c:scaling>
          <c:orientation val="minMax"/>
          <c:max val="115"/>
          <c:min val="85"/>
        </c:scaling>
        <c:axPos val="b"/>
        <c:title>
          <c:tx>
            <c:rich>
              <a:bodyPr/>
              <a:lstStyle/>
              <a:p>
                <a:pPr>
                  <a:defRPr sz="11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Tc Mass</a:t>
                </a:r>
              </a:p>
            </c:rich>
          </c:tx>
          <c:layout>
            <c:manualLayout>
              <c:xMode val="edge"/>
              <c:yMode val="edge"/>
              <c:x val="0.50810900216251864"/>
              <c:y val="0.9328621908127187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5460224"/>
        <c:crossesAt val="1.0000000000000153E-20"/>
        <c:crossBetween val="midCat"/>
      </c:valAx>
      <c:valAx>
        <c:axId val="35460224"/>
        <c:scaling>
          <c:logBase val="10"/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In-target Production (/s)</a:t>
                </a:r>
              </a:p>
            </c:rich>
          </c:tx>
          <c:layout>
            <c:manualLayout>
              <c:xMode val="edge"/>
              <c:yMode val="edge"/>
              <c:x val="1.9819854694282695E-2"/>
              <c:y val="0.30742049469964883"/>
            </c:manualLayout>
          </c:layout>
          <c:spPr>
            <a:noFill/>
            <a:ln w="25400">
              <a:noFill/>
            </a:ln>
          </c:spPr>
        </c:title>
        <c:numFmt formatCode="0.E+0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5383936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2792920877183465"/>
          <c:y val="0.11130742049469965"/>
          <c:w val="0.14954981269322382"/>
          <c:h val="7.597173144876343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819FCA9F-B411-4835-9D56-B68F6D145FF4}" type="datetimeFigureOut">
              <a:rPr lang="en-US"/>
              <a:pPr>
                <a:defRPr/>
              </a:pPr>
              <a:t>5/15/2009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C8730A48-9747-4372-A9A0-5218C6105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FF7DCE-2B8B-4919-AFEF-A982AACD20B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80700A-71FE-4232-9784-27AF8E347BC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F9B824-7D28-4594-AA78-96FC4707FD3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29D69D-55A2-4F80-9B9E-68C3A010AA3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D48736-A013-4BC0-88D9-533A631C32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33F274-E89A-4569-A5D5-D63DD0D6746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51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894B93-7F40-4214-A939-9BD29078F3D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0291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/>
            <a:fld id="{D617B629-4606-41DD-873B-D4B2C339883F}" type="slidenum">
              <a:rPr lang="en-US" sz="1300">
                <a:latin typeface="Calibri" pitchFamily="34" charset="0"/>
              </a:rPr>
              <a:pPr algn="r"/>
              <a:t>2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57266C-B505-491D-B126-7E89CE2F7C2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Add skies data</a:t>
            </a: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2FAC29-F1D3-4FE3-BD42-D4100A027C7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86B3D6-8FB3-47CE-8BBB-9DFD8D2B6F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Add potential of the trap underlying the trap</a:t>
            </a:r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2C929B-B420-440F-89C8-55A83A0E929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44C6C0-E93E-4D5F-AEBC-A0CE0ABA02A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9C7911-C801-4479-A015-6DC2515E95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defTabSz="966788"/>
            <a:fld id="{74224886-E3C2-4645-A1F6-802571F41B8F}" type="slidenum">
              <a:rPr lang="en-US" sz="1300"/>
              <a:pPr algn="r" defTabSz="966788"/>
              <a:t>11</a:t>
            </a:fld>
            <a:endParaRPr lang="en-US" sz="1300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noFill/>
        </p:spPr>
        <p:txBody>
          <a:bodyPr wrap="square" lIns="96653" tIns="48326" rIns="96653" bIns="4832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Vancouver</a:t>
            </a:r>
          </a:p>
          <a:p>
            <a:pPr>
              <a:defRPr/>
            </a:pPr>
            <a:r>
              <a:rPr lang="en-US"/>
              <a:t>May 15th 2009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80A6-DB27-4F12-917D-A6D3F3D9C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9. Jan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EA942-17D7-4355-BAA9-F325B29CD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9. Jan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D3336-E6DA-4161-8084-7695A2582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9. Jan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CA01C-045B-4470-B75F-3CDFE32CB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Vancouver</a:t>
            </a:r>
          </a:p>
          <a:p>
            <a:pPr>
              <a:defRPr/>
            </a:pPr>
            <a:r>
              <a:rPr lang="en-US"/>
              <a:t>May 15th 2009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19D91-6EEE-4861-B3DA-40C644B5F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313" y="0"/>
            <a:ext cx="6000750" cy="14287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Vancouver</a:t>
            </a:r>
          </a:p>
          <a:p>
            <a:pPr>
              <a:defRPr/>
            </a:pPr>
            <a:r>
              <a:rPr lang="en-US"/>
              <a:t>May 15th 2009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2C639-1A3E-4CAE-8190-E1661FAF5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71414"/>
            <a:ext cx="6000792" cy="1154098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Vancouver</a:t>
            </a:r>
          </a:p>
          <a:p>
            <a:pPr>
              <a:defRPr/>
            </a:pPr>
            <a:r>
              <a:rPr lang="en-US"/>
              <a:t>May 15th 2009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A4106-F8BD-487B-A01A-33FD1A2D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Vancouver</a:t>
            </a:r>
          </a:p>
          <a:p>
            <a:pPr>
              <a:defRPr/>
            </a:pPr>
            <a:r>
              <a:rPr lang="en-US"/>
              <a:t>May 15th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B4B67-8463-4674-8BE7-692DF22ED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Vancouver</a:t>
            </a:r>
          </a:p>
          <a:p>
            <a:pPr>
              <a:defRPr/>
            </a:pPr>
            <a:r>
              <a:rPr lang="en-US"/>
              <a:t>May 15th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BAE3A-FBD9-411B-B0EB-2FDB79857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9. Jan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B8F29-F3A4-4AF8-A70B-75ED94CAB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9. Jan 2008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E6692-20E7-4139-A685-63EC163E2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9. Jan 2008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C27E1-720C-4D1D-A8EF-B59D2EC60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9. Jan 2008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9518E-5D3B-4F27-A251-FA207798C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9. Jan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640BF-84A0-42F7-9A8A-173C3405B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357313" y="0"/>
            <a:ext cx="6000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Vancouver</a:t>
            </a:r>
          </a:p>
          <a:p>
            <a:pPr>
              <a:defRPr/>
            </a:pPr>
            <a:r>
              <a:rPr lang="en-US"/>
              <a:t>May 15th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33367D-22E9-46EF-9928-F24D55B9F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2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7916863" y="142875"/>
            <a:ext cx="108426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9" descr="tlogo_large[1].gif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142875" y="0"/>
            <a:ext cx="873125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61" r:id="rId13"/>
    <p:sldLayoutId id="2147483662" r:id="rId1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13.bin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11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>
          <a:xfrm>
            <a:off x="714375" y="628650"/>
            <a:ext cx="7772400" cy="1470025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accent1"/>
                </a:solidFill>
              </a:rPr>
              <a:t>Electron Capture branching ratio measurements at TITAN-TRIUMF</a:t>
            </a:r>
          </a:p>
        </p:txBody>
      </p:sp>
      <p:sp>
        <p:nvSpPr>
          <p:cNvPr id="17410" name="Rectangle 3"/>
          <p:cNvSpPr txBox="1">
            <a:spLocks noChangeArrowheads="1"/>
          </p:cNvSpPr>
          <p:nvPr/>
        </p:nvSpPr>
        <p:spPr bwMode="auto">
          <a:xfrm>
            <a:off x="971550" y="2033588"/>
            <a:ext cx="731361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latin typeface="Calibri" pitchFamily="34" charset="0"/>
              </a:rPr>
              <a:t>T. Brunner, S. Ettenauer, D. Frekers, A. Lapierre, R. Krücken, I. Tanihata, and J. Dilling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latin typeface="Calibri" pitchFamily="34" charset="0"/>
              </a:rPr>
              <a:t>for the TITAN collaboration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400"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400">
              <a:latin typeface="Calibri" pitchFamily="34" charset="0"/>
            </a:endParaRPr>
          </a:p>
        </p:txBody>
      </p:sp>
      <p:pic>
        <p:nvPicPr>
          <p:cNvPr id="17411" name="Picture 10" descr="TRIUMF_from_abo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8075" y="2643188"/>
            <a:ext cx="310356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23"/>
          <p:cNvSpPr txBox="1">
            <a:spLocks noChangeArrowheads="1"/>
          </p:cNvSpPr>
          <p:nvPr/>
        </p:nvSpPr>
        <p:spPr bwMode="auto">
          <a:xfrm>
            <a:off x="2214563" y="6197600"/>
            <a:ext cx="51419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Canada’s National Laboratory for Nuclear and Particle Physics,</a:t>
            </a:r>
          </a:p>
          <a:p>
            <a:pPr algn="ctr"/>
            <a:r>
              <a:rPr lang="en-US" sz="1800">
                <a:latin typeface="Calibri" pitchFamily="34" charset="0"/>
              </a:rPr>
              <a:t>Vancouver, British Columbia, Canada</a:t>
            </a:r>
            <a:endParaRPr lang="en-US" sz="1800" b="1">
              <a:latin typeface="Calibri" pitchFamily="34" charset="0"/>
            </a:endParaRPr>
          </a:p>
        </p:txBody>
      </p:sp>
      <p:pic>
        <p:nvPicPr>
          <p:cNvPr id="17413" name="Picture 6" descr="isaclogo4[1]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575" y="4786313"/>
            <a:ext cx="3749675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33" descr="TITAN-TRIUMF-M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38" y="4505325"/>
            <a:ext cx="7143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4527550" y="2794000"/>
            <a:ext cx="3914775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Outline: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latin typeface="Arial" charset="0"/>
              </a:rPr>
              <a:t> Motivation:</a:t>
            </a:r>
            <a:r>
              <a:rPr lang="en-US"/>
              <a:t> </a:t>
            </a:r>
            <a:r>
              <a:rPr lang="en-US" sz="1400">
                <a:latin typeface="Arial" charset="0"/>
              </a:rPr>
              <a:t>Neutrinoless double beta decay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latin typeface="Arial" charset="0"/>
              </a:rPr>
              <a:t> EC-BR setup at TITAN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latin typeface="Arial" charset="0"/>
              </a:rPr>
              <a:t> Status and first experimental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1371600" y="-82550"/>
            <a:ext cx="6000750" cy="1154113"/>
          </a:xfrm>
        </p:spPr>
        <p:txBody>
          <a:bodyPr/>
          <a:lstStyle/>
          <a:p>
            <a:pPr eaLnBrk="1" hangingPunct="1"/>
            <a:r>
              <a:rPr lang="en-US" sz="3200" smtClean="0"/>
              <a:t>People/Collaborations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B1B6C-FC92-4B9D-9650-767AEF78CC66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53603" name="Text Box 17"/>
          <p:cNvSpPr txBox="1">
            <a:spLocks noChangeArrowheads="1"/>
          </p:cNvSpPr>
          <p:nvPr/>
        </p:nvSpPr>
        <p:spPr bwMode="auto">
          <a:xfrm>
            <a:off x="1500188" y="3171825"/>
            <a:ext cx="44354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i="1"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U. of Manitoba </a:t>
            </a:r>
          </a:p>
          <a:p>
            <a:endParaRPr lang="en-US" sz="2000"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McGill U. </a:t>
            </a:r>
          </a:p>
          <a:p>
            <a:endParaRPr lang="en-US" sz="2000"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Muenster U.</a:t>
            </a:r>
          </a:p>
          <a:p>
            <a:endParaRPr lang="en-US" sz="2000"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MPI-K </a:t>
            </a:r>
          </a:p>
          <a:p>
            <a:endParaRPr lang="en-US" sz="2000"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GANIL </a:t>
            </a:r>
          </a:p>
        </p:txBody>
      </p:sp>
      <p:sp>
        <p:nvSpPr>
          <p:cNvPr id="153604" name="Text Box 18"/>
          <p:cNvSpPr txBox="1">
            <a:spLocks noChangeArrowheads="1"/>
          </p:cNvSpPr>
          <p:nvPr/>
        </p:nvSpPr>
        <p:spPr bwMode="auto">
          <a:xfrm>
            <a:off x="5110163" y="3478213"/>
            <a:ext cx="32226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U. of Calgary </a:t>
            </a:r>
          </a:p>
          <a:p>
            <a:endParaRPr lang="en-US" sz="2000"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U. of Windsor </a:t>
            </a:r>
          </a:p>
          <a:p>
            <a:endParaRPr lang="en-US" sz="2000"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Colorado School of Mines</a:t>
            </a:r>
          </a:p>
          <a:p>
            <a:r>
              <a:rPr lang="en-US" sz="2000">
                <a:latin typeface="Calibri" pitchFamily="34" charset="0"/>
              </a:rPr>
              <a:t> </a:t>
            </a:r>
          </a:p>
          <a:p>
            <a:r>
              <a:rPr lang="en-US" sz="2000">
                <a:latin typeface="Calibri" pitchFamily="34" charset="0"/>
              </a:rPr>
              <a:t>UBC</a:t>
            </a:r>
          </a:p>
          <a:p>
            <a:endParaRPr lang="en-US" sz="2000"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TU München</a:t>
            </a:r>
            <a:endParaRPr lang="en-US">
              <a:latin typeface="Calibri" pitchFamily="34" charset="0"/>
            </a:endParaRPr>
          </a:p>
        </p:txBody>
      </p:sp>
      <p:pic>
        <p:nvPicPr>
          <p:cNvPr id="153605" name="Picture 19" descr="UManitob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6763" y="3468688"/>
            <a:ext cx="5699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6" name="Picture 20" descr="ucalgarycre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7050" y="3352800"/>
            <a:ext cx="6667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7" name="Picture 21" descr="logo_windsor_s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5650" y="4087813"/>
            <a:ext cx="84613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8" name="Picture 22" descr="Mcgi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97163" y="3967163"/>
            <a:ext cx="546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9" name="Picture 23" descr="UB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54713" y="5195888"/>
            <a:ext cx="442912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0" name="Picture 24" descr="colorad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32775" y="4548188"/>
            <a:ext cx="6794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1" name="Picture 25" descr="Muenst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70238" y="4568825"/>
            <a:ext cx="13255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2" name="Picture 27" descr="MPI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20938" y="5251450"/>
            <a:ext cx="7620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3" name="Picture 28" descr="GANIL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36825" y="6027738"/>
            <a:ext cx="12922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4" name="Text Box 30"/>
          <p:cNvSpPr txBox="1">
            <a:spLocks noChangeArrowheads="1"/>
          </p:cNvSpPr>
          <p:nvPr/>
        </p:nvSpPr>
        <p:spPr bwMode="auto">
          <a:xfrm>
            <a:off x="127000" y="1162050"/>
            <a:ext cx="377825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40000"/>
              </a:spcBef>
            </a:pPr>
            <a:r>
              <a:rPr lang="en-US" sz="1600" b="1">
                <a:latin typeface="Calibri" pitchFamily="34" charset="0"/>
              </a:rPr>
              <a:t>M. Brodeur, T. Brunner, J. Dilling, P. Delheij, S. Ettenauer, A. Gallant, M. Good, A. Lapierre and the TITAN collaboration</a:t>
            </a:r>
          </a:p>
          <a:p>
            <a:pPr>
              <a:spcBef>
                <a:spcPct val="40000"/>
              </a:spcBef>
            </a:pPr>
            <a:r>
              <a:rPr lang="en-US" sz="1600" b="1">
                <a:latin typeface="Calibri" pitchFamily="34" charset="0"/>
              </a:rPr>
              <a:t>as well as R. Ringle, V. Ryjkov, M. Smith and TRIUMF staff.</a:t>
            </a:r>
          </a:p>
        </p:txBody>
      </p:sp>
      <p:pic>
        <p:nvPicPr>
          <p:cNvPr id="153615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61200" y="5962650"/>
            <a:ext cx="5334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6" name="Picture 4" descr="DSCN7089"/>
          <p:cNvPicPr>
            <a:picLocks noChangeAspect="1" noChangeArrowheads="1"/>
          </p:cNvPicPr>
          <p:nvPr/>
        </p:nvPicPr>
        <p:blipFill>
          <a:blip r:embed="rId13"/>
          <a:srcRect l="18352" t="7864" r="7584" b="44070"/>
          <a:stretch>
            <a:fillRect/>
          </a:stretch>
        </p:blipFill>
        <p:spPr bwMode="auto">
          <a:xfrm>
            <a:off x="3994150" y="806450"/>
            <a:ext cx="502285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ate Placeholder 3"/>
          <p:cNvSpPr txBox="1">
            <a:spLocks noGrp="1"/>
          </p:cNvSpPr>
          <p:nvPr/>
        </p:nvSpPr>
        <p:spPr bwMode="auto">
          <a:xfrm>
            <a:off x="457200" y="6599238"/>
            <a:ext cx="2133600" cy="1825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FEC6F70-5BED-41CF-924C-ADC5012097D8}" type="datetime1">
              <a:rPr lang="en-US" sz="1000">
                <a:solidFill>
                  <a:srgbClr val="256EB1"/>
                </a:solidFill>
                <a:latin typeface="+mn-lt"/>
              </a:rPr>
              <a:pPr>
                <a:defRPr/>
              </a:pPr>
              <a:t>5/15/2009</a:t>
            </a:fld>
            <a:endParaRPr lang="en-US" sz="1000">
              <a:solidFill>
                <a:srgbClr val="256EB1"/>
              </a:solidFill>
              <a:latin typeface="+mn-lt"/>
            </a:endParaRPr>
          </a:p>
        </p:txBody>
      </p:sp>
      <p:sp>
        <p:nvSpPr>
          <p:cNvPr id="31" name="Slide Number Placeholder 4"/>
          <p:cNvSpPr txBox="1">
            <a:spLocks noGrp="1"/>
          </p:cNvSpPr>
          <p:nvPr/>
        </p:nvSpPr>
        <p:spPr bwMode="auto">
          <a:xfrm>
            <a:off x="6373813" y="6667500"/>
            <a:ext cx="2133600" cy="1825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5D36BCE0-5B7F-4673-A2F3-B6CC6DDC7C38}" type="slidenum">
              <a:rPr lang="en-US" sz="1000">
                <a:solidFill>
                  <a:srgbClr val="256EB1"/>
                </a:solidFill>
                <a:latin typeface="+mn-lt"/>
              </a:rPr>
              <a:pPr algn="r">
                <a:defRPr/>
              </a:pPr>
              <a:t>11</a:t>
            </a:fld>
            <a:endParaRPr lang="en-US" sz="1000">
              <a:solidFill>
                <a:srgbClr val="256EB1"/>
              </a:solidFill>
              <a:latin typeface="+mn-lt"/>
            </a:endParaRPr>
          </a:p>
        </p:txBody>
      </p:sp>
      <p:grpSp>
        <p:nvGrpSpPr>
          <p:cNvPr id="107556" name="Group 36"/>
          <p:cNvGrpSpPr>
            <a:grpSpLocks/>
          </p:cNvGrpSpPr>
          <p:nvPr/>
        </p:nvGrpSpPr>
        <p:grpSpPr bwMode="auto">
          <a:xfrm>
            <a:off x="476250" y="3249613"/>
            <a:ext cx="4784725" cy="3389312"/>
            <a:chOff x="300" y="2047"/>
            <a:chExt cx="3014" cy="2135"/>
          </a:xfrm>
        </p:grpSpPr>
        <p:pic>
          <p:nvPicPr>
            <p:cNvPr id="155679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0" y="2047"/>
              <a:ext cx="1809" cy="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5680" name="Text Box 21"/>
            <p:cNvSpPr txBox="1">
              <a:spLocks noChangeArrowheads="1"/>
            </p:cNvSpPr>
            <p:nvPr/>
          </p:nvSpPr>
          <p:spPr bwMode="auto">
            <a:xfrm>
              <a:off x="300" y="2670"/>
              <a:ext cx="1008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latin typeface="Arial" charset="0"/>
                </a:rPr>
                <a:t>Silicon detector for </a:t>
              </a:r>
              <a:r>
                <a:rPr lang="en-US" sz="1400" b="1">
                  <a:latin typeface="Symbol" pitchFamily="18" charset="2"/>
                </a:rPr>
                <a:t>b</a:t>
              </a:r>
              <a:r>
                <a:rPr lang="en-US" sz="1400" b="1">
                  <a:latin typeface="Arial" charset="0"/>
                </a:rPr>
                <a:t>-decay measurements</a:t>
              </a:r>
            </a:p>
            <a:p>
              <a:endParaRPr lang="en-US" sz="1400" b="1">
                <a:solidFill>
                  <a:srgbClr val="004699"/>
                </a:solidFill>
                <a:latin typeface="Arial" charset="0"/>
              </a:endParaRPr>
            </a:p>
          </p:txBody>
        </p:sp>
        <p:sp>
          <p:nvSpPr>
            <p:cNvPr id="155681" name="AutoShape 30"/>
            <p:cNvSpPr>
              <a:spLocks noChangeAspect="1" noChangeArrowheads="1"/>
            </p:cNvSpPr>
            <p:nvPr/>
          </p:nvSpPr>
          <p:spPr bwMode="auto">
            <a:xfrm rot="7892981">
              <a:off x="2738" y="3606"/>
              <a:ext cx="576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50 h 21600"/>
                <a:gd name="T20" fmla="*/ 18450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10068" y="5399"/>
                    <a:pt x="9345" y="5548"/>
                    <a:pt x="8672" y="5836"/>
                  </a:cubicBezTo>
                  <a:lnTo>
                    <a:pt x="6545" y="873"/>
                  </a:lnTo>
                  <a:cubicBezTo>
                    <a:pt x="7890" y="297"/>
                    <a:pt x="9337" y="-1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004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1556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66850" y="-215900"/>
            <a:ext cx="6000750" cy="142875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accent1"/>
                </a:solidFill>
                <a:latin typeface="Symbol" pitchFamily="18" charset="2"/>
              </a:rPr>
              <a:t>b</a:t>
            </a:r>
            <a:r>
              <a:rPr lang="en-US" sz="3600" b="1" smtClean="0">
                <a:solidFill>
                  <a:schemeClr val="accent1"/>
                </a:solidFill>
              </a:rPr>
              <a:t> - detection</a:t>
            </a:r>
          </a:p>
        </p:txBody>
      </p:sp>
      <p:sp>
        <p:nvSpPr>
          <p:cNvPr id="155653" name="Oval 42"/>
          <p:cNvSpPr>
            <a:spLocks noChangeArrowheads="1"/>
          </p:cNvSpPr>
          <p:nvPr/>
        </p:nvSpPr>
        <p:spPr bwMode="auto">
          <a:xfrm>
            <a:off x="2286000" y="2057400"/>
            <a:ext cx="6096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5654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143000"/>
            <a:ext cx="38100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7554" name="Group 34"/>
          <p:cNvGrpSpPr>
            <a:grpSpLocks/>
          </p:cNvGrpSpPr>
          <p:nvPr/>
        </p:nvGrpSpPr>
        <p:grpSpPr bwMode="auto">
          <a:xfrm>
            <a:off x="3671888" y="1358900"/>
            <a:ext cx="5002212" cy="2425700"/>
            <a:chOff x="2313" y="856"/>
            <a:chExt cx="3151" cy="1528"/>
          </a:xfrm>
        </p:grpSpPr>
        <p:pic>
          <p:nvPicPr>
            <p:cNvPr id="155670" name="Picture 2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68" y="856"/>
              <a:ext cx="996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5671" name="Text Box 26"/>
            <p:cNvSpPr txBox="1">
              <a:spLocks noChangeArrowheads="1"/>
            </p:cNvSpPr>
            <p:nvPr/>
          </p:nvSpPr>
          <p:spPr bwMode="auto">
            <a:xfrm>
              <a:off x="4552" y="2172"/>
              <a:ext cx="7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latin typeface="Arial" charset="0"/>
                </a:rPr>
                <a:t>Front view</a:t>
              </a:r>
            </a:p>
          </p:txBody>
        </p:sp>
        <p:pic>
          <p:nvPicPr>
            <p:cNvPr id="155672" name="Picture 2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62" y="876"/>
              <a:ext cx="1017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5673" name="Text Box 28"/>
            <p:cNvSpPr txBox="1">
              <a:spLocks noChangeArrowheads="1"/>
            </p:cNvSpPr>
            <p:nvPr/>
          </p:nvSpPr>
          <p:spPr bwMode="auto">
            <a:xfrm>
              <a:off x="3567" y="2172"/>
              <a:ext cx="7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latin typeface="Arial" charset="0"/>
                </a:rPr>
                <a:t>Back view</a:t>
              </a:r>
            </a:p>
          </p:txBody>
        </p:sp>
        <p:sp>
          <p:nvSpPr>
            <p:cNvPr id="155674" name="Line 33"/>
            <p:cNvSpPr>
              <a:spLocks noChangeShapeType="1"/>
            </p:cNvSpPr>
            <p:nvPr/>
          </p:nvSpPr>
          <p:spPr bwMode="auto">
            <a:xfrm>
              <a:off x="2968" y="1116"/>
              <a:ext cx="480" cy="2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675" name="Line 34"/>
            <p:cNvSpPr>
              <a:spLocks noChangeShapeType="1"/>
            </p:cNvSpPr>
            <p:nvPr/>
          </p:nvSpPr>
          <p:spPr bwMode="auto">
            <a:xfrm flipH="1">
              <a:off x="2824" y="1740"/>
              <a:ext cx="528" cy="9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676" name="Text Box 35"/>
            <p:cNvSpPr txBox="1">
              <a:spLocks noChangeArrowheads="1"/>
            </p:cNvSpPr>
            <p:nvPr/>
          </p:nvSpPr>
          <p:spPr bwMode="auto">
            <a:xfrm>
              <a:off x="3016" y="924"/>
              <a:ext cx="53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494213"/>
              <a:r>
                <a:rPr lang="en-US" sz="1200" b="1">
                  <a:latin typeface="Arial" charset="0"/>
                </a:rPr>
                <a:t>Ion beam</a:t>
              </a:r>
            </a:p>
          </p:txBody>
        </p:sp>
        <p:sp>
          <p:nvSpPr>
            <p:cNvPr id="155677" name="Text Box 36"/>
            <p:cNvSpPr txBox="1">
              <a:spLocks noChangeArrowheads="1"/>
            </p:cNvSpPr>
            <p:nvPr/>
          </p:nvSpPr>
          <p:spPr bwMode="auto">
            <a:xfrm>
              <a:off x="2680" y="1356"/>
              <a:ext cx="969" cy="40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494213"/>
              <a:r>
                <a:rPr lang="en-US" sz="1200" b="1">
                  <a:latin typeface="Arial" charset="0"/>
                </a:rPr>
                <a:t>Have an image of inj. beams from a mirror</a:t>
              </a:r>
            </a:p>
          </p:txBody>
        </p:sp>
        <p:sp>
          <p:nvSpPr>
            <p:cNvPr id="155678" name="AutoShape 32"/>
            <p:cNvSpPr>
              <a:spLocks noChangeAspect="1" noChangeArrowheads="1"/>
            </p:cNvSpPr>
            <p:nvPr/>
          </p:nvSpPr>
          <p:spPr bwMode="auto">
            <a:xfrm rot="-2443401">
              <a:off x="2313" y="1054"/>
              <a:ext cx="623" cy="623"/>
            </a:xfrm>
            <a:custGeom>
              <a:avLst/>
              <a:gdLst>
                <a:gd name="T0" fmla="*/ 620 w 21600"/>
                <a:gd name="T1" fmla="*/ 51 h 21600"/>
                <a:gd name="T2" fmla="*/ 259 w 21600"/>
                <a:gd name="T3" fmla="*/ 104 h 21600"/>
                <a:gd name="T4" fmla="*/ 516 w 21600"/>
                <a:gd name="T5" fmla="*/ 206 h 21600"/>
                <a:gd name="T6" fmla="*/ 879 w 21600"/>
                <a:gd name="T7" fmla="*/ 414 h 21600"/>
                <a:gd name="T8" fmla="*/ 672 w 21600"/>
                <a:gd name="T9" fmla="*/ 620 h 21600"/>
                <a:gd name="T10" fmla="*/ 516 w 21600"/>
                <a:gd name="T11" fmla="*/ 41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5 w 21600"/>
                <a:gd name="T19" fmla="*/ 3155 h 21600"/>
                <a:gd name="T20" fmla="*/ 18445 w 21600"/>
                <a:gd name="T21" fmla="*/ 1844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10068" y="5399"/>
                    <a:pt x="9345" y="5548"/>
                    <a:pt x="8672" y="5836"/>
                  </a:cubicBezTo>
                  <a:lnTo>
                    <a:pt x="6545" y="873"/>
                  </a:lnTo>
                  <a:cubicBezTo>
                    <a:pt x="7890" y="297"/>
                    <a:pt x="9337" y="-1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004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5656" name="Rectangle 31"/>
          <p:cNvSpPr>
            <a:spLocks noChangeArrowheads="1"/>
          </p:cNvSpPr>
          <p:nvPr/>
        </p:nvSpPr>
        <p:spPr bwMode="auto">
          <a:xfrm>
            <a:off x="3267075" y="3473450"/>
            <a:ext cx="314325" cy="1260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7553" name="Group 33"/>
          <p:cNvGrpSpPr>
            <a:grpSpLocks/>
          </p:cNvGrpSpPr>
          <p:nvPr/>
        </p:nvGrpSpPr>
        <p:grpSpPr bwMode="auto">
          <a:xfrm>
            <a:off x="2501900" y="2528888"/>
            <a:ext cx="3036888" cy="1571625"/>
            <a:chOff x="1576" y="1593"/>
            <a:chExt cx="1913" cy="990"/>
          </a:xfrm>
        </p:grpSpPr>
        <p:sp>
          <p:nvSpPr>
            <p:cNvPr id="155668" name="Text Box 22"/>
            <p:cNvSpPr txBox="1">
              <a:spLocks noChangeArrowheads="1"/>
            </p:cNvSpPr>
            <p:nvPr/>
          </p:nvSpPr>
          <p:spPr bwMode="auto">
            <a:xfrm>
              <a:off x="2001" y="2217"/>
              <a:ext cx="148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rgbClr val="800000"/>
                  </a:solidFill>
                  <a:latin typeface="Arial" charset="0"/>
                </a:rPr>
                <a:t>The e-gun can be replaced by detectors</a:t>
              </a:r>
            </a:p>
          </p:txBody>
        </p:sp>
        <p:sp>
          <p:nvSpPr>
            <p:cNvPr id="155669" name="Rectangle 32"/>
            <p:cNvSpPr>
              <a:spLocks noChangeArrowheads="1"/>
            </p:cNvSpPr>
            <p:nvPr/>
          </p:nvSpPr>
          <p:spPr bwMode="auto">
            <a:xfrm>
              <a:off x="1576" y="1593"/>
              <a:ext cx="425" cy="14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7555" name="Group 35"/>
          <p:cNvGrpSpPr>
            <a:grpSpLocks/>
          </p:cNvGrpSpPr>
          <p:nvPr/>
        </p:nvGrpSpPr>
        <p:grpSpPr bwMode="auto">
          <a:xfrm>
            <a:off x="4392613" y="3068638"/>
            <a:ext cx="4498975" cy="3681412"/>
            <a:chOff x="2767" y="1933"/>
            <a:chExt cx="2834" cy="2319"/>
          </a:xfrm>
        </p:grpSpPr>
        <p:pic>
          <p:nvPicPr>
            <p:cNvPr id="155659" name="Picture 11" descr="20090211_light_Li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09" y="2534"/>
              <a:ext cx="1392" cy="1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5660" name="Text Box 12"/>
            <p:cNvSpPr txBox="1">
              <a:spLocks noChangeArrowheads="1"/>
            </p:cNvSpPr>
            <p:nvPr/>
          </p:nvSpPr>
          <p:spPr bwMode="auto">
            <a:xfrm>
              <a:off x="3617" y="3734"/>
              <a:ext cx="177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 sz="1200">
                  <a:latin typeface="Arial" charset="0"/>
                </a:rPr>
                <a:t>MCP w/ phosphor screen placed between the trap and electron gun for alignment of singly charged ion beams (injection).</a:t>
              </a:r>
            </a:p>
          </p:txBody>
        </p:sp>
        <p:sp>
          <p:nvSpPr>
            <p:cNvPr id="155661" name="Text Box 13"/>
            <p:cNvSpPr txBox="1">
              <a:spLocks noChangeArrowheads="1"/>
            </p:cNvSpPr>
            <p:nvPr/>
          </p:nvSpPr>
          <p:spPr bwMode="auto">
            <a:xfrm>
              <a:off x="3665" y="3590"/>
              <a:ext cx="65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494213"/>
              <a:r>
                <a:rPr lang="en-US" sz="1200" b="1">
                  <a:solidFill>
                    <a:srgbClr val="800000"/>
                  </a:solidFill>
                  <a:latin typeface="Arial" charset="0"/>
                </a:rPr>
                <a:t>Li-ion beam</a:t>
              </a:r>
            </a:p>
          </p:txBody>
        </p:sp>
        <p:sp>
          <p:nvSpPr>
            <p:cNvPr id="155662" name="Line 14"/>
            <p:cNvSpPr>
              <a:spLocks noChangeShapeType="1"/>
            </p:cNvSpPr>
            <p:nvPr/>
          </p:nvSpPr>
          <p:spPr bwMode="auto">
            <a:xfrm flipV="1">
              <a:off x="3665" y="3254"/>
              <a:ext cx="720" cy="336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663" name="Text Box 15"/>
            <p:cNvSpPr txBox="1">
              <a:spLocks noChangeArrowheads="1"/>
            </p:cNvSpPr>
            <p:nvPr/>
          </p:nvSpPr>
          <p:spPr bwMode="auto">
            <a:xfrm>
              <a:off x="4443" y="3590"/>
              <a:ext cx="854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494213"/>
              <a:r>
                <a:rPr lang="en-US" sz="1200" b="1">
                  <a:solidFill>
                    <a:srgbClr val="800000"/>
                  </a:solidFill>
                  <a:latin typeface="Arial" charset="0"/>
                </a:rPr>
                <a:t>Radius: ~1.5mm</a:t>
              </a:r>
            </a:p>
          </p:txBody>
        </p:sp>
        <p:sp>
          <p:nvSpPr>
            <p:cNvPr id="155664" name="Line 16"/>
            <p:cNvSpPr>
              <a:spLocks noChangeShapeType="1"/>
            </p:cNvSpPr>
            <p:nvPr/>
          </p:nvSpPr>
          <p:spPr bwMode="auto">
            <a:xfrm flipH="1">
              <a:off x="4673" y="2650"/>
              <a:ext cx="288" cy="432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665" name="Text Box 17"/>
            <p:cNvSpPr txBox="1">
              <a:spLocks noChangeArrowheads="1"/>
            </p:cNvSpPr>
            <p:nvPr/>
          </p:nvSpPr>
          <p:spPr bwMode="auto">
            <a:xfrm>
              <a:off x="5009" y="2486"/>
              <a:ext cx="538" cy="288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494213"/>
              <a:r>
                <a:rPr lang="en-US" sz="1200" b="1">
                  <a:latin typeface="Arial" charset="0"/>
                </a:rPr>
                <a:t>Ion beam</a:t>
              </a:r>
            </a:p>
            <a:p>
              <a:pPr defTabSz="4494213"/>
              <a:r>
                <a:rPr lang="en-US" sz="1200" b="1">
                  <a:latin typeface="Arial" charset="0"/>
                </a:rPr>
                <a:t>image</a:t>
              </a:r>
            </a:p>
          </p:txBody>
        </p:sp>
        <p:sp>
          <p:nvSpPr>
            <p:cNvPr id="155666" name="Text Box 25"/>
            <p:cNvSpPr txBox="1">
              <a:spLocks noChangeArrowheads="1"/>
            </p:cNvSpPr>
            <p:nvPr/>
          </p:nvSpPr>
          <p:spPr bwMode="auto">
            <a:xfrm>
              <a:off x="2767" y="3167"/>
              <a:ext cx="1152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latin typeface="Arial" charset="0"/>
                </a:rPr>
                <a:t>Imaging MCP with phosphor screen </a:t>
              </a:r>
              <a:r>
                <a:rPr lang="en-US" sz="1400" b="1">
                  <a:solidFill>
                    <a:srgbClr val="FF0000"/>
                  </a:solidFill>
                  <a:latin typeface="Arial" charset="0"/>
                </a:rPr>
                <a:t>for ion beam alignment</a:t>
              </a:r>
            </a:p>
          </p:txBody>
        </p:sp>
        <p:sp>
          <p:nvSpPr>
            <p:cNvPr id="155667" name="AutoShape 31"/>
            <p:cNvSpPr>
              <a:spLocks noChangeAspect="1" noChangeArrowheads="1"/>
            </p:cNvSpPr>
            <p:nvPr/>
          </p:nvSpPr>
          <p:spPr bwMode="auto">
            <a:xfrm rot="2363401">
              <a:off x="5006" y="1933"/>
              <a:ext cx="595" cy="595"/>
            </a:xfrm>
            <a:custGeom>
              <a:avLst/>
              <a:gdLst>
                <a:gd name="T0" fmla="*/ 632 w 21600"/>
                <a:gd name="T1" fmla="*/ 53 h 21600"/>
                <a:gd name="T2" fmla="*/ 264 w 21600"/>
                <a:gd name="T3" fmla="*/ 105 h 21600"/>
                <a:gd name="T4" fmla="*/ 526 w 21600"/>
                <a:gd name="T5" fmla="*/ 211 h 21600"/>
                <a:gd name="T6" fmla="*/ 895 w 21600"/>
                <a:gd name="T7" fmla="*/ 422 h 21600"/>
                <a:gd name="T8" fmla="*/ 684 w 21600"/>
                <a:gd name="T9" fmla="*/ 632 h 21600"/>
                <a:gd name="T10" fmla="*/ 526 w 21600"/>
                <a:gd name="T11" fmla="*/ 42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8 w 21600"/>
                <a:gd name="T19" fmla="*/ 3158 h 21600"/>
                <a:gd name="T20" fmla="*/ 18442 w 21600"/>
                <a:gd name="T21" fmla="*/ 18442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10068" y="5399"/>
                    <a:pt x="9345" y="5548"/>
                    <a:pt x="8672" y="5836"/>
                  </a:cubicBezTo>
                  <a:lnTo>
                    <a:pt x="6545" y="873"/>
                  </a:lnTo>
                  <a:cubicBezTo>
                    <a:pt x="7890" y="297"/>
                    <a:pt x="9337" y="-1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004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7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7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7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itle 1"/>
          <p:cNvSpPr>
            <a:spLocks noGrp="1"/>
          </p:cNvSpPr>
          <p:nvPr>
            <p:ph type="title"/>
          </p:nvPr>
        </p:nvSpPr>
        <p:spPr>
          <a:xfrm>
            <a:off x="1357313" y="-127000"/>
            <a:ext cx="6000750" cy="1154113"/>
          </a:xfrm>
        </p:spPr>
        <p:txBody>
          <a:bodyPr/>
          <a:lstStyle/>
          <a:p>
            <a:pPr eaLnBrk="1" hangingPunct="1"/>
            <a:r>
              <a:rPr lang="en-US" sz="3600" smtClean="0"/>
              <a:t>The EBIT - Schematic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96E512-E4FA-41A2-A788-F06FFFECC13C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157699" name="Picture 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700" y="1450975"/>
            <a:ext cx="57912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Line 38"/>
          <p:cNvSpPr>
            <a:spLocks noChangeShapeType="1"/>
          </p:cNvSpPr>
          <p:nvPr/>
        </p:nvSpPr>
        <p:spPr bwMode="auto">
          <a:xfrm flipH="1" flipV="1">
            <a:off x="3594100" y="3832225"/>
            <a:ext cx="0" cy="1189038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57701" name="Text Box 39"/>
          <p:cNvSpPr txBox="1">
            <a:spLocks noChangeArrowheads="1"/>
          </p:cNvSpPr>
          <p:nvPr/>
        </p:nvSpPr>
        <p:spPr bwMode="auto">
          <a:xfrm>
            <a:off x="3300413" y="5033963"/>
            <a:ext cx="547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Trap</a:t>
            </a:r>
          </a:p>
        </p:txBody>
      </p:sp>
      <p:sp>
        <p:nvSpPr>
          <p:cNvPr id="157702" name="Line 42"/>
          <p:cNvSpPr>
            <a:spLocks noChangeShapeType="1"/>
          </p:cNvSpPr>
          <p:nvPr/>
        </p:nvSpPr>
        <p:spPr bwMode="auto">
          <a:xfrm flipH="1">
            <a:off x="3406775" y="1889125"/>
            <a:ext cx="9525" cy="1584325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57703" name="Text Box 44"/>
          <p:cNvSpPr txBox="1">
            <a:spLocks noChangeArrowheads="1"/>
          </p:cNvSpPr>
          <p:nvPr/>
        </p:nvSpPr>
        <p:spPr bwMode="auto">
          <a:xfrm>
            <a:off x="2349500" y="1168400"/>
            <a:ext cx="2995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Cryogen-free superconducting coils</a:t>
            </a:r>
          </a:p>
        </p:txBody>
      </p:sp>
      <p:pic>
        <p:nvPicPr>
          <p:cNvPr id="157704" name="Picture 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0863" y="3946525"/>
            <a:ext cx="1770062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5" name="Rectangle 72"/>
          <p:cNvSpPr>
            <a:spLocks noChangeArrowheads="1"/>
          </p:cNvSpPr>
          <p:nvPr/>
        </p:nvSpPr>
        <p:spPr bwMode="auto">
          <a:xfrm>
            <a:off x="6977063" y="3868738"/>
            <a:ext cx="1690687" cy="2419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157706" name="Text Box 73"/>
          <p:cNvSpPr txBox="1">
            <a:spLocks noChangeArrowheads="1"/>
          </p:cNvSpPr>
          <p:nvPr/>
        </p:nvSpPr>
        <p:spPr bwMode="auto">
          <a:xfrm>
            <a:off x="6943725" y="3429000"/>
            <a:ext cx="16017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Calibri" pitchFamily="34" charset="0"/>
              </a:rPr>
              <a:t>Magnetic-field distrib.</a:t>
            </a:r>
          </a:p>
          <a:p>
            <a:r>
              <a:rPr lang="en-US" sz="1200" b="1">
                <a:latin typeface="Calibri" pitchFamily="34" charset="0"/>
              </a:rPr>
              <a:t>Taken from M. Froese</a:t>
            </a:r>
          </a:p>
        </p:txBody>
      </p:sp>
      <p:sp>
        <p:nvSpPr>
          <p:cNvPr id="157707" name="Line 76"/>
          <p:cNvSpPr>
            <a:spLocks noChangeShapeType="1"/>
          </p:cNvSpPr>
          <p:nvPr/>
        </p:nvSpPr>
        <p:spPr bwMode="auto">
          <a:xfrm>
            <a:off x="1006475" y="2863850"/>
            <a:ext cx="152400" cy="5381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57708" name="Line 77"/>
          <p:cNvSpPr>
            <a:spLocks noChangeShapeType="1"/>
          </p:cNvSpPr>
          <p:nvPr/>
        </p:nvSpPr>
        <p:spPr bwMode="auto">
          <a:xfrm>
            <a:off x="1006475" y="2863850"/>
            <a:ext cx="1573213" cy="652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57709" name="Text Box 78"/>
          <p:cNvSpPr txBox="1">
            <a:spLocks noChangeArrowheads="1"/>
          </p:cNvSpPr>
          <p:nvPr/>
        </p:nvSpPr>
        <p:spPr bwMode="auto">
          <a:xfrm>
            <a:off x="615950" y="2325688"/>
            <a:ext cx="735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4699"/>
                </a:solidFill>
                <a:latin typeface="Calibri" pitchFamily="34" charset="0"/>
              </a:rPr>
              <a:t>Einzel</a:t>
            </a:r>
          </a:p>
          <a:p>
            <a:r>
              <a:rPr lang="en-US" sz="1800" b="1">
                <a:solidFill>
                  <a:srgbClr val="004699"/>
                </a:solidFill>
                <a:latin typeface="Calibri" pitchFamily="34" charset="0"/>
              </a:rPr>
              <a:t>lenses</a:t>
            </a:r>
          </a:p>
        </p:txBody>
      </p:sp>
      <p:grpSp>
        <p:nvGrpSpPr>
          <p:cNvPr id="157710" name="Group 83"/>
          <p:cNvGrpSpPr>
            <a:grpSpLocks/>
          </p:cNvGrpSpPr>
          <p:nvPr/>
        </p:nvGrpSpPr>
        <p:grpSpPr bwMode="auto">
          <a:xfrm>
            <a:off x="3459163" y="6010275"/>
            <a:ext cx="3175" cy="271463"/>
            <a:chOff x="920" y="3877"/>
            <a:chExt cx="3967" cy="171"/>
          </a:xfrm>
        </p:grpSpPr>
        <p:sp>
          <p:nvSpPr>
            <p:cNvPr id="157724" name="Line 79"/>
            <p:cNvSpPr>
              <a:spLocks noChangeShapeType="1"/>
            </p:cNvSpPr>
            <p:nvPr/>
          </p:nvSpPr>
          <p:spPr bwMode="auto">
            <a:xfrm>
              <a:off x="920" y="3878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725" name="Line 80"/>
            <p:cNvSpPr>
              <a:spLocks noChangeShapeType="1"/>
            </p:cNvSpPr>
            <p:nvPr/>
          </p:nvSpPr>
          <p:spPr bwMode="auto">
            <a:xfrm>
              <a:off x="920" y="3950"/>
              <a:ext cx="39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726" name="Line 81"/>
            <p:cNvSpPr>
              <a:spLocks noChangeShapeType="1"/>
            </p:cNvSpPr>
            <p:nvPr/>
          </p:nvSpPr>
          <p:spPr bwMode="auto">
            <a:xfrm>
              <a:off x="4887" y="3877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7711" name="Oval 90"/>
          <p:cNvSpPr>
            <a:spLocks noChangeArrowheads="1"/>
          </p:cNvSpPr>
          <p:nvPr/>
        </p:nvSpPr>
        <p:spPr bwMode="auto">
          <a:xfrm>
            <a:off x="7899400" y="4945063"/>
            <a:ext cx="384175" cy="3063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157712" name="Line 91"/>
          <p:cNvSpPr>
            <a:spLocks noChangeShapeType="1"/>
          </p:cNvSpPr>
          <p:nvPr/>
        </p:nvSpPr>
        <p:spPr bwMode="auto">
          <a:xfrm flipH="1">
            <a:off x="7707313" y="5175250"/>
            <a:ext cx="230187" cy="192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713" name="Text Box 92"/>
          <p:cNvSpPr txBox="1">
            <a:spLocks noChangeArrowheads="1"/>
          </p:cNvSpPr>
          <p:nvPr/>
        </p:nvSpPr>
        <p:spPr bwMode="auto">
          <a:xfrm>
            <a:off x="7315200" y="5329238"/>
            <a:ext cx="469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Calibri" pitchFamily="34" charset="0"/>
              </a:rPr>
              <a:t>Dip</a:t>
            </a:r>
          </a:p>
        </p:txBody>
      </p:sp>
      <p:sp>
        <p:nvSpPr>
          <p:cNvPr id="157714" name="Line 87"/>
          <p:cNvSpPr>
            <a:spLocks noChangeShapeType="1"/>
          </p:cNvSpPr>
          <p:nvPr/>
        </p:nvSpPr>
        <p:spPr bwMode="auto">
          <a:xfrm>
            <a:off x="4438650" y="6007100"/>
            <a:ext cx="0" cy="2698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305300" y="3517900"/>
            <a:ext cx="2266950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1" name="Rectangle 50"/>
          <p:cNvSpPr/>
          <p:nvPr/>
        </p:nvSpPr>
        <p:spPr>
          <a:xfrm>
            <a:off x="4394200" y="3576638"/>
            <a:ext cx="36513" cy="252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7717" name="Text Box 75"/>
          <p:cNvSpPr txBox="1">
            <a:spLocks noChangeArrowheads="1"/>
          </p:cNvSpPr>
          <p:nvPr/>
        </p:nvSpPr>
        <p:spPr bwMode="auto">
          <a:xfrm>
            <a:off x="5060950" y="2851150"/>
            <a:ext cx="1482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4699"/>
                </a:solidFill>
                <a:latin typeface="Calibri" pitchFamily="34" charset="0"/>
              </a:rPr>
              <a:t>Beta detector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rot="10800000" flipV="1">
            <a:off x="4483100" y="3117850"/>
            <a:ext cx="666750" cy="533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505200" y="4051300"/>
            <a:ext cx="177800" cy="889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7720" name="Text Box 75"/>
          <p:cNvSpPr txBox="1">
            <a:spLocks noChangeArrowheads="1"/>
          </p:cNvSpPr>
          <p:nvPr/>
        </p:nvSpPr>
        <p:spPr bwMode="auto">
          <a:xfrm>
            <a:off x="1016000" y="5237163"/>
            <a:ext cx="1925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4699"/>
                </a:solidFill>
                <a:latin typeface="Calibri" pitchFamily="34" charset="0"/>
              </a:rPr>
              <a:t>1/7 X-ray detector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rot="5400000" flipH="1" flipV="1">
            <a:off x="2638425" y="4429125"/>
            <a:ext cx="1111250" cy="6223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722" name="Text Box 82"/>
          <p:cNvSpPr txBox="1">
            <a:spLocks noChangeArrowheads="1"/>
          </p:cNvSpPr>
          <p:nvPr/>
        </p:nvSpPr>
        <p:spPr bwMode="auto">
          <a:xfrm>
            <a:off x="3416300" y="6215063"/>
            <a:ext cx="1079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Calibri" pitchFamily="34" charset="0"/>
              </a:rPr>
              <a:t>~284 mm</a:t>
            </a:r>
          </a:p>
        </p:txBody>
      </p:sp>
      <p:sp>
        <p:nvSpPr>
          <p:cNvPr id="157723" name="TextBox 63"/>
          <p:cNvSpPr txBox="1">
            <a:spLocks noChangeArrowheads="1"/>
          </p:cNvSpPr>
          <p:nvPr/>
        </p:nvSpPr>
        <p:spPr bwMode="auto">
          <a:xfrm>
            <a:off x="5905500" y="1606550"/>
            <a:ext cx="2444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latin typeface="Calibri" pitchFamily="34" charset="0"/>
              </a:rPr>
              <a:t>EC-BR measurements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itle 1"/>
          <p:cNvSpPr>
            <a:spLocks noGrp="1"/>
          </p:cNvSpPr>
          <p:nvPr>
            <p:ph type="title"/>
          </p:nvPr>
        </p:nvSpPr>
        <p:spPr>
          <a:xfrm>
            <a:off x="1282700" y="-169863"/>
            <a:ext cx="6534150" cy="1154113"/>
          </a:xfrm>
        </p:spPr>
        <p:txBody>
          <a:bodyPr/>
          <a:lstStyle/>
          <a:p>
            <a:pPr eaLnBrk="1" hangingPunct="1"/>
            <a:r>
              <a:rPr lang="en-US" sz="3600" smtClean="0"/>
              <a:t>Branching Ratio Measurements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9. Jan 2008</a:t>
            </a:r>
          </a:p>
        </p:txBody>
      </p:sp>
      <p:pic>
        <p:nvPicPr>
          <p:cNvPr id="159747" name="Picture 13" descr="DSC0425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75" y="2984500"/>
            <a:ext cx="2809875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8" name="Picture 12" descr="IMG_4403.jpg"/>
          <p:cNvPicPr>
            <a:picLocks noChangeAspect="1"/>
          </p:cNvPicPr>
          <p:nvPr/>
        </p:nvPicPr>
        <p:blipFill>
          <a:blip r:embed="rId4"/>
          <a:srcRect t="24609" b="27814"/>
          <a:stretch>
            <a:fillRect/>
          </a:stretch>
        </p:blipFill>
        <p:spPr bwMode="auto">
          <a:xfrm>
            <a:off x="215900" y="1073150"/>
            <a:ext cx="2800350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9" name="Rectangle 97"/>
          <p:cNvSpPr>
            <a:spLocks noChangeArrowheads="1"/>
          </p:cNvSpPr>
          <p:nvPr/>
        </p:nvSpPr>
        <p:spPr bwMode="auto">
          <a:xfrm>
            <a:off x="3416300" y="833438"/>
            <a:ext cx="52657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8261" rIns="1221990" anchor="ctr">
            <a:spAutoFit/>
          </a:bodyPr>
          <a:lstStyle/>
          <a:p>
            <a:pPr algn="ctr">
              <a:tabLst>
                <a:tab pos="5029200" algn="l"/>
              </a:tabLst>
            </a:pPr>
            <a:r>
              <a:rPr lang="en-US" sz="1200">
                <a:latin typeface="Calibri" pitchFamily="34" charset="0"/>
              </a:rPr>
              <a:t>CANDIDATES FOR BRANCHING RATIO MEASUREMENTS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771900" y="1285875"/>
          <a:ext cx="4356100" cy="1920875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66750"/>
                <a:gridCol w="800100"/>
                <a:gridCol w="1847040"/>
                <a:gridCol w="1042210"/>
              </a:tblGrid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</a:rPr>
                        <a:t>100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Mo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</a:rPr>
                        <a:t>100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Tc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</a:rPr>
                        <a:t>[1+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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+, T1/2 = 15.8 s]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 17.5 </a:t>
                      </a:r>
                      <a:r>
                        <a:rPr lang="en-US" sz="120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Pd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Ag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24.6 s]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21.2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114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Cd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114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In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71.9 s]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25.3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116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Cd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116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In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14.1 s]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25.3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fr-FR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82</a:t>
                      </a: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Se :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82m</a:t>
                      </a: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Br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[2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-</a:t>
                      </a:r>
                      <a:r>
                        <a:rPr lang="fr-FR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+, T1/2 = 6.1 min]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11.2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128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Te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128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I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25.0 min]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27.5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76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Ge 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76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As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[2-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+, T1/2 = 26.2 h]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9.9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59779" name="TextBox 17"/>
          <p:cNvSpPr txBox="1">
            <a:spLocks noChangeArrowheads="1"/>
          </p:cNvSpPr>
          <p:nvPr/>
        </p:nvSpPr>
        <p:spPr bwMode="auto">
          <a:xfrm>
            <a:off x="3549650" y="4973638"/>
            <a:ext cx="48450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Calibri" pitchFamily="34" charset="0"/>
              </a:rPr>
              <a:t>10</a:t>
            </a:r>
            <a:r>
              <a:rPr lang="en-US" sz="1600" b="1" baseline="30000">
                <a:latin typeface="Calibri" pitchFamily="34" charset="0"/>
              </a:rPr>
              <a:t>5</a:t>
            </a:r>
            <a:r>
              <a:rPr lang="en-US" sz="1600" b="1">
                <a:latin typeface="Calibri" pitchFamily="34" charset="0"/>
              </a:rPr>
              <a:t> ions in trap with one half-life measurement cycle:</a:t>
            </a:r>
          </a:p>
          <a:p>
            <a:pPr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 solid angle: 2.1%</a:t>
            </a:r>
          </a:p>
          <a:p>
            <a:pPr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 detection efficiency: 30%</a:t>
            </a:r>
          </a:p>
          <a:p>
            <a:pPr>
              <a:buFont typeface="Arial" charset="0"/>
              <a:buChar char="•"/>
            </a:pPr>
            <a:endParaRPr lang="en-US" sz="1600">
              <a:latin typeface="Calibri" pitchFamily="34" charset="0"/>
            </a:endParaRPr>
          </a:p>
        </p:txBody>
      </p:sp>
      <p:sp>
        <p:nvSpPr>
          <p:cNvPr id="19" name="Right Brace 18"/>
          <p:cNvSpPr/>
          <p:nvPr/>
        </p:nvSpPr>
        <p:spPr>
          <a:xfrm>
            <a:off x="6038850" y="5284788"/>
            <a:ext cx="88900" cy="4445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9781" name="TextBox 19"/>
          <p:cNvSpPr txBox="1">
            <a:spLocks noChangeArrowheads="1"/>
          </p:cNvSpPr>
          <p:nvPr/>
        </p:nvSpPr>
        <p:spPr bwMode="auto">
          <a:xfrm>
            <a:off x="6172200" y="5329238"/>
            <a:ext cx="2438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5.7 x 10</a:t>
            </a:r>
            <a:r>
              <a:rPr lang="en-US" sz="1600" baseline="30000">
                <a:latin typeface="Calibri" pitchFamily="34" charset="0"/>
              </a:rPr>
              <a:t>-3</a:t>
            </a:r>
            <a:r>
              <a:rPr lang="en-US" sz="1600">
                <a:latin typeface="Calibri" pitchFamily="34" charset="0"/>
              </a:rPr>
              <a:t> EC counts/cycle</a:t>
            </a:r>
          </a:p>
        </p:txBody>
      </p:sp>
      <p:sp>
        <p:nvSpPr>
          <p:cNvPr id="159782" name="TextBox 20"/>
          <p:cNvSpPr txBox="1">
            <a:spLocks noChangeArrowheads="1"/>
          </p:cNvSpPr>
          <p:nvPr/>
        </p:nvSpPr>
        <p:spPr bwMode="auto">
          <a:xfrm>
            <a:off x="3816350" y="5873750"/>
            <a:ext cx="3822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100 EC counts </a:t>
            </a:r>
            <a:r>
              <a:rPr lang="en-US" sz="1600">
                <a:latin typeface="Calibri" pitchFamily="34" charset="0"/>
                <a:sym typeface="Wingdings" pitchFamily="2" charset="2"/>
              </a:rPr>
              <a:t> 17636 EBIT fills  74h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159783" name="TextBox 21"/>
          <p:cNvSpPr txBox="1">
            <a:spLocks noChangeArrowheads="1"/>
          </p:cNvSpPr>
          <p:nvPr/>
        </p:nvSpPr>
        <p:spPr bwMode="auto">
          <a:xfrm>
            <a:off x="4438650" y="6229350"/>
            <a:ext cx="231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latin typeface="Calibri" pitchFamily="34" charset="0"/>
              </a:rPr>
              <a:t>88h proposed for </a:t>
            </a:r>
            <a:r>
              <a:rPr lang="en-US" sz="1800" b="1" baseline="30000">
                <a:latin typeface="Calibri" pitchFamily="34" charset="0"/>
              </a:rPr>
              <a:t>100</a:t>
            </a:r>
            <a:r>
              <a:rPr lang="en-US" sz="1800" b="1">
                <a:latin typeface="Calibri" pitchFamily="34" charset="0"/>
              </a:rPr>
              <a:t>Tc</a:t>
            </a:r>
          </a:p>
        </p:txBody>
      </p:sp>
      <p:grpSp>
        <p:nvGrpSpPr>
          <p:cNvPr id="159784" name="Group 15"/>
          <p:cNvGrpSpPr>
            <a:grpSpLocks noChangeAspect="1"/>
          </p:cNvGrpSpPr>
          <p:nvPr/>
        </p:nvGrpSpPr>
        <p:grpSpPr bwMode="auto">
          <a:xfrm>
            <a:off x="3549650" y="3240088"/>
            <a:ext cx="5156200" cy="1614487"/>
            <a:chOff x="2082800" y="4557296"/>
            <a:chExt cx="5289550" cy="1655008"/>
          </a:xfrm>
        </p:grpSpPr>
        <p:sp>
          <p:nvSpPr>
            <p:cNvPr id="159785" name="TextBox 22"/>
            <p:cNvSpPr txBox="1">
              <a:spLocks noChangeArrowheads="1"/>
            </p:cNvSpPr>
            <p:nvPr/>
          </p:nvSpPr>
          <p:spPr bwMode="auto">
            <a:xfrm>
              <a:off x="4305300" y="4735096"/>
              <a:ext cx="8001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baseline="30000">
                  <a:latin typeface="Calibri" pitchFamily="34" charset="0"/>
                </a:rPr>
                <a:t>100</a:t>
              </a:r>
              <a:r>
                <a:rPr lang="en-US" sz="1600" b="1">
                  <a:latin typeface="Calibri" pitchFamily="34" charset="0"/>
                </a:rPr>
                <a:t>Tc</a:t>
              </a:r>
            </a:p>
          </p:txBody>
        </p:sp>
        <p:sp>
          <p:nvSpPr>
            <p:cNvPr id="159786" name="TextBox 23"/>
            <p:cNvSpPr txBox="1">
              <a:spLocks noChangeArrowheads="1"/>
            </p:cNvSpPr>
            <p:nvPr/>
          </p:nvSpPr>
          <p:spPr bwMode="auto">
            <a:xfrm>
              <a:off x="2082800" y="5873750"/>
              <a:ext cx="80010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baseline="30000">
                  <a:latin typeface="Calibri" pitchFamily="34" charset="0"/>
                </a:rPr>
                <a:t>100</a:t>
              </a:r>
              <a:r>
                <a:rPr lang="en-US" sz="1600" b="1">
                  <a:latin typeface="Calibri" pitchFamily="34" charset="0"/>
                </a:rPr>
                <a:t>Mo</a:t>
              </a:r>
            </a:p>
          </p:txBody>
        </p:sp>
        <p:sp>
          <p:nvSpPr>
            <p:cNvPr id="159787" name="TextBox 24"/>
            <p:cNvSpPr txBox="1">
              <a:spLocks noChangeArrowheads="1"/>
            </p:cNvSpPr>
            <p:nvPr/>
          </p:nvSpPr>
          <p:spPr bwMode="auto">
            <a:xfrm>
              <a:off x="6127750" y="5873750"/>
              <a:ext cx="80010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baseline="30000">
                  <a:latin typeface="Calibri" pitchFamily="34" charset="0"/>
                </a:rPr>
                <a:t>100</a:t>
              </a:r>
              <a:r>
                <a:rPr lang="en-US" sz="1600" b="1">
                  <a:latin typeface="Calibri" pitchFamily="34" charset="0"/>
                </a:rPr>
                <a:t>Ru</a:t>
              </a:r>
            </a:p>
          </p:txBody>
        </p:sp>
        <p:sp>
          <p:nvSpPr>
            <p:cNvPr id="159788" name="TextBox 25"/>
            <p:cNvSpPr txBox="1">
              <a:spLocks noChangeArrowheads="1"/>
            </p:cNvSpPr>
            <p:nvPr/>
          </p:nvSpPr>
          <p:spPr bwMode="auto">
            <a:xfrm>
              <a:off x="3060700" y="5162550"/>
              <a:ext cx="1466850" cy="5847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Q</a:t>
              </a:r>
              <a:r>
                <a:rPr lang="en-US" sz="1600" b="1" baseline="-25000">
                  <a:latin typeface="Calibri" pitchFamily="34" charset="0"/>
                </a:rPr>
                <a:t>EC</a:t>
              </a:r>
              <a:r>
                <a:rPr lang="en-US" sz="1600" b="1">
                  <a:latin typeface="Calibri" pitchFamily="34" charset="0"/>
                </a:rPr>
                <a:t> = 0.168</a:t>
              </a:r>
            </a:p>
            <a:p>
              <a:r>
                <a:rPr lang="en-US" sz="1600" b="1">
                  <a:latin typeface="Symbol" pitchFamily="18" charset="2"/>
                </a:rPr>
                <a:t>  e  </a:t>
              </a:r>
              <a:r>
                <a:rPr lang="en-US" sz="1600">
                  <a:latin typeface="Symbol" pitchFamily="18" charset="2"/>
                </a:rPr>
                <a:t>»</a:t>
              </a:r>
              <a:r>
                <a:rPr lang="en-US" sz="1600">
                  <a:latin typeface="Calibri" pitchFamily="34" charset="0"/>
                </a:rPr>
                <a:t> </a:t>
              </a:r>
              <a:r>
                <a:rPr lang="en-US" sz="1600" b="1">
                  <a:latin typeface="Calibri" pitchFamily="34" charset="0"/>
                </a:rPr>
                <a:t>0.0018%</a:t>
              </a:r>
            </a:p>
          </p:txBody>
        </p:sp>
        <p:sp>
          <p:nvSpPr>
            <p:cNvPr id="159789" name="TextBox 26"/>
            <p:cNvSpPr txBox="1">
              <a:spLocks noChangeArrowheads="1"/>
            </p:cNvSpPr>
            <p:nvPr/>
          </p:nvSpPr>
          <p:spPr bwMode="auto">
            <a:xfrm>
              <a:off x="5905500" y="5135146"/>
              <a:ext cx="146685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Q</a:t>
              </a:r>
              <a:r>
                <a:rPr lang="en-US" sz="1600" b="1" baseline="-25000">
                  <a:latin typeface="Symbol" pitchFamily="18" charset="2"/>
                </a:rPr>
                <a:t>b</a:t>
              </a:r>
              <a:r>
                <a:rPr lang="en-US" sz="1600" b="1">
                  <a:latin typeface="Calibri" pitchFamily="34" charset="0"/>
                </a:rPr>
                <a:t> = 3.202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838450" y="4718403"/>
              <a:ext cx="3289683" cy="162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2594431" y="5139670"/>
              <a:ext cx="711150" cy="578137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994791" y="6049570"/>
              <a:ext cx="2977000" cy="1628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840000">
              <a:off x="5506025" y="5118729"/>
              <a:ext cx="710050" cy="577708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794" name="TextBox 31"/>
            <p:cNvSpPr txBox="1">
              <a:spLocks noChangeArrowheads="1"/>
            </p:cNvSpPr>
            <p:nvPr/>
          </p:nvSpPr>
          <p:spPr bwMode="auto">
            <a:xfrm>
              <a:off x="2482850" y="4557296"/>
              <a:ext cx="8001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1+</a:t>
              </a:r>
            </a:p>
          </p:txBody>
        </p:sp>
        <p:sp>
          <p:nvSpPr>
            <p:cNvPr id="159795" name="TextBox 32"/>
            <p:cNvSpPr txBox="1">
              <a:spLocks noChangeArrowheads="1"/>
            </p:cNvSpPr>
            <p:nvPr/>
          </p:nvSpPr>
          <p:spPr bwMode="auto">
            <a:xfrm>
              <a:off x="6172200" y="4557296"/>
              <a:ext cx="8001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15.8 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49750" y="5740374"/>
              <a:ext cx="534166" cy="3384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latin typeface="Symbol" pitchFamily="18" charset="2"/>
                  <a:cs typeface="+mn-cs"/>
                </a:rPr>
                <a:t>b</a:t>
              </a:r>
              <a:r>
                <a:rPr lang="en-US" sz="1600" b="1" baseline="30000" dirty="0">
                  <a:latin typeface="+mj-lt"/>
                  <a:cs typeface="+mn-cs"/>
                </a:rPr>
                <a:t>-</a:t>
              </a:r>
              <a:r>
                <a:rPr lang="en-US" sz="1600" b="1" dirty="0">
                  <a:latin typeface="Symbol" pitchFamily="18" charset="2"/>
                  <a:cs typeface="+mn-cs"/>
                </a:rPr>
                <a:t>b</a:t>
              </a:r>
              <a:r>
                <a:rPr lang="en-US" sz="1600" b="1" baseline="30000" dirty="0">
                  <a:latin typeface="Calibri" pitchFamily="34" charset="0"/>
                  <a:cs typeface="+mn-cs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itle 1"/>
          <p:cNvSpPr>
            <a:spLocks noGrp="1"/>
          </p:cNvSpPr>
          <p:nvPr>
            <p:ph type="title"/>
          </p:nvPr>
        </p:nvSpPr>
        <p:spPr>
          <a:xfrm>
            <a:off x="1327150" y="-127000"/>
            <a:ext cx="6000750" cy="1154113"/>
          </a:xfrm>
        </p:spPr>
        <p:txBody>
          <a:bodyPr/>
          <a:lstStyle/>
          <a:p>
            <a:pPr eaLnBrk="1" hangingPunct="1"/>
            <a:r>
              <a:rPr lang="en-US" sz="3600" smtClean="0"/>
              <a:t>Simulations</a:t>
            </a:r>
          </a:p>
        </p:txBody>
      </p:sp>
      <p:pic>
        <p:nvPicPr>
          <p:cNvPr id="14" name="Picture 13" descr="extrema-3E6-0+2-0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" y="3117850"/>
            <a:ext cx="3792538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extrema-3E6-40+2'5-0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7550" y="4006850"/>
            <a:ext cx="445135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gyration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60950" y="1250950"/>
            <a:ext cx="38671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20" descr="central740_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1450" y="1162050"/>
            <a:ext cx="4497388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82650" y="3251200"/>
            <a:ext cx="1822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3 MeV electrons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460750" y="1827213"/>
            <a:ext cx="577850" cy="1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460750" y="1962150"/>
            <a:ext cx="57785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6" name="TextBox 27"/>
          <p:cNvSpPr txBox="1">
            <a:spLocks noChangeArrowheads="1"/>
          </p:cNvSpPr>
          <p:nvPr/>
        </p:nvSpPr>
        <p:spPr bwMode="auto">
          <a:xfrm>
            <a:off x="3371850" y="1517650"/>
            <a:ext cx="666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Ø5 mm</a:t>
            </a:r>
          </a:p>
        </p:txBody>
      </p:sp>
      <p:sp>
        <p:nvSpPr>
          <p:cNvPr id="67597" name="TextBox 28"/>
          <p:cNvSpPr txBox="1">
            <a:spLocks noChangeArrowheads="1"/>
          </p:cNvSpPr>
          <p:nvPr/>
        </p:nvSpPr>
        <p:spPr bwMode="auto">
          <a:xfrm>
            <a:off x="482600" y="22733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5 kV</a:t>
            </a:r>
          </a:p>
        </p:txBody>
      </p:sp>
      <p:sp>
        <p:nvSpPr>
          <p:cNvPr id="67598" name="TextBox 29"/>
          <p:cNvSpPr txBox="1">
            <a:spLocks noChangeArrowheads="1"/>
          </p:cNvSpPr>
          <p:nvPr/>
        </p:nvSpPr>
        <p:spPr bwMode="auto">
          <a:xfrm>
            <a:off x="1727200" y="2273300"/>
            <a:ext cx="800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4.7 kV</a:t>
            </a:r>
          </a:p>
        </p:txBody>
      </p:sp>
      <p:sp>
        <p:nvSpPr>
          <p:cNvPr id="67599" name="TextBox 30"/>
          <p:cNvSpPr txBox="1">
            <a:spLocks noChangeArrowheads="1"/>
          </p:cNvSpPr>
          <p:nvPr/>
        </p:nvSpPr>
        <p:spPr bwMode="auto">
          <a:xfrm>
            <a:off x="3416300" y="2273300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5 kV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10800000">
            <a:off x="1771650" y="4584700"/>
            <a:ext cx="2178050" cy="1588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993900" y="4362450"/>
            <a:ext cx="1822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284 mm to center</a:t>
            </a:r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3616325" y="4162425"/>
            <a:ext cx="8445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994150" y="3740150"/>
            <a:ext cx="889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994150" y="4584700"/>
            <a:ext cx="889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>
            <a:spLocks noChangeArrowheads="1"/>
          </p:cNvSpPr>
          <p:nvPr/>
        </p:nvSpPr>
        <p:spPr bwMode="auto">
          <a:xfrm rot="5400000">
            <a:off x="3821113" y="4046537"/>
            <a:ext cx="71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25 mm</a:t>
            </a:r>
          </a:p>
        </p:txBody>
      </p:sp>
      <p:graphicFrame>
        <p:nvGraphicFramePr>
          <p:cNvPr id="49" name="Object 3"/>
          <p:cNvGraphicFramePr>
            <a:graphicFrameLocks noChangeAspect="1"/>
          </p:cNvGraphicFramePr>
          <p:nvPr/>
        </p:nvGraphicFramePr>
        <p:xfrm>
          <a:off x="6083300" y="3384550"/>
          <a:ext cx="1644650" cy="641350"/>
        </p:xfrm>
        <a:graphic>
          <a:graphicData uri="http://schemas.openxmlformats.org/presentationml/2006/ole">
            <p:oleObj spid="_x0000_s67587" name="Equation" r:id="rId8" imgW="1269720" imgH="495000" progId="">
              <p:embed/>
            </p:oleObj>
          </a:graphicData>
        </a:graphic>
      </p:graphicFrame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905500" y="2762250"/>
            <a:ext cx="2489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Loss through magnetic bottle for </a:t>
            </a:r>
            <a:r>
              <a:rPr lang="en-US" sz="1800">
                <a:latin typeface="Symbol" pitchFamily="18" charset="2"/>
              </a:rPr>
              <a:t>q</a:t>
            </a:r>
            <a:r>
              <a:rPr lang="en-US" sz="1800">
                <a:latin typeface="Calibri" pitchFamily="34" charset="0"/>
              </a:rPr>
              <a:t> &gt; 79deg: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616450" y="6211888"/>
            <a:ext cx="45275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Loss through wall collisions</a:t>
            </a:r>
          </a:p>
          <a:p>
            <a:r>
              <a:rPr lang="en-US" sz="1800">
                <a:latin typeface="Calibri" pitchFamily="34" charset="0"/>
                <a:sym typeface="Wingdings" pitchFamily="2" charset="2"/>
              </a:rPr>
              <a:t> </a:t>
            </a:r>
            <a:r>
              <a:rPr lang="en-US" sz="1800" b="1">
                <a:latin typeface="Calibri" pitchFamily="34" charset="0"/>
                <a:sym typeface="Wingdings" pitchFamily="2" charset="2"/>
              </a:rPr>
              <a:t>Rotating wall cooling or side-band cooling</a:t>
            </a:r>
            <a:endParaRPr lang="en-US" sz="1800" b="1">
              <a:latin typeface="Calibri" pitchFamily="34" charset="0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660650" y="3295650"/>
            <a:ext cx="1111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B</a:t>
            </a:r>
            <a:r>
              <a:rPr lang="en-US" sz="1800" baseline="-25000">
                <a:latin typeface="Calibri" pitchFamily="34" charset="0"/>
              </a:rPr>
              <a:t>max</a:t>
            </a:r>
            <a:r>
              <a:rPr lang="en-US" sz="1800">
                <a:latin typeface="Calibri" pitchFamily="34" charset="0"/>
              </a:rPr>
              <a:t> = 6T</a:t>
            </a:r>
          </a:p>
        </p:txBody>
      </p:sp>
      <p:sp>
        <p:nvSpPr>
          <p:cNvPr id="67609" name="TextBox 23"/>
          <p:cNvSpPr txBox="1">
            <a:spLocks noChangeArrowheads="1"/>
          </p:cNvSpPr>
          <p:nvPr/>
        </p:nvSpPr>
        <p:spPr bwMode="auto">
          <a:xfrm>
            <a:off x="2260600" y="1206500"/>
            <a:ext cx="1111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B</a:t>
            </a:r>
            <a:r>
              <a:rPr lang="en-US" sz="1800" baseline="-25000">
                <a:latin typeface="Calibri" pitchFamily="34" charset="0"/>
              </a:rPr>
              <a:t>max</a:t>
            </a:r>
            <a:r>
              <a:rPr lang="en-US" sz="1800">
                <a:latin typeface="Calibri" pitchFamily="34" charset="0"/>
              </a:rPr>
              <a:t> ~ 3T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105650" y="4184650"/>
            <a:ext cx="1111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B</a:t>
            </a:r>
            <a:r>
              <a:rPr lang="en-US" sz="1800" baseline="-25000">
                <a:latin typeface="Calibri" pitchFamily="34" charset="0"/>
              </a:rPr>
              <a:t>max</a:t>
            </a:r>
            <a:r>
              <a:rPr lang="en-US" sz="1800">
                <a:latin typeface="Calibri" pitchFamily="34" charset="0"/>
              </a:rPr>
              <a:t> = 6T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150100" y="1473200"/>
            <a:ext cx="1111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B</a:t>
            </a:r>
            <a:r>
              <a:rPr lang="en-US" sz="1800" baseline="-25000">
                <a:latin typeface="Calibri" pitchFamily="34" charset="0"/>
              </a:rPr>
              <a:t>max</a:t>
            </a:r>
            <a:r>
              <a:rPr lang="en-US" sz="1800">
                <a:latin typeface="Calibri" pitchFamily="34" charset="0"/>
              </a:rPr>
              <a:t> = 6T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48" grpId="0"/>
      <p:bldP spid="50" grpId="0"/>
      <p:bldP spid="51" grpId="0"/>
      <p:bldP spid="52" grpId="0"/>
      <p:bldP spid="25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9Li-decay_fat_lin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3950" y="1239838"/>
            <a:ext cx="4475163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3194050" y="3695700"/>
            <a:ext cx="1771650" cy="1155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grpSp>
        <p:nvGrpSpPr>
          <p:cNvPr id="163843" name="Group 21"/>
          <p:cNvGrpSpPr>
            <a:grpSpLocks/>
          </p:cNvGrpSpPr>
          <p:nvPr/>
        </p:nvGrpSpPr>
        <p:grpSpPr bwMode="auto">
          <a:xfrm>
            <a:off x="482600" y="1473200"/>
            <a:ext cx="1377950" cy="1227138"/>
            <a:chOff x="7639050" y="3107551"/>
            <a:chExt cx="1377950" cy="1227614"/>
          </a:xfrm>
        </p:grpSpPr>
        <p:sp>
          <p:nvSpPr>
            <p:cNvPr id="163854" name="TextBox 20"/>
            <p:cNvSpPr txBox="1">
              <a:spLocks noChangeArrowheads="1"/>
            </p:cNvSpPr>
            <p:nvPr/>
          </p:nvSpPr>
          <p:spPr bwMode="auto">
            <a:xfrm>
              <a:off x="8528050" y="3107551"/>
              <a:ext cx="48895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PIPS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7639050" y="3650687"/>
              <a:ext cx="800100" cy="158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8705850" y="3339416"/>
              <a:ext cx="46038" cy="57807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8283464" y="3626865"/>
              <a:ext cx="578074" cy="31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858" name="TextBox 18"/>
            <p:cNvSpPr txBox="1">
              <a:spLocks noChangeArrowheads="1"/>
            </p:cNvSpPr>
            <p:nvPr/>
          </p:nvSpPr>
          <p:spPr bwMode="auto">
            <a:xfrm>
              <a:off x="7816850" y="3240901"/>
              <a:ext cx="4445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>
                  <a:latin typeface="Calibri" pitchFamily="34" charset="0"/>
                </a:rPr>
                <a:t>9</a:t>
              </a:r>
              <a:r>
                <a:rPr lang="en-US" sz="1200">
                  <a:latin typeface="Calibri" pitchFamily="34" charset="0"/>
                </a:rPr>
                <a:t>Li</a:t>
              </a:r>
            </a:p>
          </p:txBody>
        </p:sp>
        <p:sp>
          <p:nvSpPr>
            <p:cNvPr id="163859" name="TextBox 19"/>
            <p:cNvSpPr txBox="1">
              <a:spLocks noChangeArrowheads="1"/>
            </p:cNvSpPr>
            <p:nvPr/>
          </p:nvSpPr>
          <p:spPr bwMode="auto">
            <a:xfrm>
              <a:off x="8394700" y="3873500"/>
              <a:ext cx="4000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Calibri" pitchFamily="34" charset="0"/>
                </a:rPr>
                <a:t>Al- foil</a:t>
              </a:r>
            </a:p>
          </p:txBody>
        </p:sp>
      </p:grpSp>
      <p:sp>
        <p:nvSpPr>
          <p:cNvPr id="163844" name="Title 1"/>
          <p:cNvSpPr>
            <a:spLocks noGrp="1"/>
          </p:cNvSpPr>
          <p:nvPr>
            <p:ph type="title"/>
          </p:nvPr>
        </p:nvSpPr>
        <p:spPr>
          <a:xfrm>
            <a:off x="1416050" y="-127000"/>
            <a:ext cx="6000750" cy="1154113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Symbol" pitchFamily="18" charset="2"/>
              </a:rPr>
              <a:t>b</a:t>
            </a:r>
            <a:r>
              <a:rPr lang="en-US" sz="3600" smtClean="0"/>
              <a:t> - detector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168B1-DB50-45D0-B5D4-9F6999B47FE7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83400" y="1962150"/>
            <a:ext cx="2444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T</a:t>
            </a:r>
            <a:r>
              <a:rPr lang="en-US" sz="1600" baseline="-25000">
                <a:latin typeface="Calibri" pitchFamily="34" charset="0"/>
              </a:rPr>
              <a:t>½</a:t>
            </a:r>
            <a:r>
              <a:rPr lang="en-US" sz="1600">
                <a:latin typeface="Calibri" pitchFamily="34" charset="0"/>
              </a:rPr>
              <a:t> [lit] = 178.3ms</a:t>
            </a:r>
          </a:p>
          <a:p>
            <a:r>
              <a:rPr lang="en-US" sz="1600">
                <a:latin typeface="Calibri" pitchFamily="34" charset="0"/>
              </a:rPr>
              <a:t>T</a:t>
            </a:r>
            <a:r>
              <a:rPr lang="en-US" sz="1600" baseline="-25000">
                <a:latin typeface="Calibri" pitchFamily="34" charset="0"/>
              </a:rPr>
              <a:t>½</a:t>
            </a:r>
            <a:r>
              <a:rPr lang="en-US" sz="1600">
                <a:latin typeface="Calibri" pitchFamily="34" charset="0"/>
              </a:rPr>
              <a:t> [PIPS] = 217.3(16.6)ms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016750" y="1517650"/>
            <a:ext cx="2000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Q = 13.6 MeV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171950" y="1339850"/>
            <a:ext cx="88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aseline="30000">
                <a:latin typeface="Calibri" pitchFamily="34" charset="0"/>
              </a:rPr>
              <a:t>9</a:t>
            </a:r>
            <a:r>
              <a:rPr lang="en-US" sz="1800">
                <a:latin typeface="Calibri" pitchFamily="34" charset="0"/>
              </a:rPr>
              <a:t>Li</a:t>
            </a:r>
          </a:p>
        </p:txBody>
      </p:sp>
      <p:sp>
        <p:nvSpPr>
          <p:cNvPr id="163849" name="TextBox 22"/>
          <p:cNvSpPr txBox="1">
            <a:spLocks noChangeArrowheads="1"/>
          </p:cNvSpPr>
          <p:nvPr/>
        </p:nvSpPr>
        <p:spPr bwMode="auto">
          <a:xfrm>
            <a:off x="2571750" y="806450"/>
            <a:ext cx="4845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Passivated Implanted Planar Silicon detector</a:t>
            </a:r>
          </a:p>
        </p:txBody>
      </p:sp>
      <p:pic>
        <p:nvPicPr>
          <p:cNvPr id="24" name="Picture 23" descr="GBGND2003-0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3332163"/>
            <a:ext cx="3689350" cy="316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G207Bi2003-spec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6625" y="3340100"/>
            <a:ext cx="3959225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527300" y="4451350"/>
            <a:ext cx="1778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1130 counts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838950" y="4451350"/>
            <a:ext cx="1555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2.1 x 10</a:t>
            </a:r>
            <a:r>
              <a:rPr lang="en-US" sz="1200" baseline="30000">
                <a:latin typeface="Calibri" pitchFamily="34" charset="0"/>
              </a:rPr>
              <a:t>6</a:t>
            </a:r>
            <a:r>
              <a:rPr lang="en-US" sz="1200">
                <a:latin typeface="Calibri" pitchFamily="34" charset="0"/>
              </a:rPr>
              <a:t> counts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9" grpId="0"/>
      <p:bldP spid="10" grpId="0"/>
      <p:bldP spid="11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5" name="Title 1"/>
          <p:cNvSpPr>
            <a:spLocks noGrp="1"/>
          </p:cNvSpPr>
          <p:nvPr>
            <p:ph type="title"/>
          </p:nvPr>
        </p:nvSpPr>
        <p:spPr>
          <a:xfrm>
            <a:off x="1357313" y="-127000"/>
            <a:ext cx="6000750" cy="1154113"/>
          </a:xfrm>
        </p:spPr>
        <p:txBody>
          <a:bodyPr/>
          <a:lstStyle/>
          <a:p>
            <a:pPr eaLnBrk="1" hangingPunct="1"/>
            <a:r>
              <a:rPr lang="en-US" sz="3600" smtClean="0"/>
              <a:t>ISAC at TRIUMF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8E68F-49D4-4167-ADBA-91CB3F3F5F4C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26987" name="Picture 4" descr="is-24jan200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700" y="884238"/>
            <a:ext cx="8223250" cy="556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3327400" y="3562350"/>
            <a:ext cx="1066800" cy="1066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16000" y="5295900"/>
            <a:ext cx="1111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Calibri" pitchFamily="34" charset="0"/>
              </a:rPr>
              <a:t>TITAN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038350" y="4451350"/>
            <a:ext cx="1244600" cy="889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6984" name="Object 8"/>
          <p:cNvGraphicFramePr>
            <a:graphicFrameLocks noChangeAspect="1"/>
          </p:cNvGraphicFramePr>
          <p:nvPr/>
        </p:nvGraphicFramePr>
        <p:xfrm>
          <a:off x="5267325" y="1179513"/>
          <a:ext cx="3736975" cy="1784350"/>
        </p:xfrm>
        <a:graphic>
          <a:graphicData uri="http://schemas.openxmlformats.org/presentationml/2006/ole">
            <p:oleObj spid="_x0000_s126984" name="Picture" r:id="rId5" imgW="24787510" imgH="11736438" progId="Word.Picture.8">
              <p:embed/>
            </p:oleObj>
          </a:graphicData>
        </a:graphic>
      </p:graphicFrame>
      <p:sp>
        <p:nvSpPr>
          <p:cNvPr id="126991" name="AutoShape 44"/>
          <p:cNvSpPr>
            <a:spLocks noChangeAspect="1" noChangeArrowheads="1"/>
          </p:cNvSpPr>
          <p:nvPr/>
        </p:nvSpPr>
        <p:spPr bwMode="auto">
          <a:xfrm>
            <a:off x="7346950" y="1743075"/>
            <a:ext cx="854075" cy="504825"/>
          </a:xfrm>
          <a:prstGeom prst="wedgeRoundRectCallout">
            <a:avLst>
              <a:gd name="adj1" fmla="val -75551"/>
              <a:gd name="adj2" fmla="val -9120"/>
              <a:gd name="adj3" fmla="val 16667"/>
            </a:avLst>
          </a:prstGeom>
          <a:solidFill>
            <a:schemeClr val="bg1">
              <a:alpha val="5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000" u="sng">
                <a:latin typeface="Calibri" pitchFamily="34" charset="0"/>
              </a:rPr>
              <a:t>GERDA</a:t>
            </a:r>
          </a:p>
          <a:p>
            <a:pPr algn="ctr"/>
            <a:r>
              <a:rPr lang="en-US" sz="1000" u="sng">
                <a:latin typeface="Calibri" pitchFamily="34" charset="0"/>
              </a:rPr>
              <a:t>CUORE</a:t>
            </a:r>
          </a:p>
          <a:p>
            <a:pPr algn="ctr"/>
            <a:r>
              <a:rPr lang="en-US" sz="1000" u="sng">
                <a:latin typeface="Calibri" pitchFamily="34" charset="0"/>
              </a:rPr>
              <a:t>COBRA</a:t>
            </a:r>
          </a:p>
        </p:txBody>
      </p:sp>
      <p:sp>
        <p:nvSpPr>
          <p:cNvPr id="126992" name="AutoShape 45"/>
          <p:cNvSpPr>
            <a:spLocks noChangeAspect="1" noChangeArrowheads="1"/>
          </p:cNvSpPr>
          <p:nvPr/>
        </p:nvSpPr>
        <p:spPr bwMode="auto">
          <a:xfrm>
            <a:off x="6092825" y="1292225"/>
            <a:ext cx="854075" cy="144463"/>
          </a:xfrm>
          <a:prstGeom prst="wedgeRoundRectCallout">
            <a:avLst>
              <a:gd name="adj1" fmla="val -64523"/>
              <a:gd name="adj2" fmla="val 304944"/>
              <a:gd name="adj3" fmla="val 16667"/>
            </a:avLst>
          </a:prstGeom>
          <a:solidFill>
            <a:schemeClr val="bg1">
              <a:alpha val="5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000" u="sng">
                <a:latin typeface="Calibri" pitchFamily="34" charset="0"/>
              </a:rPr>
              <a:t>SNO Lab</a:t>
            </a:r>
          </a:p>
        </p:txBody>
      </p:sp>
      <p:sp>
        <p:nvSpPr>
          <p:cNvPr id="126993" name="AutoShape 46"/>
          <p:cNvSpPr>
            <a:spLocks noChangeAspect="1" noChangeArrowheads="1"/>
          </p:cNvSpPr>
          <p:nvPr/>
        </p:nvSpPr>
        <p:spPr bwMode="auto">
          <a:xfrm>
            <a:off x="7089775" y="2322513"/>
            <a:ext cx="712788" cy="144462"/>
          </a:xfrm>
          <a:prstGeom prst="wedgeRoundRectCallout">
            <a:avLst>
              <a:gd name="adj1" fmla="val -49579"/>
              <a:gd name="adj2" fmla="val -277630"/>
              <a:gd name="adj3" fmla="val 16667"/>
            </a:avLst>
          </a:prstGeom>
          <a:solidFill>
            <a:schemeClr val="bg1">
              <a:alpha val="5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000" u="sng">
                <a:latin typeface="Calibri" pitchFamily="34" charset="0"/>
              </a:rPr>
              <a:t>NEMO3</a:t>
            </a:r>
          </a:p>
        </p:txBody>
      </p:sp>
      <p:sp>
        <p:nvSpPr>
          <p:cNvPr id="126994" name="AutoShape 47"/>
          <p:cNvSpPr>
            <a:spLocks noChangeAspect="1" noChangeArrowheads="1"/>
          </p:cNvSpPr>
          <p:nvPr/>
        </p:nvSpPr>
        <p:spPr bwMode="auto">
          <a:xfrm>
            <a:off x="5949950" y="2276475"/>
            <a:ext cx="498475" cy="144463"/>
          </a:xfrm>
          <a:prstGeom prst="wedgeRoundRectCallout">
            <a:avLst>
              <a:gd name="adj1" fmla="val -91194"/>
              <a:gd name="adj2" fmla="val -166481"/>
              <a:gd name="adj3" fmla="val 16667"/>
            </a:avLst>
          </a:prstGeom>
          <a:solidFill>
            <a:schemeClr val="bg1">
              <a:alpha val="5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000" u="sng">
                <a:latin typeface="Calibri" pitchFamily="34" charset="0"/>
              </a:rPr>
              <a:t>EXO</a:t>
            </a:r>
          </a:p>
        </p:txBody>
      </p:sp>
      <p:sp>
        <p:nvSpPr>
          <p:cNvPr id="126995" name="Oval 48"/>
          <p:cNvSpPr>
            <a:spLocks noChangeAspect="1" noChangeArrowheads="1"/>
          </p:cNvSpPr>
          <p:nvPr/>
        </p:nvSpPr>
        <p:spPr bwMode="auto">
          <a:xfrm>
            <a:off x="7969250" y="1220788"/>
            <a:ext cx="36513" cy="365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u="sng">
              <a:latin typeface="Calibri" pitchFamily="34" charset="0"/>
            </a:endParaRPr>
          </a:p>
        </p:txBody>
      </p:sp>
      <p:sp>
        <p:nvSpPr>
          <p:cNvPr id="126996" name="Oval 49"/>
          <p:cNvSpPr>
            <a:spLocks noChangeAspect="1" noChangeArrowheads="1"/>
          </p:cNvSpPr>
          <p:nvPr/>
        </p:nvSpPr>
        <p:spPr bwMode="auto">
          <a:xfrm>
            <a:off x="7097713" y="1922463"/>
            <a:ext cx="34925" cy="365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u="sng">
              <a:latin typeface="Calibri" pitchFamily="34" charset="0"/>
            </a:endParaRPr>
          </a:p>
        </p:txBody>
      </p:sp>
      <p:sp>
        <p:nvSpPr>
          <p:cNvPr id="126997" name="Oval 50"/>
          <p:cNvSpPr>
            <a:spLocks noChangeAspect="1" noChangeArrowheads="1"/>
          </p:cNvSpPr>
          <p:nvPr/>
        </p:nvSpPr>
        <p:spPr bwMode="auto">
          <a:xfrm>
            <a:off x="5949950" y="1795463"/>
            <a:ext cx="36513" cy="365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u="sng">
              <a:latin typeface="Calibri" pitchFamily="34" charset="0"/>
            </a:endParaRPr>
          </a:p>
        </p:txBody>
      </p:sp>
      <p:sp>
        <p:nvSpPr>
          <p:cNvPr id="126998" name="Oval 51"/>
          <p:cNvSpPr>
            <a:spLocks noChangeAspect="1" noChangeArrowheads="1"/>
          </p:cNvSpPr>
          <p:nvPr/>
        </p:nvSpPr>
        <p:spPr bwMode="auto">
          <a:xfrm>
            <a:off x="7061200" y="1958975"/>
            <a:ext cx="36513" cy="365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u="sng">
              <a:latin typeface="Calibri" pitchFamily="34" charset="0"/>
            </a:endParaRPr>
          </a:p>
        </p:txBody>
      </p:sp>
      <p:sp>
        <p:nvSpPr>
          <p:cNvPr id="126999" name="Oval 52"/>
          <p:cNvSpPr>
            <a:spLocks noChangeAspect="1" noChangeArrowheads="1"/>
          </p:cNvSpPr>
          <p:nvPr/>
        </p:nvSpPr>
        <p:spPr bwMode="auto">
          <a:xfrm>
            <a:off x="5737225" y="2095500"/>
            <a:ext cx="34925" cy="365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u="sng">
              <a:latin typeface="Calibri" pitchFamily="34" charset="0"/>
            </a:endParaRPr>
          </a:p>
        </p:txBody>
      </p:sp>
      <p:sp>
        <p:nvSpPr>
          <p:cNvPr id="127000" name="Text Box 53"/>
          <p:cNvSpPr txBox="1">
            <a:spLocks noChangeAspect="1" noChangeArrowheads="1"/>
          </p:cNvSpPr>
          <p:nvPr/>
        </p:nvSpPr>
        <p:spPr bwMode="auto">
          <a:xfrm>
            <a:off x="7934325" y="1120775"/>
            <a:ext cx="12096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u="sng">
                <a:solidFill>
                  <a:srgbClr val="FF5050"/>
                </a:solidFill>
                <a:latin typeface="Calibri" pitchFamily="34" charset="0"/>
              </a:rPr>
              <a:t>Underground labs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/>
          <p:cNvSpPr>
            <a:spLocks noGrp="1"/>
          </p:cNvSpPr>
          <p:nvPr>
            <p:ph type="title"/>
          </p:nvPr>
        </p:nvSpPr>
        <p:spPr>
          <a:xfrm>
            <a:off x="1357313" y="-82550"/>
            <a:ext cx="6000750" cy="1154113"/>
          </a:xfrm>
        </p:spPr>
        <p:txBody>
          <a:bodyPr/>
          <a:lstStyle/>
          <a:p>
            <a:pPr eaLnBrk="1" hangingPunct="1"/>
            <a:r>
              <a:rPr lang="en-US" sz="3600" baseline="30000" smtClean="0"/>
              <a:t>100</a:t>
            </a:r>
            <a:r>
              <a:rPr lang="en-US" sz="3600" smtClean="0"/>
              <a:t>Tc production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DAA66B-4EE7-4C0E-B3FA-9A326A6FA5A6}" type="slidenum">
              <a:rPr lang="en-US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749300" y="939800"/>
          <a:ext cx="5286375" cy="539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7940" name="TextBox 5"/>
          <p:cNvSpPr txBox="1">
            <a:spLocks noChangeArrowheads="1"/>
          </p:cNvSpPr>
          <p:nvPr/>
        </p:nvSpPr>
        <p:spPr bwMode="auto">
          <a:xfrm>
            <a:off x="6083300" y="1651000"/>
            <a:ext cx="2971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LaC</a:t>
            </a:r>
            <a:r>
              <a:rPr lang="en-US" sz="1800" baseline="-25000">
                <a:latin typeface="Calibri" pitchFamily="34" charset="0"/>
              </a:rPr>
              <a:t>2</a:t>
            </a:r>
            <a:r>
              <a:rPr lang="en-US" sz="1800">
                <a:latin typeface="Calibri" pitchFamily="34" charset="0"/>
              </a:rPr>
              <a:t> target with 50</a:t>
            </a:r>
            <a:r>
              <a:rPr lang="en-US" sz="1800">
                <a:latin typeface="Symbol" pitchFamily="18" charset="2"/>
              </a:rPr>
              <a:t>m</a:t>
            </a:r>
            <a:r>
              <a:rPr lang="en-US" sz="1800">
                <a:latin typeface="Calibri" pitchFamily="34" charset="0"/>
              </a:rPr>
              <a:t>A p beam</a:t>
            </a:r>
          </a:p>
          <a:p>
            <a:endParaRPr lang="en-US" sz="1800">
              <a:latin typeface="Calibri" pitchFamily="34" charset="0"/>
            </a:endParaRPr>
          </a:p>
          <a:p>
            <a:r>
              <a:rPr lang="en-US" sz="1800">
                <a:latin typeface="Calibri" pitchFamily="34" charset="0"/>
              </a:rPr>
              <a:t>Ta target with 70</a:t>
            </a:r>
            <a:r>
              <a:rPr lang="en-US" sz="1800">
                <a:latin typeface="Symbol" pitchFamily="18" charset="2"/>
              </a:rPr>
              <a:t>m</a:t>
            </a:r>
            <a:r>
              <a:rPr lang="en-US" sz="1800">
                <a:latin typeface="Calibri" pitchFamily="34" charset="0"/>
              </a:rPr>
              <a:t>A p beam</a:t>
            </a:r>
          </a:p>
          <a:p>
            <a:endParaRPr lang="en-US" sz="1800">
              <a:latin typeface="Calibri" pitchFamily="34" charset="0"/>
            </a:endParaRPr>
          </a:p>
        </p:txBody>
      </p:sp>
      <p:sp>
        <p:nvSpPr>
          <p:cNvPr id="167941" name="TextBox 6"/>
          <p:cNvSpPr txBox="1">
            <a:spLocks noChangeArrowheads="1"/>
          </p:cNvSpPr>
          <p:nvPr/>
        </p:nvSpPr>
        <p:spPr bwMode="auto">
          <a:xfrm>
            <a:off x="6261100" y="5607050"/>
            <a:ext cx="2400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Thanks to </a:t>
            </a:r>
          </a:p>
          <a:p>
            <a:r>
              <a:rPr lang="en-US" sz="1800" b="1">
                <a:latin typeface="Calibri" pitchFamily="34" charset="0"/>
              </a:rPr>
              <a:t>Marik Dombsky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9" name="Title 1"/>
          <p:cNvSpPr>
            <a:spLocks noGrp="1"/>
          </p:cNvSpPr>
          <p:nvPr>
            <p:ph type="title" idx="4294967295"/>
          </p:nvPr>
        </p:nvSpPr>
        <p:spPr>
          <a:xfrm>
            <a:off x="1016000" y="52388"/>
            <a:ext cx="6800850" cy="1154112"/>
          </a:xfrm>
        </p:spPr>
        <p:txBody>
          <a:bodyPr/>
          <a:lstStyle/>
          <a:p>
            <a:r>
              <a:rPr lang="en-US" sz="3200" b="1" smtClean="0">
                <a:solidFill>
                  <a:schemeClr val="accent1"/>
                </a:solidFill>
              </a:rPr>
              <a:t>Neutrino experiments and the neutrino mass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7B4F3CB-D863-40E8-8368-19458AA8F53C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3928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400" y="1627188"/>
            <a:ext cx="2844800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82" name="Picture 8" descr="KATRIN_SCHEMATIC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2450" y="2605088"/>
            <a:ext cx="4781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83" name="TextBox 10"/>
          <p:cNvSpPr txBox="1">
            <a:spLocks noChangeArrowheads="1"/>
          </p:cNvSpPr>
          <p:nvPr/>
        </p:nvSpPr>
        <p:spPr bwMode="auto">
          <a:xfrm>
            <a:off x="615950" y="4160838"/>
            <a:ext cx="28892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latin typeface="Calibri" pitchFamily="34" charset="0"/>
              </a:rPr>
              <a:t>SNO, picture taken from http://www.oit.on.ca</a:t>
            </a:r>
          </a:p>
        </p:txBody>
      </p:sp>
      <p:pic>
        <p:nvPicPr>
          <p:cNvPr id="13928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6100" y="1671638"/>
            <a:ext cx="27940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85" name="TextBox 12"/>
          <p:cNvSpPr txBox="1">
            <a:spLocks noChangeArrowheads="1"/>
          </p:cNvSpPr>
          <p:nvPr/>
        </p:nvSpPr>
        <p:spPr bwMode="auto">
          <a:xfrm>
            <a:off x="4527550" y="3849688"/>
            <a:ext cx="39560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latin typeface="Calibri" pitchFamily="34" charset="0"/>
              </a:rPr>
              <a:t>KATRIN, picture taken from  http://students.washington.edu</a:t>
            </a:r>
          </a:p>
        </p:txBody>
      </p:sp>
      <p:sp>
        <p:nvSpPr>
          <p:cNvPr id="139286" name="TextBox 13"/>
          <p:cNvSpPr txBox="1">
            <a:spLocks noChangeArrowheads="1"/>
          </p:cNvSpPr>
          <p:nvPr/>
        </p:nvSpPr>
        <p:spPr bwMode="auto">
          <a:xfrm>
            <a:off x="927100" y="1192213"/>
            <a:ext cx="2444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latin typeface="Calibri" pitchFamily="34" charset="0"/>
              </a:rPr>
              <a:t>Neutrino oscillation</a:t>
            </a:r>
          </a:p>
        </p:txBody>
      </p:sp>
      <p:sp>
        <p:nvSpPr>
          <p:cNvPr id="139287" name="TextBox 14"/>
          <p:cNvSpPr txBox="1">
            <a:spLocks noChangeArrowheads="1"/>
          </p:cNvSpPr>
          <p:nvPr/>
        </p:nvSpPr>
        <p:spPr bwMode="auto">
          <a:xfrm>
            <a:off x="5683250" y="1192213"/>
            <a:ext cx="1644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latin typeface="Calibri" pitchFamily="34" charset="0"/>
              </a:rPr>
              <a:t>Tritium decay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150" y="4816475"/>
            <a:ext cx="34226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latin typeface="+mn-lt"/>
                <a:cs typeface="+mn-cs"/>
              </a:rPr>
              <a:t> Indicate a neutrino mass [1]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latin typeface="+mn-lt"/>
                <a:cs typeface="+mn-cs"/>
              </a:rPr>
              <a:t> Determination of mixing angle </a:t>
            </a:r>
            <a:r>
              <a:rPr lang="en-US" sz="1800" dirty="0">
                <a:latin typeface="Symbol" pitchFamily="18" charset="2"/>
                <a:cs typeface="+mn-cs"/>
              </a:rPr>
              <a:t>q</a:t>
            </a:r>
            <a:r>
              <a:rPr lang="en-US" sz="1800" baseline="-25000" dirty="0">
                <a:latin typeface="+mj-lt"/>
                <a:cs typeface="+mn-cs"/>
              </a:rPr>
              <a:t>ij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latin typeface="+mj-lt"/>
                <a:cs typeface="+mn-cs"/>
              </a:rPr>
              <a:t> Indicate mass hierarchy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latin typeface="Symbol" pitchFamily="18" charset="2"/>
                <a:cs typeface="+mn-cs"/>
              </a:rPr>
              <a:t> </a:t>
            </a:r>
            <a:r>
              <a:rPr lang="en-US" sz="1800" dirty="0">
                <a:latin typeface="+mn-lt"/>
                <a:cs typeface="+mn-cs"/>
              </a:rPr>
              <a:t>Determination of </a:t>
            </a:r>
            <a:r>
              <a:rPr lang="en-US" sz="1800" dirty="0">
                <a:latin typeface="Symbol" pitchFamily="18" charset="2"/>
                <a:cs typeface="+mn-cs"/>
              </a:rPr>
              <a:t>d</a:t>
            </a:r>
            <a:r>
              <a:rPr lang="en-US" sz="1800" dirty="0">
                <a:latin typeface="+mn-lt"/>
                <a:cs typeface="+mn-cs"/>
              </a:rPr>
              <a:t>m²</a:t>
            </a:r>
          </a:p>
        </p:txBody>
      </p:sp>
      <p:sp>
        <p:nvSpPr>
          <p:cNvPr id="139289" name="TextBox 17"/>
          <p:cNvSpPr txBox="1">
            <a:spLocks noChangeArrowheads="1"/>
          </p:cNvSpPr>
          <p:nvPr/>
        </p:nvSpPr>
        <p:spPr bwMode="auto">
          <a:xfrm>
            <a:off x="4483100" y="4806950"/>
            <a:ext cx="4222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800">
                <a:latin typeface="Calibri" pitchFamily="34" charset="0"/>
              </a:rPr>
              <a:t> Endpoint energy of </a:t>
            </a:r>
            <a:r>
              <a:rPr lang="en-US" sz="1800" baseline="30000">
                <a:latin typeface="Calibri" pitchFamily="34" charset="0"/>
              </a:rPr>
              <a:t>3</a:t>
            </a:r>
            <a:r>
              <a:rPr lang="en-US" sz="1800">
                <a:latin typeface="Calibri" pitchFamily="34" charset="0"/>
              </a:rPr>
              <a:t>H decay</a:t>
            </a:r>
          </a:p>
          <a:p>
            <a:pPr>
              <a:buFont typeface="Arial" charset="0"/>
              <a:buChar char="•"/>
            </a:pPr>
            <a:r>
              <a:rPr lang="en-US" sz="1800">
                <a:latin typeface="Calibri" pitchFamily="34" charset="0"/>
              </a:rPr>
              <a:t> Effective mass for degenerated neutrinos:</a:t>
            </a:r>
          </a:p>
        </p:txBody>
      </p:sp>
      <p:graphicFrame>
        <p:nvGraphicFramePr>
          <p:cNvPr id="139278" name="Object 14"/>
          <p:cNvGraphicFramePr>
            <a:graphicFrameLocks noChangeAspect="1"/>
          </p:cNvGraphicFramePr>
          <p:nvPr/>
        </p:nvGraphicFramePr>
        <p:xfrm>
          <a:off x="5659438" y="5518150"/>
          <a:ext cx="1846262" cy="622300"/>
        </p:xfrm>
        <a:graphic>
          <a:graphicData uri="http://schemas.openxmlformats.org/presentationml/2006/ole">
            <p:oleObj spid="_x0000_s139278" name="Equation" r:id="rId7" imgW="1091880" imgH="368280" progId="">
              <p:embed/>
            </p:oleObj>
          </a:graphicData>
        </a:graphic>
      </p:graphicFrame>
      <p:sp>
        <p:nvSpPr>
          <p:cNvPr id="139290" name="TextBox 19"/>
          <p:cNvSpPr txBox="1">
            <a:spLocks noChangeArrowheads="1"/>
          </p:cNvSpPr>
          <p:nvPr/>
        </p:nvSpPr>
        <p:spPr bwMode="auto">
          <a:xfrm>
            <a:off x="971550" y="4362450"/>
            <a:ext cx="2089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Calibri" pitchFamily="34" charset="0"/>
              </a:rPr>
              <a:t>Relative mass scale</a:t>
            </a:r>
          </a:p>
        </p:txBody>
      </p:sp>
      <p:sp>
        <p:nvSpPr>
          <p:cNvPr id="139291" name="TextBox 20"/>
          <p:cNvSpPr txBox="1">
            <a:spLocks noChangeArrowheads="1"/>
          </p:cNvSpPr>
          <p:nvPr/>
        </p:nvSpPr>
        <p:spPr bwMode="auto">
          <a:xfrm>
            <a:off x="5372100" y="4362450"/>
            <a:ext cx="2178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Calibri" pitchFamily="34" charset="0"/>
              </a:rPr>
              <a:t>Absolute mass scale</a:t>
            </a:r>
          </a:p>
        </p:txBody>
      </p:sp>
      <p:sp>
        <p:nvSpPr>
          <p:cNvPr id="139292" name="TextBox 16"/>
          <p:cNvSpPr txBox="1">
            <a:spLocks noChangeArrowheads="1"/>
          </p:cNvSpPr>
          <p:nvPr/>
        </p:nvSpPr>
        <p:spPr bwMode="auto">
          <a:xfrm>
            <a:off x="438150" y="6072188"/>
            <a:ext cx="34226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latin typeface="Calibri" pitchFamily="34" charset="0"/>
              </a:rPr>
              <a:t>[1] T. Kajita and Y. Totsuka, Rev. Mod. Phys. 73(2001)85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9" name="Title 1"/>
          <p:cNvSpPr>
            <a:spLocks noGrp="1"/>
          </p:cNvSpPr>
          <p:nvPr>
            <p:ph type="title"/>
          </p:nvPr>
        </p:nvSpPr>
        <p:spPr>
          <a:xfrm>
            <a:off x="1357313" y="-80963"/>
            <a:ext cx="6000750" cy="1154113"/>
          </a:xfrm>
        </p:spPr>
        <p:txBody>
          <a:bodyPr/>
          <a:lstStyle/>
          <a:p>
            <a:pPr eaLnBrk="1" hangingPunct="1"/>
            <a:r>
              <a:rPr lang="en-US" sz="3600" smtClean="0"/>
              <a:t>Double </a:t>
            </a:r>
            <a:r>
              <a:rPr lang="en-US" sz="3600" smtClean="0">
                <a:latin typeface="Symbol" pitchFamily="18" charset="2"/>
              </a:rPr>
              <a:t>b</a:t>
            </a:r>
            <a:r>
              <a:rPr lang="en-US" sz="3600" smtClean="0"/>
              <a:t> decay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5A9CB8-D6E8-4CE8-814A-E177A6462F07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482600" y="3186113"/>
          <a:ext cx="2971800" cy="458787"/>
        </p:xfrm>
        <a:graphic>
          <a:graphicData uri="http://schemas.openxmlformats.org/presentationml/2006/ole">
            <p:oleObj spid="_x0000_s101378" name="Equation" r:id="rId4" imgW="1562040" imgH="241200" progId="Equation.3">
              <p:embed/>
            </p:oleObj>
          </a:graphicData>
        </a:graphic>
      </p:graphicFrame>
      <p:sp>
        <p:nvSpPr>
          <p:cNvPr id="7" name="AutoShape 6"/>
          <p:cNvSpPr>
            <a:spLocks noChangeArrowheads="1"/>
          </p:cNvSpPr>
          <p:nvPr/>
        </p:nvSpPr>
        <p:spPr bwMode="auto">
          <a:xfrm rot="9526211">
            <a:off x="3290888" y="2081213"/>
            <a:ext cx="849312" cy="558800"/>
          </a:xfrm>
          <a:prstGeom prst="rightArrow">
            <a:avLst>
              <a:gd name="adj1" fmla="val 29806"/>
              <a:gd name="adj2" fmla="val 44752"/>
            </a:avLst>
          </a:prstGeom>
          <a:solidFill>
            <a:srgbClr val="D1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33413" y="5356225"/>
            <a:ext cx="2670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>
                <a:latin typeface="Calibri" pitchFamily="34" charset="0"/>
              </a:rPr>
              <a:t>Half life&gt; 10</a:t>
            </a:r>
            <a:r>
              <a:rPr lang="de-DE" sz="800">
                <a:latin typeface="Calibri" pitchFamily="34" charset="0"/>
              </a:rPr>
              <a:t> </a:t>
            </a:r>
            <a:r>
              <a:rPr lang="de-DE" sz="1800" baseline="30000">
                <a:latin typeface="Calibri" pitchFamily="34" charset="0"/>
              </a:rPr>
              <a:t>17</a:t>
            </a:r>
            <a:r>
              <a:rPr lang="de-DE" sz="1800">
                <a:latin typeface="Calibri" pitchFamily="34" charset="0"/>
              </a:rPr>
              <a:t> years (</a:t>
            </a:r>
            <a:r>
              <a:rPr lang="de-DE" sz="1800" baseline="30000">
                <a:latin typeface="Calibri" pitchFamily="34" charset="0"/>
              </a:rPr>
              <a:t>76</a:t>
            </a:r>
            <a:r>
              <a:rPr lang="de-DE" sz="1800">
                <a:latin typeface="Calibri" pitchFamily="34" charset="0"/>
              </a:rPr>
              <a:t>Ge)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944563" y="2809875"/>
            <a:ext cx="2047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>
                <a:latin typeface="Calibri" pitchFamily="34" charset="0"/>
              </a:rPr>
              <a:t>2</a:t>
            </a:r>
            <a:r>
              <a:rPr lang="de-DE" sz="1800" b="1">
                <a:latin typeface="Symbol" pitchFamily="18" charset="2"/>
              </a:rPr>
              <a:t>n</a:t>
            </a:r>
            <a:r>
              <a:rPr lang="de-DE" sz="1800" b="1">
                <a:latin typeface="Calibri" pitchFamily="34" charset="0"/>
              </a:rPr>
              <a:t> double </a:t>
            </a:r>
            <a:r>
              <a:rPr lang="de-DE" sz="1800" b="1">
                <a:latin typeface="Symbol" pitchFamily="18" charset="2"/>
              </a:rPr>
              <a:t>b</a:t>
            </a:r>
            <a:r>
              <a:rPr lang="de-DE" sz="1800" b="1">
                <a:latin typeface="Calibri" pitchFamily="34" charset="0"/>
              </a:rPr>
              <a:t> - decay</a:t>
            </a:r>
            <a:endParaRPr lang="de-DE" sz="1800">
              <a:latin typeface="Calibri" pitchFamily="34" charset="0"/>
            </a:endParaRP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1068388" y="5788025"/>
            <a:ext cx="180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 i="1">
                <a:latin typeface="Calibri" pitchFamily="34" charset="0"/>
              </a:rPr>
              <a:t>Dirac</a:t>
            </a:r>
            <a:r>
              <a:rPr lang="de-DE" sz="1800" b="1">
                <a:latin typeface="Calibri" pitchFamily="34" charset="0"/>
              </a:rPr>
              <a:t> - Neutrino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823913" y="2271713"/>
            <a:ext cx="228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latin typeface="Calibri" pitchFamily="34" charset="0"/>
              </a:rPr>
              <a:t>Standard model </a:t>
            </a:r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5294313" y="3189288"/>
          <a:ext cx="2946400" cy="458787"/>
        </p:xfrm>
        <a:graphic>
          <a:graphicData uri="http://schemas.openxmlformats.org/presentationml/2006/ole">
            <p:oleObj spid="_x0000_s101379" name="Equation" r:id="rId5" imgW="1549080" imgH="241200" progId="Equation.3">
              <p:embed/>
            </p:oleObj>
          </a:graphicData>
        </a:graphic>
      </p:graphicFrame>
      <p:sp>
        <p:nvSpPr>
          <p:cNvPr id="13" name="Text Box 15"/>
          <p:cNvSpPr txBox="1">
            <a:spLocks noChangeAspect="1" noChangeArrowheads="1"/>
          </p:cNvSpPr>
          <p:nvPr/>
        </p:nvSpPr>
        <p:spPr bwMode="auto">
          <a:xfrm>
            <a:off x="5727700" y="2820988"/>
            <a:ext cx="2079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>
                <a:latin typeface="Calibri" pitchFamily="34" charset="0"/>
              </a:rPr>
              <a:t>0</a:t>
            </a:r>
            <a:r>
              <a:rPr lang="de-DE" sz="1800" b="1">
                <a:latin typeface="Symbol" pitchFamily="18" charset="2"/>
              </a:rPr>
              <a:t>n</a:t>
            </a:r>
            <a:r>
              <a:rPr lang="de-DE" sz="1800" b="1">
                <a:latin typeface="Calibri" pitchFamily="34" charset="0"/>
              </a:rPr>
              <a:t> double </a:t>
            </a:r>
            <a:r>
              <a:rPr lang="de-DE" sz="1800" b="1">
                <a:latin typeface="Symbol" pitchFamily="18" charset="2"/>
              </a:rPr>
              <a:t>b</a:t>
            </a:r>
            <a:r>
              <a:rPr lang="de-DE" sz="1800" b="1">
                <a:latin typeface="Calibri" pitchFamily="34" charset="0"/>
              </a:rPr>
              <a:t> - decay</a:t>
            </a:r>
            <a:endParaRPr lang="de-DE" sz="1800">
              <a:latin typeface="Calibri" pitchFamily="34" charset="0"/>
            </a:endParaRPr>
          </a:p>
        </p:txBody>
      </p:sp>
      <p:sp>
        <p:nvSpPr>
          <p:cNvPr id="14" name="Text Box 19"/>
          <p:cNvSpPr txBox="1">
            <a:spLocks noChangeAspect="1" noChangeArrowheads="1"/>
          </p:cNvSpPr>
          <p:nvPr/>
        </p:nvSpPr>
        <p:spPr bwMode="auto">
          <a:xfrm>
            <a:off x="4927600" y="4899025"/>
            <a:ext cx="3606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800">
                <a:solidFill>
                  <a:srgbClr val="FF5050"/>
                </a:solidFill>
                <a:latin typeface="Calibri" pitchFamily="34" charset="0"/>
              </a:rPr>
              <a:t>Lepton number violation</a:t>
            </a:r>
          </a:p>
          <a:p>
            <a:pPr algn="ctr">
              <a:spcBef>
                <a:spcPct val="50000"/>
              </a:spcBef>
            </a:pPr>
            <a:r>
              <a:rPr lang="de-DE" sz="1800">
                <a:latin typeface="Calibri" pitchFamily="34" charset="0"/>
              </a:rPr>
              <a:t>Half life&gt; 1.9x10</a:t>
            </a:r>
            <a:r>
              <a:rPr lang="de-DE" sz="800">
                <a:latin typeface="Calibri" pitchFamily="34" charset="0"/>
              </a:rPr>
              <a:t> </a:t>
            </a:r>
            <a:r>
              <a:rPr lang="de-DE" sz="1800" baseline="30000">
                <a:latin typeface="Calibri" pitchFamily="34" charset="0"/>
              </a:rPr>
              <a:t>25</a:t>
            </a:r>
            <a:r>
              <a:rPr lang="de-DE" sz="1800">
                <a:latin typeface="Calibri" pitchFamily="34" charset="0"/>
              </a:rPr>
              <a:t> years [2] (</a:t>
            </a:r>
            <a:r>
              <a:rPr lang="de-DE" sz="1800" baseline="30000">
                <a:latin typeface="Calibri" pitchFamily="34" charset="0"/>
              </a:rPr>
              <a:t>76</a:t>
            </a:r>
            <a:r>
              <a:rPr lang="de-DE" sz="1800">
                <a:latin typeface="Calibri" pitchFamily="34" charset="0"/>
              </a:rPr>
              <a:t>Ge)!!!</a:t>
            </a:r>
          </a:p>
        </p:txBody>
      </p:sp>
      <p:sp>
        <p:nvSpPr>
          <p:cNvPr id="15" name="Text Box 23"/>
          <p:cNvSpPr txBox="1">
            <a:spLocks noChangeAspect="1" noChangeArrowheads="1"/>
          </p:cNvSpPr>
          <p:nvPr/>
        </p:nvSpPr>
        <p:spPr bwMode="auto">
          <a:xfrm>
            <a:off x="5653088" y="5788025"/>
            <a:ext cx="2228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 i="1">
                <a:latin typeface="Calibri" pitchFamily="34" charset="0"/>
              </a:rPr>
              <a:t>Majorana</a:t>
            </a:r>
            <a:r>
              <a:rPr lang="de-DE" sz="1800" b="1">
                <a:latin typeface="Calibri" pitchFamily="34" charset="0"/>
              </a:rPr>
              <a:t> - Neutrino </a:t>
            </a:r>
          </a:p>
        </p:txBody>
      </p:sp>
      <p:sp>
        <p:nvSpPr>
          <p:cNvPr id="101399" name="Rectangle 28"/>
          <p:cNvSpPr>
            <a:spLocks noChangeArrowheads="1"/>
          </p:cNvSpPr>
          <p:nvPr/>
        </p:nvSpPr>
        <p:spPr bwMode="auto">
          <a:xfrm>
            <a:off x="323850" y="1117600"/>
            <a:ext cx="2652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solidFill>
                  <a:schemeClr val="accent1"/>
                </a:solidFill>
                <a:latin typeface="Calibri" pitchFamily="34" charset="0"/>
              </a:rPr>
              <a:t>Worldwide topic</a:t>
            </a:r>
            <a:endParaRPr lang="en-US" sz="180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30" name="AutoShape 30"/>
          <p:cNvSpPr>
            <a:spLocks noChangeArrowheads="1"/>
          </p:cNvSpPr>
          <p:nvPr/>
        </p:nvSpPr>
        <p:spPr bwMode="auto">
          <a:xfrm rot="1219290">
            <a:off x="4802188" y="2081213"/>
            <a:ext cx="849312" cy="558800"/>
          </a:xfrm>
          <a:prstGeom prst="rightArrow">
            <a:avLst>
              <a:gd name="adj1" fmla="val 29806"/>
              <a:gd name="adj2" fmla="val 44752"/>
            </a:avLst>
          </a:prstGeom>
          <a:solidFill>
            <a:srgbClr val="D1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grpSp>
        <p:nvGrpSpPr>
          <p:cNvPr id="5" name="Group 238"/>
          <p:cNvGrpSpPr>
            <a:grpSpLocks/>
          </p:cNvGrpSpPr>
          <p:nvPr/>
        </p:nvGrpSpPr>
        <p:grpSpPr bwMode="auto">
          <a:xfrm>
            <a:off x="787400" y="3719513"/>
            <a:ext cx="2362200" cy="1495425"/>
            <a:chOff x="839" y="2115"/>
            <a:chExt cx="1488" cy="942"/>
          </a:xfrm>
        </p:grpSpPr>
        <p:graphicFrame>
          <p:nvGraphicFramePr>
            <p:cNvPr id="101381" name="Object 5"/>
            <p:cNvGraphicFramePr>
              <a:graphicFrameLocks noChangeAspect="1"/>
            </p:cNvGraphicFramePr>
            <p:nvPr/>
          </p:nvGraphicFramePr>
          <p:xfrm>
            <a:off x="2200" y="2341"/>
            <a:ext cx="127" cy="176"/>
          </p:xfrm>
          <a:graphic>
            <a:graphicData uri="http://schemas.openxmlformats.org/presentationml/2006/ole">
              <p:oleObj spid="_x0000_s101381" name="Equation" r:id="rId6" imgW="164880" imgH="228600" progId="Equation.3">
                <p:embed/>
              </p:oleObj>
            </a:graphicData>
          </a:graphic>
        </p:graphicFrame>
        <p:sp>
          <p:nvSpPr>
            <p:cNvPr id="101452" name="Oval 61"/>
            <p:cNvSpPr>
              <a:spLocks noChangeAspect="1" noChangeArrowheads="1"/>
            </p:cNvSpPr>
            <p:nvPr/>
          </p:nvSpPr>
          <p:spPr bwMode="auto">
            <a:xfrm>
              <a:off x="1882" y="2182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grpSp>
          <p:nvGrpSpPr>
            <p:cNvPr id="101453" name="Group 104"/>
            <p:cNvGrpSpPr>
              <a:grpSpLocks/>
            </p:cNvGrpSpPr>
            <p:nvPr/>
          </p:nvGrpSpPr>
          <p:grpSpPr bwMode="auto">
            <a:xfrm>
              <a:off x="839" y="2115"/>
              <a:ext cx="670" cy="681"/>
              <a:chOff x="2245" y="2568"/>
              <a:chExt cx="670" cy="681"/>
            </a:xfrm>
          </p:grpSpPr>
          <p:sp>
            <p:nvSpPr>
              <p:cNvPr id="101461" name="Oval 102"/>
              <p:cNvSpPr>
                <a:spLocks noChangeAspect="1" noChangeArrowheads="1"/>
              </p:cNvSpPr>
              <p:nvPr/>
            </p:nvSpPr>
            <p:spPr bwMode="auto">
              <a:xfrm>
                <a:off x="2744" y="284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62" name="Oval 103"/>
              <p:cNvSpPr>
                <a:spLocks noChangeAspect="1" noChangeArrowheads="1"/>
              </p:cNvSpPr>
              <p:nvPr/>
            </p:nvSpPr>
            <p:spPr bwMode="auto">
              <a:xfrm>
                <a:off x="2699" y="270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63" name="Oval 92"/>
              <p:cNvSpPr>
                <a:spLocks noChangeAspect="1" noChangeArrowheads="1"/>
              </p:cNvSpPr>
              <p:nvPr/>
            </p:nvSpPr>
            <p:spPr bwMode="auto">
              <a:xfrm>
                <a:off x="2653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64" name="Oval 99"/>
              <p:cNvSpPr>
                <a:spLocks noChangeAspect="1" noChangeArrowheads="1"/>
              </p:cNvSpPr>
              <p:nvPr/>
            </p:nvSpPr>
            <p:spPr bwMode="auto">
              <a:xfrm>
                <a:off x="2608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65" name="Oval 93"/>
              <p:cNvSpPr>
                <a:spLocks noChangeAspect="1" noChangeArrowheads="1"/>
              </p:cNvSpPr>
              <p:nvPr/>
            </p:nvSpPr>
            <p:spPr bwMode="auto">
              <a:xfrm>
                <a:off x="2562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66" name="Oval 94"/>
              <p:cNvSpPr>
                <a:spLocks noChangeAspect="1" noChangeArrowheads="1"/>
              </p:cNvSpPr>
              <p:nvPr/>
            </p:nvSpPr>
            <p:spPr bwMode="auto">
              <a:xfrm>
                <a:off x="2562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67" name="Oval 100"/>
              <p:cNvSpPr>
                <a:spLocks noChangeAspect="1" noChangeArrowheads="1"/>
              </p:cNvSpPr>
              <p:nvPr/>
            </p:nvSpPr>
            <p:spPr bwMode="auto">
              <a:xfrm>
                <a:off x="2472" y="256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68" name="Oval 98"/>
              <p:cNvSpPr>
                <a:spLocks noChangeAspect="1" noChangeArrowheads="1"/>
              </p:cNvSpPr>
              <p:nvPr/>
            </p:nvSpPr>
            <p:spPr bwMode="auto">
              <a:xfrm>
                <a:off x="2664" y="2659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69" name="Oval 95"/>
              <p:cNvSpPr>
                <a:spLocks noChangeAspect="1" noChangeArrowheads="1"/>
              </p:cNvSpPr>
              <p:nvPr/>
            </p:nvSpPr>
            <p:spPr bwMode="auto">
              <a:xfrm>
                <a:off x="2709" y="276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70" name="Oval 97"/>
              <p:cNvSpPr>
                <a:spLocks noChangeAspect="1" noChangeArrowheads="1"/>
              </p:cNvSpPr>
              <p:nvPr/>
            </p:nvSpPr>
            <p:spPr bwMode="auto">
              <a:xfrm>
                <a:off x="2709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71" name="Oval 101"/>
              <p:cNvSpPr>
                <a:spLocks noChangeAspect="1" noChangeArrowheads="1"/>
              </p:cNvSpPr>
              <p:nvPr/>
            </p:nvSpPr>
            <p:spPr bwMode="auto">
              <a:xfrm>
                <a:off x="2290" y="262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72" name="Oval 96"/>
              <p:cNvSpPr>
                <a:spLocks noChangeAspect="1" noChangeArrowheads="1"/>
              </p:cNvSpPr>
              <p:nvPr/>
            </p:nvSpPr>
            <p:spPr bwMode="auto">
              <a:xfrm>
                <a:off x="2381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73" name="Oval 91"/>
              <p:cNvSpPr>
                <a:spLocks noChangeAspect="1" noChangeArrowheads="1"/>
              </p:cNvSpPr>
              <p:nvPr/>
            </p:nvSpPr>
            <p:spPr bwMode="auto">
              <a:xfrm>
                <a:off x="2653" y="303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74" name="Oval 90"/>
              <p:cNvSpPr>
                <a:spLocks noChangeAspect="1" noChangeArrowheads="1"/>
              </p:cNvSpPr>
              <p:nvPr/>
            </p:nvSpPr>
            <p:spPr bwMode="auto">
              <a:xfrm>
                <a:off x="2608" y="265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75" name="Oval 89"/>
              <p:cNvSpPr>
                <a:spLocks noChangeAspect="1" noChangeArrowheads="1"/>
              </p:cNvSpPr>
              <p:nvPr/>
            </p:nvSpPr>
            <p:spPr bwMode="auto">
              <a:xfrm>
                <a:off x="2699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76" name="Oval 85"/>
              <p:cNvSpPr>
                <a:spLocks noChangeAspect="1" noChangeArrowheads="1"/>
              </p:cNvSpPr>
              <p:nvPr/>
            </p:nvSpPr>
            <p:spPr bwMode="auto">
              <a:xfrm>
                <a:off x="2653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77" name="Oval 84"/>
              <p:cNvSpPr>
                <a:spLocks noChangeAspect="1" noChangeArrowheads="1"/>
              </p:cNvSpPr>
              <p:nvPr/>
            </p:nvSpPr>
            <p:spPr bwMode="auto">
              <a:xfrm>
                <a:off x="2608" y="306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78" name="Oval 83"/>
              <p:cNvSpPr>
                <a:spLocks noChangeAspect="1" noChangeArrowheads="1"/>
              </p:cNvSpPr>
              <p:nvPr/>
            </p:nvSpPr>
            <p:spPr bwMode="auto">
              <a:xfrm>
                <a:off x="2664" y="297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79" name="Oval 88"/>
              <p:cNvSpPr>
                <a:spLocks noChangeAspect="1" noChangeArrowheads="1"/>
              </p:cNvSpPr>
              <p:nvPr/>
            </p:nvSpPr>
            <p:spPr bwMode="auto">
              <a:xfrm>
                <a:off x="2608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80" name="Oval 82"/>
              <p:cNvSpPr>
                <a:spLocks noChangeAspect="1" noChangeArrowheads="1"/>
              </p:cNvSpPr>
              <p:nvPr/>
            </p:nvSpPr>
            <p:spPr bwMode="auto">
              <a:xfrm>
                <a:off x="2528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81" name="Oval 81"/>
              <p:cNvSpPr>
                <a:spLocks noChangeAspect="1" noChangeArrowheads="1"/>
              </p:cNvSpPr>
              <p:nvPr/>
            </p:nvSpPr>
            <p:spPr bwMode="auto">
              <a:xfrm>
                <a:off x="2426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82" name="Oval 86"/>
              <p:cNvSpPr>
                <a:spLocks noChangeAspect="1" noChangeArrowheads="1"/>
              </p:cNvSpPr>
              <p:nvPr/>
            </p:nvSpPr>
            <p:spPr bwMode="auto">
              <a:xfrm>
                <a:off x="2517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83" name="Oval 87"/>
              <p:cNvSpPr>
                <a:spLocks noChangeAspect="1" noChangeArrowheads="1"/>
              </p:cNvSpPr>
              <p:nvPr/>
            </p:nvSpPr>
            <p:spPr bwMode="auto">
              <a:xfrm>
                <a:off x="2653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84" name="Oval 80"/>
              <p:cNvSpPr>
                <a:spLocks noChangeAspect="1" noChangeArrowheads="1"/>
              </p:cNvSpPr>
              <p:nvPr/>
            </p:nvSpPr>
            <p:spPr bwMode="auto">
              <a:xfrm>
                <a:off x="2517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85" name="Oval 78"/>
              <p:cNvSpPr>
                <a:spLocks noChangeAspect="1" noChangeArrowheads="1"/>
              </p:cNvSpPr>
              <p:nvPr/>
            </p:nvSpPr>
            <p:spPr bwMode="auto">
              <a:xfrm>
                <a:off x="2245" y="2931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86" name="Oval 57"/>
              <p:cNvSpPr>
                <a:spLocks noChangeAspect="1" noChangeArrowheads="1"/>
              </p:cNvSpPr>
              <p:nvPr/>
            </p:nvSpPr>
            <p:spPr bwMode="auto">
              <a:xfrm>
                <a:off x="2245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87" name="Oval 69"/>
              <p:cNvSpPr>
                <a:spLocks noChangeAspect="1" noChangeArrowheads="1"/>
              </p:cNvSpPr>
              <p:nvPr/>
            </p:nvSpPr>
            <p:spPr bwMode="auto">
              <a:xfrm>
                <a:off x="2562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88" name="Oval 74"/>
              <p:cNvSpPr>
                <a:spLocks noChangeAspect="1" noChangeArrowheads="1"/>
              </p:cNvSpPr>
              <p:nvPr/>
            </p:nvSpPr>
            <p:spPr bwMode="auto">
              <a:xfrm>
                <a:off x="2245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89" name="Oval 72"/>
              <p:cNvSpPr>
                <a:spLocks noChangeAspect="1" noChangeArrowheads="1"/>
              </p:cNvSpPr>
              <p:nvPr/>
            </p:nvSpPr>
            <p:spPr bwMode="auto">
              <a:xfrm>
                <a:off x="2336" y="288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90" name="Oval 75"/>
              <p:cNvSpPr>
                <a:spLocks noChangeAspect="1" noChangeArrowheads="1"/>
              </p:cNvSpPr>
              <p:nvPr/>
            </p:nvSpPr>
            <p:spPr bwMode="auto">
              <a:xfrm>
                <a:off x="2336" y="266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91" name="Oval 70"/>
              <p:cNvSpPr>
                <a:spLocks noChangeAspect="1" noChangeArrowheads="1"/>
              </p:cNvSpPr>
              <p:nvPr/>
            </p:nvSpPr>
            <p:spPr bwMode="auto">
              <a:xfrm>
                <a:off x="2381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92" name="Oval 76"/>
              <p:cNvSpPr>
                <a:spLocks noChangeAspect="1" noChangeArrowheads="1"/>
              </p:cNvSpPr>
              <p:nvPr/>
            </p:nvSpPr>
            <p:spPr bwMode="auto">
              <a:xfrm>
                <a:off x="2472" y="275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93" name="Oval 77"/>
              <p:cNvSpPr>
                <a:spLocks noChangeAspect="1" noChangeArrowheads="1"/>
              </p:cNvSpPr>
              <p:nvPr/>
            </p:nvSpPr>
            <p:spPr bwMode="auto">
              <a:xfrm>
                <a:off x="2336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94" name="Oval 73"/>
              <p:cNvSpPr>
                <a:spLocks noChangeAspect="1" noChangeArrowheads="1"/>
              </p:cNvSpPr>
              <p:nvPr/>
            </p:nvSpPr>
            <p:spPr bwMode="auto">
              <a:xfrm>
                <a:off x="2437" y="298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95" name="Oval 79"/>
              <p:cNvSpPr>
                <a:spLocks noChangeAspect="1" noChangeArrowheads="1"/>
              </p:cNvSpPr>
              <p:nvPr/>
            </p:nvSpPr>
            <p:spPr bwMode="auto">
              <a:xfrm>
                <a:off x="2562" y="270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96" name="Oval 68"/>
              <p:cNvSpPr>
                <a:spLocks noChangeAspect="1" noChangeArrowheads="1"/>
              </p:cNvSpPr>
              <p:nvPr/>
            </p:nvSpPr>
            <p:spPr bwMode="auto">
              <a:xfrm>
                <a:off x="2426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97" name="Oval 58"/>
              <p:cNvSpPr>
                <a:spLocks noChangeAspect="1" noChangeArrowheads="1"/>
              </p:cNvSpPr>
              <p:nvPr/>
            </p:nvSpPr>
            <p:spPr bwMode="auto">
              <a:xfrm>
                <a:off x="2472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98" name="Oval 71"/>
              <p:cNvSpPr>
                <a:spLocks noChangeAspect="1" noChangeArrowheads="1"/>
              </p:cNvSpPr>
              <p:nvPr/>
            </p:nvSpPr>
            <p:spPr bwMode="auto">
              <a:xfrm>
                <a:off x="2562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</p:grpSp>
        <p:sp>
          <p:nvSpPr>
            <p:cNvPr id="101454" name="Oval 184"/>
            <p:cNvSpPr>
              <a:spLocks noChangeAspect="1" noChangeArrowheads="1"/>
            </p:cNvSpPr>
            <p:nvPr/>
          </p:nvSpPr>
          <p:spPr bwMode="auto">
            <a:xfrm>
              <a:off x="1882" y="2795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101455" name="Line 185"/>
            <p:cNvSpPr>
              <a:spLocks noChangeShapeType="1"/>
            </p:cNvSpPr>
            <p:nvPr/>
          </p:nvSpPr>
          <p:spPr bwMode="auto">
            <a:xfrm flipV="1">
              <a:off x="1519" y="2250"/>
              <a:ext cx="36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56" name="Line 186"/>
            <p:cNvSpPr>
              <a:spLocks noChangeShapeType="1"/>
            </p:cNvSpPr>
            <p:nvPr/>
          </p:nvSpPr>
          <p:spPr bwMode="auto">
            <a:xfrm>
              <a:off x="1474" y="2659"/>
              <a:ext cx="408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57" name="Oval 198"/>
            <p:cNvSpPr>
              <a:spLocks noChangeAspect="1" noChangeArrowheads="1"/>
            </p:cNvSpPr>
            <p:nvPr/>
          </p:nvSpPr>
          <p:spPr bwMode="auto">
            <a:xfrm>
              <a:off x="2109" y="2387"/>
              <a:ext cx="56" cy="5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101458" name="Oval 199"/>
            <p:cNvSpPr>
              <a:spLocks noChangeAspect="1" noChangeArrowheads="1"/>
            </p:cNvSpPr>
            <p:nvPr/>
          </p:nvSpPr>
          <p:spPr bwMode="auto">
            <a:xfrm>
              <a:off x="2064" y="2647"/>
              <a:ext cx="56" cy="5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101459" name="Line 202"/>
            <p:cNvSpPr>
              <a:spLocks noChangeShapeType="1"/>
            </p:cNvSpPr>
            <p:nvPr/>
          </p:nvSpPr>
          <p:spPr bwMode="auto">
            <a:xfrm>
              <a:off x="1519" y="2568"/>
              <a:ext cx="544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60" name="Line 203"/>
            <p:cNvSpPr>
              <a:spLocks noChangeShapeType="1"/>
            </p:cNvSpPr>
            <p:nvPr/>
          </p:nvSpPr>
          <p:spPr bwMode="auto">
            <a:xfrm flipV="1">
              <a:off x="1519" y="2432"/>
              <a:ext cx="59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1382" name="Object 6"/>
            <p:cNvGraphicFramePr>
              <a:graphicFrameLocks noChangeAspect="1"/>
            </p:cNvGraphicFramePr>
            <p:nvPr/>
          </p:nvGraphicFramePr>
          <p:xfrm>
            <a:off x="2039" y="2115"/>
            <a:ext cx="161" cy="171"/>
          </p:xfrm>
          <a:graphic>
            <a:graphicData uri="http://schemas.openxmlformats.org/presentationml/2006/ole">
              <p:oleObj spid="_x0000_s101382" name="Equation" r:id="rId7" imgW="215640" imgH="228600" progId="Equation.3">
                <p:embed/>
              </p:oleObj>
            </a:graphicData>
          </a:graphic>
        </p:graphicFrame>
        <p:graphicFrame>
          <p:nvGraphicFramePr>
            <p:cNvPr id="101383" name="Object 7"/>
            <p:cNvGraphicFramePr>
              <a:graphicFrameLocks noChangeAspect="1"/>
            </p:cNvGraphicFramePr>
            <p:nvPr/>
          </p:nvGraphicFramePr>
          <p:xfrm>
            <a:off x="1973" y="2886"/>
            <a:ext cx="161" cy="171"/>
          </p:xfrm>
          <a:graphic>
            <a:graphicData uri="http://schemas.openxmlformats.org/presentationml/2006/ole">
              <p:oleObj spid="_x0000_s101383" name="Equation" r:id="rId8" imgW="215640" imgH="228600" progId="Equation.3">
                <p:embed/>
              </p:oleObj>
            </a:graphicData>
          </a:graphic>
        </p:graphicFrame>
        <p:graphicFrame>
          <p:nvGraphicFramePr>
            <p:cNvPr id="101384" name="Object 8"/>
            <p:cNvGraphicFramePr>
              <a:graphicFrameLocks noChangeAspect="1"/>
            </p:cNvGraphicFramePr>
            <p:nvPr/>
          </p:nvGraphicFramePr>
          <p:xfrm>
            <a:off x="2141" y="2659"/>
            <a:ext cx="104" cy="144"/>
          </p:xfrm>
          <a:graphic>
            <a:graphicData uri="http://schemas.openxmlformats.org/presentationml/2006/ole">
              <p:oleObj spid="_x0000_s101384" name="Equation" r:id="rId9" imgW="164880" imgH="228600" progId="Equation.3">
                <p:embed/>
              </p:oleObj>
            </a:graphicData>
          </a:graphic>
        </p:graphicFrame>
      </p:grpSp>
      <p:grpSp>
        <p:nvGrpSpPr>
          <p:cNvPr id="31" name="Group 237"/>
          <p:cNvGrpSpPr>
            <a:grpSpLocks/>
          </p:cNvGrpSpPr>
          <p:nvPr/>
        </p:nvGrpSpPr>
        <p:grpSpPr bwMode="auto">
          <a:xfrm>
            <a:off x="5624513" y="3648075"/>
            <a:ext cx="2286000" cy="1206500"/>
            <a:chOff x="3888" y="2115"/>
            <a:chExt cx="1441" cy="760"/>
          </a:xfrm>
        </p:grpSpPr>
        <p:grpSp>
          <p:nvGrpSpPr>
            <p:cNvPr id="101407" name="Group 143"/>
            <p:cNvGrpSpPr>
              <a:grpSpLocks/>
            </p:cNvGrpSpPr>
            <p:nvPr/>
          </p:nvGrpSpPr>
          <p:grpSpPr bwMode="auto">
            <a:xfrm rot="10597599">
              <a:off x="3888" y="2164"/>
              <a:ext cx="670" cy="681"/>
              <a:chOff x="2245" y="2568"/>
              <a:chExt cx="670" cy="681"/>
            </a:xfrm>
          </p:grpSpPr>
          <p:sp>
            <p:nvSpPr>
              <p:cNvPr id="101414" name="Oval 144"/>
              <p:cNvSpPr>
                <a:spLocks noChangeAspect="1" noChangeArrowheads="1"/>
              </p:cNvSpPr>
              <p:nvPr/>
            </p:nvSpPr>
            <p:spPr bwMode="auto">
              <a:xfrm>
                <a:off x="2744" y="284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15" name="Oval 145"/>
              <p:cNvSpPr>
                <a:spLocks noChangeAspect="1" noChangeArrowheads="1"/>
              </p:cNvSpPr>
              <p:nvPr/>
            </p:nvSpPr>
            <p:spPr bwMode="auto">
              <a:xfrm>
                <a:off x="2699" y="270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16" name="Oval 146"/>
              <p:cNvSpPr>
                <a:spLocks noChangeAspect="1" noChangeArrowheads="1"/>
              </p:cNvSpPr>
              <p:nvPr/>
            </p:nvSpPr>
            <p:spPr bwMode="auto">
              <a:xfrm>
                <a:off x="2653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17" name="Oval 147"/>
              <p:cNvSpPr>
                <a:spLocks noChangeAspect="1" noChangeArrowheads="1"/>
              </p:cNvSpPr>
              <p:nvPr/>
            </p:nvSpPr>
            <p:spPr bwMode="auto">
              <a:xfrm>
                <a:off x="2608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18" name="Oval 148"/>
              <p:cNvSpPr>
                <a:spLocks noChangeAspect="1" noChangeArrowheads="1"/>
              </p:cNvSpPr>
              <p:nvPr/>
            </p:nvSpPr>
            <p:spPr bwMode="auto">
              <a:xfrm>
                <a:off x="2562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19" name="Oval 149"/>
              <p:cNvSpPr>
                <a:spLocks noChangeAspect="1" noChangeArrowheads="1"/>
              </p:cNvSpPr>
              <p:nvPr/>
            </p:nvSpPr>
            <p:spPr bwMode="auto">
              <a:xfrm>
                <a:off x="2562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20" name="Oval 150"/>
              <p:cNvSpPr>
                <a:spLocks noChangeAspect="1" noChangeArrowheads="1"/>
              </p:cNvSpPr>
              <p:nvPr/>
            </p:nvSpPr>
            <p:spPr bwMode="auto">
              <a:xfrm>
                <a:off x="2472" y="256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21" name="Oval 151"/>
              <p:cNvSpPr>
                <a:spLocks noChangeAspect="1" noChangeArrowheads="1"/>
              </p:cNvSpPr>
              <p:nvPr/>
            </p:nvSpPr>
            <p:spPr bwMode="auto">
              <a:xfrm>
                <a:off x="2664" y="2659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22" name="Oval 152"/>
              <p:cNvSpPr>
                <a:spLocks noChangeAspect="1" noChangeArrowheads="1"/>
              </p:cNvSpPr>
              <p:nvPr/>
            </p:nvSpPr>
            <p:spPr bwMode="auto">
              <a:xfrm>
                <a:off x="2709" y="276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23" name="Oval 153"/>
              <p:cNvSpPr>
                <a:spLocks noChangeAspect="1" noChangeArrowheads="1"/>
              </p:cNvSpPr>
              <p:nvPr/>
            </p:nvSpPr>
            <p:spPr bwMode="auto">
              <a:xfrm>
                <a:off x="2709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24" name="Oval 154"/>
              <p:cNvSpPr>
                <a:spLocks noChangeAspect="1" noChangeArrowheads="1"/>
              </p:cNvSpPr>
              <p:nvPr/>
            </p:nvSpPr>
            <p:spPr bwMode="auto">
              <a:xfrm>
                <a:off x="2290" y="262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25" name="Oval 155"/>
              <p:cNvSpPr>
                <a:spLocks noChangeAspect="1" noChangeArrowheads="1"/>
              </p:cNvSpPr>
              <p:nvPr/>
            </p:nvSpPr>
            <p:spPr bwMode="auto">
              <a:xfrm>
                <a:off x="2381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26" name="Oval 156"/>
              <p:cNvSpPr>
                <a:spLocks noChangeAspect="1" noChangeArrowheads="1"/>
              </p:cNvSpPr>
              <p:nvPr/>
            </p:nvSpPr>
            <p:spPr bwMode="auto">
              <a:xfrm>
                <a:off x="2653" y="303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27" name="Oval 157"/>
              <p:cNvSpPr>
                <a:spLocks noChangeAspect="1" noChangeArrowheads="1"/>
              </p:cNvSpPr>
              <p:nvPr/>
            </p:nvSpPr>
            <p:spPr bwMode="auto">
              <a:xfrm>
                <a:off x="2608" y="265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28" name="Oval 158"/>
              <p:cNvSpPr>
                <a:spLocks noChangeAspect="1" noChangeArrowheads="1"/>
              </p:cNvSpPr>
              <p:nvPr/>
            </p:nvSpPr>
            <p:spPr bwMode="auto">
              <a:xfrm>
                <a:off x="2699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29" name="Oval 159"/>
              <p:cNvSpPr>
                <a:spLocks noChangeAspect="1" noChangeArrowheads="1"/>
              </p:cNvSpPr>
              <p:nvPr/>
            </p:nvSpPr>
            <p:spPr bwMode="auto">
              <a:xfrm>
                <a:off x="2653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30" name="Oval 160"/>
              <p:cNvSpPr>
                <a:spLocks noChangeAspect="1" noChangeArrowheads="1"/>
              </p:cNvSpPr>
              <p:nvPr/>
            </p:nvSpPr>
            <p:spPr bwMode="auto">
              <a:xfrm>
                <a:off x="2608" y="306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31" name="Oval 161"/>
              <p:cNvSpPr>
                <a:spLocks noChangeAspect="1" noChangeArrowheads="1"/>
              </p:cNvSpPr>
              <p:nvPr/>
            </p:nvSpPr>
            <p:spPr bwMode="auto">
              <a:xfrm>
                <a:off x="2664" y="297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32" name="Oval 162"/>
              <p:cNvSpPr>
                <a:spLocks noChangeAspect="1" noChangeArrowheads="1"/>
              </p:cNvSpPr>
              <p:nvPr/>
            </p:nvSpPr>
            <p:spPr bwMode="auto">
              <a:xfrm>
                <a:off x="2608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33" name="Oval 163"/>
              <p:cNvSpPr>
                <a:spLocks noChangeAspect="1" noChangeArrowheads="1"/>
              </p:cNvSpPr>
              <p:nvPr/>
            </p:nvSpPr>
            <p:spPr bwMode="auto">
              <a:xfrm>
                <a:off x="2528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34" name="Oval 164"/>
              <p:cNvSpPr>
                <a:spLocks noChangeAspect="1" noChangeArrowheads="1"/>
              </p:cNvSpPr>
              <p:nvPr/>
            </p:nvSpPr>
            <p:spPr bwMode="auto">
              <a:xfrm>
                <a:off x="2426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35" name="Oval 165"/>
              <p:cNvSpPr>
                <a:spLocks noChangeAspect="1" noChangeArrowheads="1"/>
              </p:cNvSpPr>
              <p:nvPr/>
            </p:nvSpPr>
            <p:spPr bwMode="auto">
              <a:xfrm>
                <a:off x="2517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36" name="Oval 166"/>
              <p:cNvSpPr>
                <a:spLocks noChangeAspect="1" noChangeArrowheads="1"/>
              </p:cNvSpPr>
              <p:nvPr/>
            </p:nvSpPr>
            <p:spPr bwMode="auto">
              <a:xfrm>
                <a:off x="2653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37" name="Oval 167"/>
              <p:cNvSpPr>
                <a:spLocks noChangeAspect="1" noChangeArrowheads="1"/>
              </p:cNvSpPr>
              <p:nvPr/>
            </p:nvSpPr>
            <p:spPr bwMode="auto">
              <a:xfrm>
                <a:off x="2517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38" name="Oval 168"/>
              <p:cNvSpPr>
                <a:spLocks noChangeAspect="1" noChangeArrowheads="1"/>
              </p:cNvSpPr>
              <p:nvPr/>
            </p:nvSpPr>
            <p:spPr bwMode="auto">
              <a:xfrm>
                <a:off x="2245" y="2931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39" name="Oval 169"/>
              <p:cNvSpPr>
                <a:spLocks noChangeAspect="1" noChangeArrowheads="1"/>
              </p:cNvSpPr>
              <p:nvPr/>
            </p:nvSpPr>
            <p:spPr bwMode="auto">
              <a:xfrm>
                <a:off x="2245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40" name="Oval 170"/>
              <p:cNvSpPr>
                <a:spLocks noChangeAspect="1" noChangeArrowheads="1"/>
              </p:cNvSpPr>
              <p:nvPr/>
            </p:nvSpPr>
            <p:spPr bwMode="auto">
              <a:xfrm>
                <a:off x="2562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41" name="Oval 171"/>
              <p:cNvSpPr>
                <a:spLocks noChangeAspect="1" noChangeArrowheads="1"/>
              </p:cNvSpPr>
              <p:nvPr/>
            </p:nvSpPr>
            <p:spPr bwMode="auto">
              <a:xfrm>
                <a:off x="2245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42" name="Oval 172"/>
              <p:cNvSpPr>
                <a:spLocks noChangeAspect="1" noChangeArrowheads="1"/>
              </p:cNvSpPr>
              <p:nvPr/>
            </p:nvSpPr>
            <p:spPr bwMode="auto">
              <a:xfrm>
                <a:off x="2336" y="288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43" name="Oval 173"/>
              <p:cNvSpPr>
                <a:spLocks noChangeAspect="1" noChangeArrowheads="1"/>
              </p:cNvSpPr>
              <p:nvPr/>
            </p:nvSpPr>
            <p:spPr bwMode="auto">
              <a:xfrm>
                <a:off x="2336" y="266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44" name="Oval 174"/>
              <p:cNvSpPr>
                <a:spLocks noChangeAspect="1" noChangeArrowheads="1"/>
              </p:cNvSpPr>
              <p:nvPr/>
            </p:nvSpPr>
            <p:spPr bwMode="auto">
              <a:xfrm>
                <a:off x="2381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45" name="Oval 175"/>
              <p:cNvSpPr>
                <a:spLocks noChangeAspect="1" noChangeArrowheads="1"/>
              </p:cNvSpPr>
              <p:nvPr/>
            </p:nvSpPr>
            <p:spPr bwMode="auto">
              <a:xfrm>
                <a:off x="2472" y="275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46" name="Oval 176"/>
              <p:cNvSpPr>
                <a:spLocks noChangeAspect="1" noChangeArrowheads="1"/>
              </p:cNvSpPr>
              <p:nvPr/>
            </p:nvSpPr>
            <p:spPr bwMode="auto">
              <a:xfrm>
                <a:off x="2336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47" name="Oval 177"/>
              <p:cNvSpPr>
                <a:spLocks noChangeAspect="1" noChangeArrowheads="1"/>
              </p:cNvSpPr>
              <p:nvPr/>
            </p:nvSpPr>
            <p:spPr bwMode="auto">
              <a:xfrm>
                <a:off x="2437" y="298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48" name="Oval 178"/>
              <p:cNvSpPr>
                <a:spLocks noChangeAspect="1" noChangeArrowheads="1"/>
              </p:cNvSpPr>
              <p:nvPr/>
            </p:nvSpPr>
            <p:spPr bwMode="auto">
              <a:xfrm>
                <a:off x="2562" y="270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49" name="Oval 179"/>
              <p:cNvSpPr>
                <a:spLocks noChangeAspect="1" noChangeArrowheads="1"/>
              </p:cNvSpPr>
              <p:nvPr/>
            </p:nvSpPr>
            <p:spPr bwMode="auto">
              <a:xfrm>
                <a:off x="2426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50" name="Oval 180"/>
              <p:cNvSpPr>
                <a:spLocks noChangeAspect="1" noChangeArrowheads="1"/>
              </p:cNvSpPr>
              <p:nvPr/>
            </p:nvSpPr>
            <p:spPr bwMode="auto">
              <a:xfrm>
                <a:off x="2472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01451" name="Oval 181"/>
              <p:cNvSpPr>
                <a:spLocks noChangeAspect="1" noChangeArrowheads="1"/>
              </p:cNvSpPr>
              <p:nvPr/>
            </p:nvSpPr>
            <p:spPr bwMode="auto">
              <a:xfrm>
                <a:off x="2562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</p:grpSp>
        <p:sp>
          <p:nvSpPr>
            <p:cNvPr id="101408" name="Oval 182"/>
            <p:cNvSpPr>
              <a:spLocks noChangeAspect="1" noChangeArrowheads="1"/>
            </p:cNvSpPr>
            <p:nvPr/>
          </p:nvSpPr>
          <p:spPr bwMode="auto">
            <a:xfrm>
              <a:off x="5012" y="2182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101409" name="Oval 183"/>
            <p:cNvSpPr>
              <a:spLocks noChangeAspect="1" noChangeArrowheads="1"/>
            </p:cNvSpPr>
            <p:nvPr/>
          </p:nvSpPr>
          <p:spPr bwMode="auto">
            <a:xfrm>
              <a:off x="5012" y="2704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101410" name="Line 187"/>
            <p:cNvSpPr>
              <a:spLocks noChangeShapeType="1"/>
            </p:cNvSpPr>
            <p:nvPr/>
          </p:nvSpPr>
          <p:spPr bwMode="auto">
            <a:xfrm flipV="1">
              <a:off x="4604" y="2251"/>
              <a:ext cx="408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11" name="Line 188"/>
            <p:cNvSpPr>
              <a:spLocks noChangeShapeType="1"/>
            </p:cNvSpPr>
            <p:nvPr/>
          </p:nvSpPr>
          <p:spPr bwMode="auto">
            <a:xfrm>
              <a:off x="4604" y="2614"/>
              <a:ext cx="40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12" name="Freeform 197"/>
            <p:cNvSpPr>
              <a:spLocks/>
            </p:cNvSpPr>
            <p:nvPr/>
          </p:nvSpPr>
          <p:spPr bwMode="auto">
            <a:xfrm>
              <a:off x="4604" y="2387"/>
              <a:ext cx="136" cy="181"/>
            </a:xfrm>
            <a:custGeom>
              <a:avLst/>
              <a:gdLst>
                <a:gd name="T0" fmla="*/ 0 w 272"/>
                <a:gd name="T1" fmla="*/ 0 h 181"/>
                <a:gd name="T2" fmla="*/ 34 w 272"/>
                <a:gd name="T3" fmla="*/ 91 h 181"/>
                <a:gd name="T4" fmla="*/ 0 w 272"/>
                <a:gd name="T5" fmla="*/ 181 h 181"/>
                <a:gd name="T6" fmla="*/ 0 60000 65536"/>
                <a:gd name="T7" fmla="*/ 0 60000 65536"/>
                <a:gd name="T8" fmla="*/ 0 60000 65536"/>
                <a:gd name="T9" fmla="*/ 0 w 272"/>
                <a:gd name="T10" fmla="*/ 0 h 181"/>
                <a:gd name="T11" fmla="*/ 272 w 272"/>
                <a:gd name="T12" fmla="*/ 181 h 1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181">
                  <a:moveTo>
                    <a:pt x="0" y="0"/>
                  </a:moveTo>
                  <a:cubicBezTo>
                    <a:pt x="136" y="30"/>
                    <a:pt x="272" y="61"/>
                    <a:pt x="272" y="91"/>
                  </a:cubicBezTo>
                  <a:cubicBezTo>
                    <a:pt x="272" y="121"/>
                    <a:pt x="38" y="166"/>
                    <a:pt x="0" y="18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101413" name="Oval 62"/>
            <p:cNvSpPr>
              <a:spLocks noChangeAspect="1" noChangeArrowheads="1"/>
            </p:cNvSpPr>
            <p:nvPr/>
          </p:nvSpPr>
          <p:spPr bwMode="auto">
            <a:xfrm>
              <a:off x="4694" y="2432"/>
              <a:ext cx="56" cy="5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graphicFrame>
          <p:nvGraphicFramePr>
            <p:cNvPr id="101385" name="Object 9"/>
            <p:cNvGraphicFramePr>
              <a:graphicFrameLocks noChangeAspect="1"/>
            </p:cNvGraphicFramePr>
            <p:nvPr/>
          </p:nvGraphicFramePr>
          <p:xfrm>
            <a:off x="5168" y="2115"/>
            <a:ext cx="161" cy="171"/>
          </p:xfrm>
          <a:graphic>
            <a:graphicData uri="http://schemas.openxmlformats.org/presentationml/2006/ole">
              <p:oleObj spid="_x0000_s101385" name="Equation" r:id="rId10" imgW="215640" imgH="228600" progId="Equation.3">
                <p:embed/>
              </p:oleObj>
            </a:graphicData>
          </a:graphic>
        </p:graphicFrame>
        <p:graphicFrame>
          <p:nvGraphicFramePr>
            <p:cNvPr id="101386" name="Object 10"/>
            <p:cNvGraphicFramePr>
              <a:graphicFrameLocks noChangeAspect="1"/>
            </p:cNvGraphicFramePr>
            <p:nvPr/>
          </p:nvGraphicFramePr>
          <p:xfrm>
            <a:off x="5148" y="2704"/>
            <a:ext cx="161" cy="171"/>
          </p:xfrm>
          <a:graphic>
            <a:graphicData uri="http://schemas.openxmlformats.org/presentationml/2006/ole">
              <p:oleObj spid="_x0000_s101386" name="Equation" r:id="rId11" imgW="215640" imgH="228600" progId="Equation.3">
                <p:embed/>
              </p:oleObj>
            </a:graphicData>
          </a:graphic>
        </p:graphicFrame>
        <p:graphicFrame>
          <p:nvGraphicFramePr>
            <p:cNvPr id="101387" name="Object 11"/>
            <p:cNvGraphicFramePr>
              <a:graphicFrameLocks noChangeAspect="1"/>
            </p:cNvGraphicFramePr>
            <p:nvPr/>
          </p:nvGraphicFramePr>
          <p:xfrm>
            <a:off x="4785" y="2387"/>
            <a:ext cx="127" cy="176"/>
          </p:xfrm>
          <a:graphic>
            <a:graphicData uri="http://schemas.openxmlformats.org/presentationml/2006/ole">
              <p:oleObj spid="_x0000_s101387" name="Equation" r:id="rId12" imgW="164880" imgH="228600" progId="Equation.3">
                <p:embed/>
              </p:oleObj>
            </a:graphicData>
          </a:graphic>
        </p:graphicFrame>
      </p:grpSp>
      <p:sp>
        <p:nvSpPr>
          <p:cNvPr id="16" name="Text Box 25"/>
          <p:cNvSpPr txBox="1">
            <a:spLocks noChangeAspect="1" noChangeArrowheads="1"/>
          </p:cNvSpPr>
          <p:nvPr/>
        </p:nvSpPr>
        <p:spPr bwMode="auto">
          <a:xfrm>
            <a:off x="5876925" y="2273300"/>
            <a:ext cx="178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latin typeface="Calibri" pitchFamily="34" charset="0"/>
              </a:rPr>
              <a:t>New physics</a:t>
            </a:r>
          </a:p>
        </p:txBody>
      </p:sp>
      <p:sp>
        <p:nvSpPr>
          <p:cNvPr id="132" name="TextBox 131"/>
          <p:cNvSpPr txBox="1">
            <a:spLocks noChangeArrowheads="1"/>
          </p:cNvSpPr>
          <p:nvPr/>
        </p:nvSpPr>
        <p:spPr bwMode="auto">
          <a:xfrm>
            <a:off x="5837238" y="4959350"/>
            <a:ext cx="1333500" cy="369888"/>
          </a:xfrm>
          <a:prstGeom prst="rect">
            <a:avLst/>
          </a:prstGeom>
          <a:solidFill>
            <a:srgbClr val="FF0000">
              <a:alpha val="9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If observed:</a:t>
            </a:r>
          </a:p>
        </p:txBody>
      </p:sp>
      <p:graphicFrame>
        <p:nvGraphicFramePr>
          <p:cNvPr id="133" name="Object 12"/>
          <p:cNvGraphicFramePr>
            <a:graphicFrameLocks noChangeAspect="1"/>
          </p:cNvGraphicFramePr>
          <p:nvPr/>
        </p:nvGraphicFramePr>
        <p:xfrm>
          <a:off x="4730750" y="5346700"/>
          <a:ext cx="3551238" cy="673100"/>
        </p:xfrm>
        <a:graphic>
          <a:graphicData uri="http://schemas.openxmlformats.org/presentationml/2006/ole">
            <p:oleObj spid="_x0000_s101388" name="Equation" r:id="rId13" imgW="1739880" imgH="330120" progId="">
              <p:embed/>
            </p:oleObj>
          </a:graphicData>
        </a:graphic>
      </p:graphicFrame>
      <p:sp>
        <p:nvSpPr>
          <p:cNvPr id="134" name="TextBox 133"/>
          <p:cNvSpPr txBox="1">
            <a:spLocks noChangeArrowheads="1"/>
          </p:cNvSpPr>
          <p:nvPr/>
        </p:nvSpPr>
        <p:spPr bwMode="auto">
          <a:xfrm>
            <a:off x="5149850" y="6273800"/>
            <a:ext cx="36449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latin typeface="Calibri" pitchFamily="34" charset="0"/>
              </a:rPr>
              <a:t>[2] C.E. Aalseth et al., Phys. Rev. D65(2002)092007</a:t>
            </a:r>
          </a:p>
          <a:p>
            <a:r>
              <a:rPr lang="en-US" sz="1000">
                <a:latin typeface="Calibri" pitchFamily="34" charset="0"/>
              </a:rPr>
              <a:t>[3] S.R. Elliott and P. Vogel, Annu. Rev. Nucl. Part. Sci. 52(2002)115</a:t>
            </a:r>
          </a:p>
        </p:txBody>
      </p:sp>
      <p:sp>
        <p:nvSpPr>
          <p:cNvPr id="101509" name="Text Box 133"/>
          <p:cNvSpPr txBox="1">
            <a:spLocks noChangeArrowheads="1"/>
          </p:cNvSpPr>
          <p:nvPr/>
        </p:nvSpPr>
        <p:spPr bwMode="auto">
          <a:xfrm>
            <a:off x="5670550" y="1089025"/>
            <a:ext cx="3087688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Calibri" pitchFamily="34" charset="0"/>
              </a:rPr>
              <a:t>Some</a:t>
            </a:r>
            <a:r>
              <a:rPr lang="en-US" sz="1800">
                <a:latin typeface="Symbol" pitchFamily="18" charset="2"/>
              </a:rPr>
              <a:t> bb</a:t>
            </a:r>
            <a:r>
              <a:rPr lang="en-US" sz="1800">
                <a:latin typeface="Calibri" pitchFamily="34" charset="0"/>
              </a:rPr>
              <a:t> decay experiments</a:t>
            </a:r>
          </a:p>
          <a:p>
            <a:pPr>
              <a:spcBef>
                <a:spcPct val="50000"/>
              </a:spcBef>
            </a:pPr>
            <a:r>
              <a:rPr lang="en-US" sz="1800">
                <a:latin typeface="Calibri" pitchFamily="34" charset="0"/>
              </a:rPr>
              <a:t>GERDA, CUORE, CUORICINO, COBRA, MOON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3" grpId="0"/>
      <p:bldP spid="14" grpId="0"/>
      <p:bldP spid="15" grpId="0"/>
      <p:bldP spid="30" grpId="0" animBg="1"/>
      <p:bldP spid="16" grpId="0"/>
      <p:bldP spid="132" grpId="0" animBg="1"/>
      <p:bldP spid="1015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le 1"/>
          <p:cNvSpPr>
            <a:spLocks noGrp="1"/>
          </p:cNvSpPr>
          <p:nvPr>
            <p:ph type="title"/>
          </p:nvPr>
        </p:nvSpPr>
        <p:spPr>
          <a:xfrm>
            <a:off x="1357313" y="-82550"/>
            <a:ext cx="6000750" cy="1154113"/>
          </a:xfrm>
        </p:spPr>
        <p:txBody>
          <a:bodyPr/>
          <a:lstStyle/>
          <a:p>
            <a:pPr eaLnBrk="1" hangingPunct="1"/>
            <a:r>
              <a:rPr lang="en-US" sz="3600" smtClean="0"/>
              <a:t>Determination of M</a:t>
            </a:r>
            <a:r>
              <a:rPr lang="en-US" sz="3600" baseline="-25000" smtClean="0"/>
              <a:t>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7188" y="6000750"/>
            <a:ext cx="2133600" cy="365125"/>
          </a:xfrm>
        </p:spPr>
        <p:txBody>
          <a:bodyPr/>
          <a:lstStyle/>
          <a:p>
            <a:pPr>
              <a:defRPr/>
            </a:pPr>
            <a:fld id="{DCFAFAED-7917-4B90-A8FC-EF76BB0B2961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Slide Number Placeholder 3"/>
          <p:cNvSpPr txBox="1">
            <a:spLocks noGrp="1"/>
          </p:cNvSpPr>
          <p:nvPr/>
        </p:nvSpPr>
        <p:spPr>
          <a:xfrm>
            <a:off x="6707188" y="60007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78EA01E-7C86-4B24-B995-ADE7D7F7B0AD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3364" name="Text Box 27"/>
          <p:cNvSpPr txBox="1">
            <a:spLocks noChangeArrowheads="1"/>
          </p:cNvSpPr>
          <p:nvPr/>
        </p:nvSpPr>
        <p:spPr bwMode="auto">
          <a:xfrm>
            <a:off x="701675" y="954088"/>
            <a:ext cx="477837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800"/>
              <a:t> pn-Quasiparticle Random Phase Approximation </a:t>
            </a:r>
          </a:p>
          <a:p>
            <a:r>
              <a:rPr lang="en-US" sz="1800"/>
              <a:t>  one possibility to determine M</a:t>
            </a:r>
            <a:r>
              <a:rPr lang="en-US" sz="1800" baseline="30000"/>
              <a:t>(2</a:t>
            </a:r>
            <a:r>
              <a:rPr lang="en-US" sz="1800" baseline="30000">
                <a:latin typeface="Symbol" pitchFamily="18" charset="2"/>
              </a:rPr>
              <a:t>n</a:t>
            </a:r>
            <a:r>
              <a:rPr lang="en-US" sz="1800" baseline="30000"/>
              <a:t>)</a:t>
            </a:r>
            <a:r>
              <a:rPr lang="en-US" sz="1800"/>
              <a:t> and M</a:t>
            </a:r>
            <a:r>
              <a:rPr lang="en-US" sz="1800" baseline="30000"/>
              <a:t>(0</a:t>
            </a:r>
            <a:r>
              <a:rPr lang="en-US" sz="1800" baseline="30000">
                <a:latin typeface="Symbol" pitchFamily="18" charset="2"/>
              </a:rPr>
              <a:t>n</a:t>
            </a:r>
            <a:r>
              <a:rPr lang="en-US" sz="1800" baseline="30000"/>
              <a:t>)</a:t>
            </a:r>
          </a:p>
          <a:p>
            <a:pPr>
              <a:buFontTx/>
              <a:buChar char="•"/>
            </a:pPr>
            <a:r>
              <a:rPr lang="en-US" sz="1800"/>
              <a:t> M</a:t>
            </a:r>
            <a:r>
              <a:rPr lang="en-US" sz="1800" baseline="30000"/>
              <a:t>(0n)</a:t>
            </a:r>
            <a:r>
              <a:rPr lang="en-US"/>
              <a:t> </a:t>
            </a:r>
            <a:r>
              <a:rPr lang="en-US" sz="1800"/>
              <a:t>needed to an uncertainty of less than 20%</a:t>
            </a:r>
          </a:p>
          <a:p>
            <a:pPr>
              <a:buFontTx/>
              <a:buChar char="•"/>
            </a:pPr>
            <a:r>
              <a:rPr lang="en-US" sz="1800"/>
              <a:t> Adjustable particle-particle parameter </a:t>
            </a:r>
            <a:r>
              <a:rPr lang="en-US" sz="1800" b="1"/>
              <a:t>gpp</a:t>
            </a:r>
            <a:r>
              <a:rPr lang="en-US" sz="1800"/>
              <a:t> in </a:t>
            </a:r>
          </a:p>
          <a:p>
            <a:r>
              <a:rPr lang="en-US" sz="1800"/>
              <a:t>  pn-QRPA for all </a:t>
            </a:r>
            <a:r>
              <a:rPr lang="en-US" sz="1800" b="1"/>
              <a:t>single</a:t>
            </a:r>
            <a:r>
              <a:rPr lang="en-US" sz="1800"/>
              <a:t> and </a:t>
            </a:r>
            <a:r>
              <a:rPr lang="en-US" sz="1800" b="1"/>
              <a:t>double</a:t>
            </a:r>
            <a:r>
              <a:rPr lang="en-US" sz="1800"/>
              <a:t> </a:t>
            </a:r>
            <a:r>
              <a:rPr lang="en-US" sz="1800">
                <a:latin typeface="Symbol" pitchFamily="18" charset="2"/>
              </a:rPr>
              <a:t>b </a:t>
            </a:r>
            <a:r>
              <a:rPr lang="en-US" sz="1800"/>
              <a:t>decays</a:t>
            </a:r>
          </a:p>
          <a:p>
            <a:pPr>
              <a:buFontTx/>
              <a:buChar char="•"/>
            </a:pPr>
            <a:r>
              <a:rPr lang="en-US" sz="1800"/>
              <a:t> Extrapolation of calculated matrix elements to </a:t>
            </a:r>
          </a:p>
          <a:p>
            <a:r>
              <a:rPr lang="en-US" sz="1800"/>
              <a:t>  2</a:t>
            </a:r>
            <a:r>
              <a:rPr lang="en-US" sz="1800">
                <a:latin typeface="Symbol" pitchFamily="18" charset="2"/>
              </a:rPr>
              <a:t>nbb</a:t>
            </a:r>
            <a:r>
              <a:rPr lang="en-US" sz="1800"/>
              <a:t> half life provides g</a:t>
            </a:r>
            <a:r>
              <a:rPr lang="en-US" sz="1800" baseline="-25000"/>
              <a:t>pp</a:t>
            </a:r>
            <a:r>
              <a:rPr lang="en-US" sz="1800"/>
              <a:t> (g</a:t>
            </a:r>
            <a:r>
              <a:rPr lang="en-US" sz="1800" baseline="-25000"/>
              <a:t>pp</a:t>
            </a:r>
            <a:r>
              <a:rPr lang="en-US" sz="1800"/>
              <a:t> ~ 1)</a:t>
            </a:r>
          </a:p>
        </p:txBody>
      </p: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927100" y="3225800"/>
            <a:ext cx="4005263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800" b="1">
                <a:solidFill>
                  <a:srgbClr val="A50021"/>
                </a:solidFill>
              </a:rPr>
              <a:t>The loose end:</a:t>
            </a:r>
            <a:r>
              <a:rPr lang="de-DE" sz="1800">
                <a:solidFill>
                  <a:srgbClr val="A50021"/>
                </a:solidFill>
              </a:rPr>
              <a:t> </a:t>
            </a:r>
          </a:p>
          <a:p>
            <a:pPr algn="ctr"/>
            <a:r>
              <a:rPr lang="de-DE" sz="1800" b="1">
                <a:solidFill>
                  <a:srgbClr val="A50021"/>
                </a:solidFill>
              </a:rPr>
              <a:t>EC rates are badly known, or not known at all</a:t>
            </a:r>
          </a:p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143366" name="Text Box 29"/>
          <p:cNvSpPr txBox="1">
            <a:spLocks noChangeArrowheads="1"/>
          </p:cNvSpPr>
          <p:nvPr/>
        </p:nvSpPr>
        <p:spPr bwMode="auto">
          <a:xfrm>
            <a:off x="5627688" y="6400800"/>
            <a:ext cx="346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latin typeface="Calibri" pitchFamily="34" charset="0"/>
              </a:rPr>
              <a:t>J. Dilling et al., Canadian Journal of Physics 85(2007)57</a:t>
            </a:r>
            <a:r>
              <a:rPr lang="en-US"/>
              <a:t> </a:t>
            </a:r>
          </a:p>
        </p:txBody>
      </p:sp>
      <p:grpSp>
        <p:nvGrpSpPr>
          <p:cNvPr id="85025" name="Group 11"/>
          <p:cNvGrpSpPr>
            <a:grpSpLocks/>
          </p:cNvGrpSpPr>
          <p:nvPr/>
        </p:nvGrpSpPr>
        <p:grpSpPr bwMode="auto">
          <a:xfrm>
            <a:off x="161925" y="4014788"/>
            <a:ext cx="5867400" cy="2112962"/>
            <a:chOff x="2082800" y="4557296"/>
            <a:chExt cx="5289550" cy="1565612"/>
          </a:xfrm>
        </p:grpSpPr>
        <p:sp>
          <p:nvSpPr>
            <p:cNvPr id="143377" name="TextBox 12"/>
            <p:cNvSpPr txBox="1">
              <a:spLocks noChangeArrowheads="1"/>
            </p:cNvSpPr>
            <p:nvPr/>
          </p:nvSpPr>
          <p:spPr bwMode="auto">
            <a:xfrm>
              <a:off x="4305384" y="4734912"/>
              <a:ext cx="800016" cy="249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baseline="30000">
                  <a:latin typeface="Calibri" pitchFamily="34" charset="0"/>
                </a:rPr>
                <a:t>100</a:t>
              </a:r>
              <a:r>
                <a:rPr lang="en-US" sz="1600" b="1">
                  <a:latin typeface="Calibri" pitchFamily="34" charset="0"/>
                </a:rPr>
                <a:t>Tc</a:t>
              </a:r>
            </a:p>
          </p:txBody>
        </p:sp>
        <p:sp>
          <p:nvSpPr>
            <p:cNvPr id="143378" name="TextBox 18"/>
            <p:cNvSpPr txBox="1">
              <a:spLocks noChangeArrowheads="1"/>
            </p:cNvSpPr>
            <p:nvPr/>
          </p:nvSpPr>
          <p:spPr bwMode="auto">
            <a:xfrm>
              <a:off x="2082800" y="5873539"/>
              <a:ext cx="800016" cy="2493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baseline="30000">
                  <a:latin typeface="Calibri" pitchFamily="34" charset="0"/>
                </a:rPr>
                <a:t>100</a:t>
              </a:r>
              <a:r>
                <a:rPr lang="en-US" sz="1600" b="1">
                  <a:latin typeface="Calibri" pitchFamily="34" charset="0"/>
                </a:rPr>
                <a:t>Mo</a:t>
              </a:r>
            </a:p>
          </p:txBody>
        </p:sp>
        <p:sp>
          <p:nvSpPr>
            <p:cNvPr id="143379" name="TextBox 20"/>
            <p:cNvSpPr txBox="1">
              <a:spLocks noChangeArrowheads="1"/>
            </p:cNvSpPr>
            <p:nvPr/>
          </p:nvSpPr>
          <p:spPr bwMode="auto">
            <a:xfrm>
              <a:off x="6127245" y="5873539"/>
              <a:ext cx="800016" cy="2493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baseline="30000">
                  <a:latin typeface="Calibri" pitchFamily="34" charset="0"/>
                </a:rPr>
                <a:t>100</a:t>
              </a:r>
              <a:r>
                <a:rPr lang="en-US" sz="1600" b="1">
                  <a:latin typeface="Calibri" pitchFamily="34" charset="0"/>
                </a:rPr>
                <a:t>Ru</a:t>
              </a:r>
            </a:p>
          </p:txBody>
        </p:sp>
        <p:sp>
          <p:nvSpPr>
            <p:cNvPr id="143380" name="TextBox 21"/>
            <p:cNvSpPr txBox="1">
              <a:spLocks noChangeArrowheads="1"/>
            </p:cNvSpPr>
            <p:nvPr/>
          </p:nvSpPr>
          <p:spPr bwMode="auto">
            <a:xfrm>
              <a:off x="3060279" y="5163074"/>
              <a:ext cx="2188237" cy="4305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Q</a:t>
              </a:r>
              <a:r>
                <a:rPr lang="en-US" sz="1600" b="1" baseline="-25000">
                  <a:latin typeface="Calibri" pitchFamily="34" charset="0"/>
                </a:rPr>
                <a:t>EC</a:t>
              </a:r>
              <a:r>
                <a:rPr lang="en-US" sz="1600" b="1">
                  <a:latin typeface="Calibri" pitchFamily="34" charset="0"/>
                </a:rPr>
                <a:t> = 0.168</a:t>
              </a:r>
            </a:p>
            <a:p>
              <a:r>
                <a:rPr lang="en-US" sz="1600" b="1">
                  <a:latin typeface="Symbol" pitchFamily="18" charset="2"/>
                </a:rPr>
                <a:t>  e  =</a:t>
              </a:r>
              <a:r>
                <a:rPr lang="en-US" sz="1600">
                  <a:latin typeface="Calibri" pitchFamily="34" charset="0"/>
                </a:rPr>
                <a:t> (</a:t>
              </a:r>
              <a:r>
                <a:rPr lang="en-US" sz="1600" b="1">
                  <a:latin typeface="Calibri" pitchFamily="34" charset="0"/>
                </a:rPr>
                <a:t>2.6 ±0.4)x10</a:t>
              </a:r>
              <a:r>
                <a:rPr lang="en-US" sz="1600" b="1" baseline="30000">
                  <a:latin typeface="Calibri" pitchFamily="34" charset="0"/>
                </a:rPr>
                <a:t>-3 </a:t>
              </a:r>
              <a:r>
                <a:rPr lang="en-US" sz="1600" b="1">
                  <a:latin typeface="Calibri" pitchFamily="34" charset="0"/>
                </a:rPr>
                <a:t>% [8]</a:t>
              </a:r>
            </a:p>
          </p:txBody>
        </p:sp>
        <p:sp>
          <p:nvSpPr>
            <p:cNvPr id="143381" name="TextBox 22"/>
            <p:cNvSpPr txBox="1">
              <a:spLocks noChangeArrowheads="1"/>
            </p:cNvSpPr>
            <p:nvPr/>
          </p:nvSpPr>
          <p:spPr bwMode="auto">
            <a:xfrm>
              <a:off x="5905416" y="5134843"/>
              <a:ext cx="1466934" cy="2493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Q</a:t>
              </a:r>
              <a:r>
                <a:rPr lang="en-US" sz="1600" b="1" baseline="-25000">
                  <a:latin typeface="Symbol" pitchFamily="18" charset="2"/>
                </a:rPr>
                <a:t>b</a:t>
              </a:r>
              <a:r>
                <a:rPr lang="en-US" sz="1600" b="1">
                  <a:latin typeface="Calibri" pitchFamily="34" charset="0"/>
                </a:rPr>
                <a:t> = 3.202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838450" y="4718444"/>
              <a:ext cx="3288795" cy="1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2594259" y="5140405"/>
              <a:ext cx="711642" cy="578187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994446" y="6049979"/>
              <a:ext cx="2978234" cy="1177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840000">
              <a:off x="5506123" y="5118375"/>
              <a:ext cx="709853" cy="577548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386" name="TextBox 27"/>
            <p:cNvSpPr txBox="1">
              <a:spLocks noChangeArrowheads="1"/>
            </p:cNvSpPr>
            <p:nvPr/>
          </p:nvSpPr>
          <p:spPr bwMode="auto">
            <a:xfrm>
              <a:off x="2483523" y="4557296"/>
              <a:ext cx="800016" cy="249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1+</a:t>
              </a:r>
            </a:p>
          </p:txBody>
        </p:sp>
        <p:sp>
          <p:nvSpPr>
            <p:cNvPr id="143387" name="TextBox 28"/>
            <p:cNvSpPr txBox="1">
              <a:spLocks noChangeArrowheads="1"/>
            </p:cNvSpPr>
            <p:nvPr/>
          </p:nvSpPr>
          <p:spPr bwMode="auto">
            <a:xfrm>
              <a:off x="6171611" y="4557296"/>
              <a:ext cx="800016" cy="249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15.8 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49750" y="5740621"/>
              <a:ext cx="533821" cy="2493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latin typeface="Symbol" pitchFamily="18" charset="2"/>
                  <a:cs typeface="+mn-cs"/>
                </a:rPr>
                <a:t>b</a:t>
              </a:r>
              <a:r>
                <a:rPr lang="en-US" sz="1600" b="1" baseline="30000" dirty="0">
                  <a:latin typeface="+mj-lt"/>
                  <a:cs typeface="+mn-cs"/>
                </a:rPr>
                <a:t>-</a:t>
              </a:r>
              <a:r>
                <a:rPr lang="en-US" sz="1600" b="1" dirty="0">
                  <a:latin typeface="Symbol" pitchFamily="18" charset="2"/>
                  <a:cs typeface="+mn-cs"/>
                </a:rPr>
                <a:t>b</a:t>
              </a:r>
              <a:r>
                <a:rPr lang="en-US" sz="1600" b="1" baseline="30000" dirty="0">
                  <a:latin typeface="Calibri" pitchFamily="34" charset="0"/>
                  <a:cs typeface="+mn-cs"/>
                </a:rPr>
                <a:t>-</a:t>
              </a:r>
            </a:p>
          </p:txBody>
        </p:sp>
      </p:grpSp>
      <p:sp>
        <p:nvSpPr>
          <p:cNvPr id="85038" name="TextBox 32"/>
          <p:cNvSpPr txBox="1">
            <a:spLocks noChangeArrowheads="1"/>
          </p:cNvSpPr>
          <p:nvPr/>
        </p:nvSpPr>
        <p:spPr bwMode="auto">
          <a:xfrm>
            <a:off x="917575" y="6242050"/>
            <a:ext cx="3378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latin typeface="Calibri" pitchFamily="34" charset="0"/>
              </a:rPr>
              <a:t>[4] S.K.L. Sjue et al., Phys. Rev. C78(2008)064317</a:t>
            </a:r>
          </a:p>
        </p:txBody>
      </p:sp>
      <p:sp>
        <p:nvSpPr>
          <p:cNvPr id="143369" name="Rectangle 48"/>
          <p:cNvSpPr>
            <a:spLocks noChangeArrowheads="1"/>
          </p:cNvSpPr>
          <p:nvPr/>
        </p:nvSpPr>
        <p:spPr bwMode="auto">
          <a:xfrm>
            <a:off x="8370888" y="5911850"/>
            <a:ext cx="674687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70" name="Rectangle 31"/>
          <p:cNvSpPr>
            <a:spLocks noChangeArrowheads="1"/>
          </p:cNvSpPr>
          <p:nvPr/>
        </p:nvSpPr>
        <p:spPr bwMode="auto">
          <a:xfrm>
            <a:off x="5626100" y="5903913"/>
            <a:ext cx="36718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/>
              <a:t>M</a:t>
            </a:r>
            <a:r>
              <a:rPr lang="en-GB" sz="1200" baseline="-25000"/>
              <a:t>EC</a:t>
            </a:r>
            <a:r>
              <a:rPr lang="en-GB" sz="1200"/>
              <a:t> = 1.4     </a:t>
            </a:r>
            <a:r>
              <a:rPr lang="en-GB" sz="1200">
                <a:sym typeface="Symbol" pitchFamily="18" charset="2"/>
              </a:rPr>
              <a:t></a:t>
            </a:r>
            <a:r>
              <a:rPr lang="en-GB" sz="1200"/>
              <a:t> = 0.095%    		  </a:t>
            </a:r>
            <a:r>
              <a:rPr lang="en-GB" sz="1200">
                <a:sym typeface="Symbol" pitchFamily="18" charset="2"/>
              </a:rPr>
              <a:t>theory </a:t>
            </a:r>
          </a:p>
          <a:p>
            <a:r>
              <a:rPr lang="en-GB" sz="1200">
                <a:sym typeface="Symbol" pitchFamily="18" charset="2"/>
              </a:rPr>
              <a:t>M</a:t>
            </a:r>
            <a:r>
              <a:rPr lang="en-GB" sz="1200" baseline="-25000">
                <a:sym typeface="Symbol" pitchFamily="18" charset="2"/>
              </a:rPr>
              <a:t>EC</a:t>
            </a:r>
            <a:r>
              <a:rPr lang="en-GB" sz="1200">
                <a:sym typeface="Symbol" pitchFamily="18" charset="2"/>
              </a:rPr>
              <a:t> = 0.69   </a:t>
            </a:r>
            <a:r>
              <a:rPr lang="en-GB" sz="1200"/>
              <a:t> = (0.0227</a:t>
            </a:r>
            <a:r>
              <a:rPr lang="en-US" sz="1200"/>
              <a:t> ± 0.0063)</a:t>
            </a:r>
            <a:r>
              <a:rPr lang="en-GB" sz="1200"/>
              <a:t>%</a:t>
            </a:r>
            <a:r>
              <a:rPr lang="en-GB" sz="1200">
                <a:sym typeface="Symbol" pitchFamily="18" charset="2"/>
              </a:rPr>
              <a:t>   	  exp 1 </a:t>
            </a:r>
            <a:endParaRPr lang="en-US" sz="1200">
              <a:sym typeface="Symbol" pitchFamily="18" charset="2"/>
            </a:endParaRPr>
          </a:p>
          <a:p>
            <a:r>
              <a:rPr lang="en-GB" sz="1200">
                <a:sym typeface="Symbol" pitchFamily="18" charset="2"/>
              </a:rPr>
              <a:t>M</a:t>
            </a:r>
            <a:r>
              <a:rPr lang="en-GB" sz="1200" baseline="-25000">
                <a:sym typeface="Symbol" pitchFamily="18" charset="2"/>
              </a:rPr>
              <a:t>EC</a:t>
            </a:r>
            <a:r>
              <a:rPr lang="en-GB" sz="1200">
                <a:sym typeface="Symbol" pitchFamily="18" charset="2"/>
              </a:rPr>
              <a:t> = 0.18   </a:t>
            </a:r>
            <a:r>
              <a:rPr lang="en-GB" sz="1200"/>
              <a:t> = (0.0019</a:t>
            </a:r>
            <a:r>
              <a:rPr lang="en-US" sz="1200"/>
              <a:t> ± 0.003)</a:t>
            </a:r>
            <a:r>
              <a:rPr lang="en-GB" sz="1200"/>
              <a:t>%</a:t>
            </a:r>
            <a:r>
              <a:rPr lang="en-GB" sz="1200">
                <a:sym typeface="Symbol" pitchFamily="18" charset="2"/>
              </a:rPr>
              <a:t>  	  exp 2 </a:t>
            </a:r>
            <a:endParaRPr lang="en-US" sz="1200">
              <a:sym typeface="Symbol" pitchFamily="18" charset="2"/>
            </a:endParaRPr>
          </a:p>
        </p:txBody>
      </p:sp>
      <p:pic>
        <p:nvPicPr>
          <p:cNvPr id="143371" name="Picture 8" descr="matrix-elements-116C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7538" y="817563"/>
            <a:ext cx="3240087" cy="508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</p:pic>
      <p:sp>
        <p:nvSpPr>
          <p:cNvPr id="14" name="Line 19"/>
          <p:cNvSpPr>
            <a:spLocks noChangeShapeType="1"/>
          </p:cNvSpPr>
          <p:nvPr/>
        </p:nvSpPr>
        <p:spPr bwMode="auto">
          <a:xfrm flipH="1">
            <a:off x="5902325" y="3716338"/>
            <a:ext cx="544513" cy="682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Oval 20"/>
          <p:cNvSpPr>
            <a:spLocks noChangeArrowheads="1"/>
          </p:cNvSpPr>
          <p:nvPr/>
        </p:nvSpPr>
        <p:spPr bwMode="auto">
          <a:xfrm>
            <a:off x="6788150" y="4540250"/>
            <a:ext cx="203200" cy="1381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>
            <a:off x="6856413" y="4197350"/>
            <a:ext cx="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6515100" y="3833813"/>
            <a:ext cx="790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b="1">
                <a:latin typeface="Calibri" pitchFamily="34" charset="0"/>
              </a:rPr>
              <a:t>expmt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6240463" y="3338513"/>
            <a:ext cx="790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b="1">
                <a:latin typeface="Calibri" pitchFamily="34" charset="0"/>
              </a:rPr>
              <a:t>expmt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5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5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5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20" grpId="0"/>
      <p:bldP spid="85038" grpId="0"/>
      <p:bldP spid="14" grpId="0" animBg="1"/>
      <p:bldP spid="15" grpId="0" animBg="1"/>
      <p:bldP spid="16" grpId="0" animBg="1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33" descr="Beamline-schematic-LARGE cop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0" y="2095500"/>
            <a:ext cx="35718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0" name="Title 1"/>
          <p:cNvSpPr>
            <a:spLocks noGrp="1"/>
          </p:cNvSpPr>
          <p:nvPr>
            <p:ph type="title"/>
          </p:nvPr>
        </p:nvSpPr>
        <p:spPr>
          <a:xfrm>
            <a:off x="1357313" y="-127000"/>
            <a:ext cx="6000750" cy="1225550"/>
          </a:xfrm>
        </p:spPr>
        <p:txBody>
          <a:bodyPr/>
          <a:lstStyle/>
          <a:p>
            <a:pPr eaLnBrk="1" hangingPunct="1"/>
            <a:r>
              <a:rPr lang="en-US" sz="3200" smtClean="0"/>
              <a:t>TITAN Facility</a:t>
            </a:r>
            <a:r>
              <a:rPr lang="en-US" sz="2000" smtClean="0"/>
              <a:t> </a:t>
            </a:r>
            <a:br>
              <a:rPr lang="en-US" sz="2000" smtClean="0"/>
            </a:br>
            <a:r>
              <a:rPr lang="en-US" sz="2000" smtClean="0"/>
              <a:t>T</a:t>
            </a:r>
            <a:r>
              <a:rPr lang="en-US" sz="2000" smtClean="0">
                <a:solidFill>
                  <a:schemeClr val="tx1"/>
                </a:solidFill>
              </a:rPr>
              <a:t>RIUMF</a:t>
            </a:r>
            <a:r>
              <a:rPr lang="en-US" sz="2000" smtClean="0"/>
              <a:t> I</a:t>
            </a:r>
            <a:r>
              <a:rPr lang="en-US" sz="2000" smtClean="0">
                <a:solidFill>
                  <a:schemeClr val="tx1"/>
                </a:solidFill>
              </a:rPr>
              <a:t>on</a:t>
            </a:r>
            <a:r>
              <a:rPr lang="en-US" sz="2000" smtClean="0"/>
              <a:t> T</a:t>
            </a:r>
            <a:r>
              <a:rPr lang="en-US" sz="2000" smtClean="0">
                <a:solidFill>
                  <a:schemeClr val="tx1"/>
                </a:solidFill>
              </a:rPr>
              <a:t>rap for </a:t>
            </a:r>
            <a:r>
              <a:rPr lang="en-US" sz="2000" smtClean="0"/>
              <a:t>A</a:t>
            </a:r>
            <a:r>
              <a:rPr lang="en-US" sz="2000" smtClean="0">
                <a:solidFill>
                  <a:schemeClr val="tx1"/>
                </a:solidFill>
              </a:rPr>
              <a:t>tomic</a:t>
            </a:r>
            <a:r>
              <a:rPr lang="en-US" sz="2000" smtClean="0"/>
              <a:t> </a:t>
            </a:r>
            <a:r>
              <a:rPr lang="en-US" sz="2000" smtClean="0">
                <a:solidFill>
                  <a:schemeClr val="tx1"/>
                </a:solidFill>
              </a:rPr>
              <a:t>and </a:t>
            </a:r>
            <a:r>
              <a:rPr lang="en-US" sz="2000" smtClean="0"/>
              <a:t>N</a:t>
            </a:r>
            <a:r>
              <a:rPr lang="en-US" sz="2000" smtClean="0">
                <a:solidFill>
                  <a:schemeClr val="tx1"/>
                </a:solidFill>
              </a:rPr>
              <a:t>uclear</a:t>
            </a:r>
            <a:r>
              <a:rPr lang="en-US" sz="2000" smtClean="0"/>
              <a:t> </a:t>
            </a:r>
            <a:r>
              <a:rPr lang="en-US" sz="2000" smtClean="0">
                <a:solidFill>
                  <a:schemeClr val="tx1"/>
                </a:solidFill>
              </a:rPr>
              <a:t>science</a:t>
            </a:r>
          </a:p>
        </p:txBody>
      </p:sp>
      <p:sp>
        <p:nvSpPr>
          <p:cNvPr id="145411" name="Rectangle 8"/>
          <p:cNvSpPr>
            <a:spLocks noChangeAspect="1" noChangeArrowheads="1"/>
          </p:cNvSpPr>
          <p:nvPr/>
        </p:nvSpPr>
        <p:spPr bwMode="auto">
          <a:xfrm>
            <a:off x="3411538" y="2884488"/>
            <a:ext cx="1184275" cy="9969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145412" name="Text Box 9"/>
          <p:cNvSpPr txBox="1">
            <a:spLocks noChangeAspect="1" noChangeArrowheads="1"/>
          </p:cNvSpPr>
          <p:nvPr/>
        </p:nvSpPr>
        <p:spPr bwMode="auto">
          <a:xfrm>
            <a:off x="127000" y="6007100"/>
            <a:ext cx="2647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Calibri" pitchFamily="34" charset="0"/>
              </a:rPr>
              <a:t>Short-lived isotopes from an Isotope</a:t>
            </a:r>
          </a:p>
          <a:p>
            <a:r>
              <a:rPr lang="en-US" sz="1200" b="1">
                <a:solidFill>
                  <a:srgbClr val="FF0000"/>
                </a:solidFill>
                <a:latin typeface="Calibri" pitchFamily="34" charset="0"/>
              </a:rPr>
              <a:t>Separator and Accelerator (ISAC)</a:t>
            </a:r>
            <a:r>
              <a:rPr lang="en-US" sz="1200" b="1">
                <a:latin typeface="Calibri" pitchFamily="34" charset="0"/>
              </a:rPr>
              <a:t> </a:t>
            </a:r>
          </a:p>
        </p:txBody>
      </p:sp>
      <p:sp>
        <p:nvSpPr>
          <p:cNvPr id="145413" name="Line 10"/>
          <p:cNvSpPr>
            <a:spLocks noChangeAspect="1" noChangeShapeType="1"/>
          </p:cNvSpPr>
          <p:nvPr/>
        </p:nvSpPr>
        <p:spPr bwMode="auto">
          <a:xfrm flipV="1">
            <a:off x="1352550" y="4943475"/>
            <a:ext cx="436563" cy="61913"/>
          </a:xfrm>
          <a:prstGeom prst="line">
            <a:avLst/>
          </a:prstGeom>
          <a:noFill/>
          <a:ln w="15875">
            <a:noFill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5414" name="Line 11"/>
          <p:cNvSpPr>
            <a:spLocks noChangeAspect="1" noChangeShapeType="1"/>
          </p:cNvSpPr>
          <p:nvPr/>
        </p:nvSpPr>
        <p:spPr bwMode="auto">
          <a:xfrm flipV="1">
            <a:off x="1509713" y="3313113"/>
            <a:ext cx="0" cy="1309687"/>
          </a:xfrm>
          <a:prstGeom prst="line">
            <a:avLst/>
          </a:prstGeom>
          <a:noFill/>
          <a:ln w="15875">
            <a:noFill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5415" name="Line 12"/>
          <p:cNvSpPr>
            <a:spLocks noChangeAspect="1" noChangeShapeType="1"/>
          </p:cNvSpPr>
          <p:nvPr/>
        </p:nvSpPr>
        <p:spPr bwMode="auto">
          <a:xfrm flipV="1">
            <a:off x="1851025" y="3008313"/>
            <a:ext cx="312738" cy="374650"/>
          </a:xfrm>
          <a:prstGeom prst="line">
            <a:avLst/>
          </a:prstGeom>
          <a:noFill/>
          <a:ln w="15875">
            <a:noFill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5416" name="Text Box 19"/>
          <p:cNvSpPr txBox="1">
            <a:spLocks noChangeAspect="1" noChangeArrowheads="1"/>
          </p:cNvSpPr>
          <p:nvPr/>
        </p:nvSpPr>
        <p:spPr bwMode="auto">
          <a:xfrm>
            <a:off x="2374900" y="6337300"/>
            <a:ext cx="41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</a:rPr>
              <a:t>A</a:t>
            </a:r>
            <a:r>
              <a:rPr lang="en-US" sz="1800" b="1" baseline="30000">
                <a:latin typeface="Calibri" pitchFamily="34" charset="0"/>
              </a:rPr>
              <a:t>+</a:t>
            </a:r>
          </a:p>
        </p:txBody>
      </p:sp>
      <p:sp>
        <p:nvSpPr>
          <p:cNvPr id="145417" name="Text Box 27"/>
          <p:cNvSpPr txBox="1">
            <a:spLocks noChangeArrowheads="1"/>
          </p:cNvSpPr>
          <p:nvPr/>
        </p:nvSpPr>
        <p:spPr bwMode="auto">
          <a:xfrm>
            <a:off x="2838450" y="3784600"/>
            <a:ext cx="773113" cy="284163"/>
          </a:xfrm>
          <a:prstGeom prst="rect">
            <a:avLst/>
          </a:prstGeom>
          <a:solidFill>
            <a:srgbClr val="FFFF99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Calibri" pitchFamily="34" charset="0"/>
              </a:rPr>
              <a:t>~5 kV </a:t>
            </a:r>
            <a:r>
              <a:rPr lang="en-US" sz="1200" b="1">
                <a:latin typeface="Calibri" pitchFamily="34" charset="0"/>
                <a:cs typeface="Arial" charset="0"/>
              </a:rPr>
              <a:t>•</a:t>
            </a:r>
            <a:r>
              <a:rPr lang="en-US" sz="1200" b="1">
                <a:latin typeface="Calibri" pitchFamily="34" charset="0"/>
              </a:rPr>
              <a:t> </a:t>
            </a:r>
            <a:r>
              <a:rPr lang="en-US" sz="1200" b="1" i="1">
                <a:latin typeface="Calibri" pitchFamily="34" charset="0"/>
              </a:rPr>
              <a:t>q</a:t>
            </a:r>
          </a:p>
        </p:txBody>
      </p:sp>
      <p:pic>
        <p:nvPicPr>
          <p:cNvPr id="145418" name="Picture 30" descr="IMG_37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588" y="1209675"/>
            <a:ext cx="2486025" cy="1863725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45419" name="Picture 33" descr="RF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838" y="3251200"/>
            <a:ext cx="2252662" cy="1679575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45420" name="Text Box 34"/>
          <p:cNvSpPr txBox="1">
            <a:spLocks noChangeArrowheads="1"/>
          </p:cNvSpPr>
          <p:nvPr/>
        </p:nvSpPr>
        <p:spPr bwMode="auto">
          <a:xfrm>
            <a:off x="4305300" y="4940300"/>
            <a:ext cx="2266950" cy="923925"/>
          </a:xfrm>
          <a:prstGeom prst="rect">
            <a:avLst/>
          </a:prstGeom>
          <a:noFill/>
          <a:ln w="76200">
            <a:solidFill>
              <a:srgbClr val="99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Penning trap to cool HCI from EBIT (under design)</a:t>
            </a:r>
          </a:p>
        </p:txBody>
      </p:sp>
      <p:sp>
        <p:nvSpPr>
          <p:cNvPr id="145421" name="Line 37"/>
          <p:cNvSpPr>
            <a:spLocks noChangeShapeType="1"/>
          </p:cNvSpPr>
          <p:nvPr/>
        </p:nvSpPr>
        <p:spPr bwMode="auto">
          <a:xfrm>
            <a:off x="2393950" y="4762500"/>
            <a:ext cx="1066800" cy="222250"/>
          </a:xfrm>
          <a:prstGeom prst="line">
            <a:avLst/>
          </a:prstGeom>
          <a:noFill/>
          <a:ln w="889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5422" name="Line 38"/>
          <p:cNvSpPr>
            <a:spLocks noChangeShapeType="1"/>
          </p:cNvSpPr>
          <p:nvPr/>
        </p:nvSpPr>
        <p:spPr bwMode="auto">
          <a:xfrm>
            <a:off x="3327400" y="2184400"/>
            <a:ext cx="1333500" cy="400050"/>
          </a:xfrm>
          <a:prstGeom prst="line">
            <a:avLst/>
          </a:prstGeom>
          <a:noFill/>
          <a:ln w="88900">
            <a:solidFill>
              <a:srgbClr val="1F497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5423" name="Line 39"/>
          <p:cNvSpPr>
            <a:spLocks noChangeShapeType="1"/>
          </p:cNvSpPr>
          <p:nvPr/>
        </p:nvSpPr>
        <p:spPr bwMode="auto">
          <a:xfrm flipV="1">
            <a:off x="4394200" y="4059238"/>
            <a:ext cx="87313" cy="881062"/>
          </a:xfrm>
          <a:prstGeom prst="line">
            <a:avLst/>
          </a:prstGeom>
          <a:noFill/>
          <a:ln w="88900">
            <a:solidFill>
              <a:srgbClr val="99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5424" name="Line 40"/>
          <p:cNvSpPr>
            <a:spLocks noChangeShapeType="1"/>
          </p:cNvSpPr>
          <p:nvPr/>
        </p:nvSpPr>
        <p:spPr bwMode="auto">
          <a:xfrm flipH="1">
            <a:off x="5949950" y="3073400"/>
            <a:ext cx="488950" cy="663575"/>
          </a:xfrm>
          <a:prstGeom prst="line">
            <a:avLst/>
          </a:prstGeom>
          <a:noFill/>
          <a:ln w="88900">
            <a:solidFill>
              <a:srgbClr val="FFCC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5425" name="Line 41"/>
          <p:cNvSpPr>
            <a:spLocks noChangeShapeType="1"/>
          </p:cNvSpPr>
          <p:nvPr/>
        </p:nvSpPr>
        <p:spPr bwMode="auto">
          <a:xfrm flipV="1">
            <a:off x="2705100" y="6362700"/>
            <a:ext cx="620713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5426" name="Freeform 45"/>
          <p:cNvSpPr>
            <a:spLocks/>
          </p:cNvSpPr>
          <p:nvPr/>
        </p:nvSpPr>
        <p:spPr bwMode="auto">
          <a:xfrm>
            <a:off x="5327650" y="3517900"/>
            <a:ext cx="530225" cy="138113"/>
          </a:xfrm>
          <a:custGeom>
            <a:avLst/>
            <a:gdLst>
              <a:gd name="T0" fmla="*/ 0 w 334"/>
              <a:gd name="T1" fmla="*/ 0 h 87"/>
              <a:gd name="T2" fmla="*/ 2147483647 w 334"/>
              <a:gd name="T3" fmla="*/ 2147483647 h 87"/>
              <a:gd name="T4" fmla="*/ 0 60000 65536"/>
              <a:gd name="T5" fmla="*/ 0 60000 65536"/>
              <a:gd name="T6" fmla="*/ 0 w 334"/>
              <a:gd name="T7" fmla="*/ 0 h 87"/>
              <a:gd name="T8" fmla="*/ 334 w 334"/>
              <a:gd name="T9" fmla="*/ 87 h 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4" h="87">
                <a:moveTo>
                  <a:pt x="0" y="0"/>
                </a:moveTo>
                <a:lnTo>
                  <a:pt x="334" y="87"/>
                </a:lnTo>
              </a:path>
            </a:pathLst>
          </a:custGeom>
          <a:noFill/>
          <a:ln w="9525">
            <a:solidFill>
              <a:srgbClr val="777777"/>
            </a:solidFill>
            <a:prstDash val="dash"/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145427" name="Freeform 46"/>
          <p:cNvSpPr>
            <a:spLocks/>
          </p:cNvSpPr>
          <p:nvPr/>
        </p:nvSpPr>
        <p:spPr bwMode="auto">
          <a:xfrm>
            <a:off x="5327650" y="2940050"/>
            <a:ext cx="306388" cy="306388"/>
          </a:xfrm>
          <a:custGeom>
            <a:avLst/>
            <a:gdLst>
              <a:gd name="T0" fmla="*/ 2147483647 w 193"/>
              <a:gd name="T1" fmla="*/ 0 h 193"/>
              <a:gd name="T2" fmla="*/ 0 w 193"/>
              <a:gd name="T3" fmla="*/ 2147483647 h 193"/>
              <a:gd name="T4" fmla="*/ 0 60000 65536"/>
              <a:gd name="T5" fmla="*/ 0 60000 65536"/>
              <a:gd name="T6" fmla="*/ 0 w 193"/>
              <a:gd name="T7" fmla="*/ 0 h 193"/>
              <a:gd name="T8" fmla="*/ 193 w 193"/>
              <a:gd name="T9" fmla="*/ 193 h 1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3" h="193">
                <a:moveTo>
                  <a:pt x="193" y="0"/>
                </a:moveTo>
                <a:lnTo>
                  <a:pt x="0" y="193"/>
                </a:ln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pic>
        <p:nvPicPr>
          <p:cNvPr id="145428" name="Picture 53" descr="IMG_406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57950" y="1117600"/>
            <a:ext cx="2549525" cy="1911350"/>
          </a:xfrm>
          <a:prstGeom prst="rect">
            <a:avLst/>
          </a:prstGeom>
          <a:noFill/>
          <a:ln w="76200">
            <a:solidFill>
              <a:srgbClr val="FFCA68"/>
            </a:solidFill>
            <a:miter lim="800000"/>
            <a:headEnd/>
            <a:tailEnd/>
          </a:ln>
        </p:spPr>
      </p:pic>
      <p:cxnSp>
        <p:nvCxnSpPr>
          <p:cNvPr id="36" name="Straight Connector 35"/>
          <p:cNvCxnSpPr/>
          <p:nvPr/>
        </p:nvCxnSpPr>
        <p:spPr>
          <a:xfrm flipV="1">
            <a:off x="4194175" y="5918200"/>
            <a:ext cx="1000125" cy="142875"/>
          </a:xfrm>
          <a:prstGeom prst="line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0800000" flipV="1">
            <a:off x="2473325" y="6199188"/>
            <a:ext cx="809625" cy="1190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431" name="TextBox 50"/>
          <p:cNvSpPr txBox="1">
            <a:spLocks noChangeArrowheads="1"/>
          </p:cNvSpPr>
          <p:nvPr/>
        </p:nvSpPr>
        <p:spPr bwMode="auto">
          <a:xfrm>
            <a:off x="6616700" y="3206750"/>
            <a:ext cx="2393950" cy="1228725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Electron Beam Ion Trap (EBIT) in Penning trap mode for EC-BR measurement</a:t>
            </a:r>
          </a:p>
        </p:txBody>
      </p:sp>
      <p:sp>
        <p:nvSpPr>
          <p:cNvPr id="145432" name="TextBox 51"/>
          <p:cNvSpPr txBox="1">
            <a:spLocks noChangeArrowheads="1"/>
          </p:cNvSpPr>
          <p:nvPr/>
        </p:nvSpPr>
        <p:spPr bwMode="auto">
          <a:xfrm>
            <a:off x="44450" y="5118100"/>
            <a:ext cx="3549650" cy="64611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Radio-Frequency Quadrupole (RFQ) cools and bunches ISAC beams</a:t>
            </a:r>
          </a:p>
        </p:txBody>
      </p:sp>
      <p:sp>
        <p:nvSpPr>
          <p:cNvPr id="145433" name="TextBox 52"/>
          <p:cNvSpPr txBox="1">
            <a:spLocks noChangeArrowheads="1"/>
          </p:cNvSpPr>
          <p:nvPr/>
        </p:nvSpPr>
        <p:spPr bwMode="auto">
          <a:xfrm>
            <a:off x="3371850" y="1117600"/>
            <a:ext cx="2044700" cy="954088"/>
          </a:xfrm>
          <a:prstGeom prst="rect">
            <a:avLst/>
          </a:prstGeom>
          <a:noFill/>
          <a:ln w="38100">
            <a:solidFill>
              <a:srgbClr val="1F497D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Penning trap for high precision mass measurements</a:t>
            </a:r>
          </a:p>
        </p:txBody>
      </p:sp>
      <p:sp>
        <p:nvSpPr>
          <p:cNvPr id="145434" name="Text Box 37"/>
          <p:cNvSpPr txBox="1">
            <a:spLocks noChangeArrowheads="1"/>
          </p:cNvSpPr>
          <p:nvPr/>
        </p:nvSpPr>
        <p:spPr bwMode="auto">
          <a:xfrm>
            <a:off x="4302125" y="6264275"/>
            <a:ext cx="461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See talks from M. Brodeur and S. Ettenauer</a:t>
            </a:r>
          </a:p>
        </p:txBody>
      </p:sp>
      <p:sp>
        <p:nvSpPr>
          <p:cNvPr id="145435" name="Rectangle 38"/>
          <p:cNvSpPr>
            <a:spLocks noChangeArrowheads="1"/>
          </p:cNvSpPr>
          <p:nvPr/>
        </p:nvSpPr>
        <p:spPr bwMode="auto">
          <a:xfrm>
            <a:off x="161925" y="1042988"/>
            <a:ext cx="5535613" cy="211613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36" name="Rectangle 39"/>
          <p:cNvSpPr>
            <a:spLocks noChangeArrowheads="1"/>
          </p:cNvSpPr>
          <p:nvPr/>
        </p:nvSpPr>
        <p:spPr bwMode="auto">
          <a:xfrm>
            <a:off x="2592388" y="3159125"/>
            <a:ext cx="3284537" cy="31432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37" name="Rectangle 40"/>
          <p:cNvSpPr>
            <a:spLocks noChangeArrowheads="1"/>
          </p:cNvSpPr>
          <p:nvPr/>
        </p:nvSpPr>
        <p:spPr bwMode="auto">
          <a:xfrm>
            <a:off x="4167188" y="4419600"/>
            <a:ext cx="2519362" cy="1484313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38" name="Rectangle 42"/>
          <p:cNvSpPr>
            <a:spLocks noChangeArrowheads="1"/>
          </p:cNvSpPr>
          <p:nvPr/>
        </p:nvSpPr>
        <p:spPr bwMode="auto">
          <a:xfrm>
            <a:off x="4213225" y="4059238"/>
            <a:ext cx="1258888" cy="36036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39" name="Text Box 20"/>
          <p:cNvSpPr txBox="1">
            <a:spLocks noChangeAspect="1" noChangeArrowheads="1"/>
          </p:cNvSpPr>
          <p:nvPr/>
        </p:nvSpPr>
        <p:spPr bwMode="auto">
          <a:xfrm>
            <a:off x="4616450" y="3962400"/>
            <a:ext cx="41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</a:rPr>
              <a:t>A</a:t>
            </a:r>
            <a:r>
              <a:rPr lang="en-US" sz="1800" b="1" baseline="30000">
                <a:latin typeface="Calibri" pitchFamily="34" charset="0"/>
              </a:rPr>
              <a:t>+</a:t>
            </a:r>
          </a:p>
        </p:txBody>
      </p:sp>
      <p:sp>
        <p:nvSpPr>
          <p:cNvPr id="145440" name="Line 42"/>
          <p:cNvSpPr>
            <a:spLocks noChangeShapeType="1"/>
          </p:cNvSpPr>
          <p:nvPr/>
        </p:nvSpPr>
        <p:spPr bwMode="auto">
          <a:xfrm flipV="1">
            <a:off x="3994150" y="4051300"/>
            <a:ext cx="152400" cy="460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5441" name="Line 43"/>
          <p:cNvSpPr>
            <a:spLocks noChangeShapeType="1"/>
          </p:cNvSpPr>
          <p:nvPr/>
        </p:nvSpPr>
        <p:spPr bwMode="auto">
          <a:xfrm flipV="1">
            <a:off x="4038600" y="4940300"/>
            <a:ext cx="0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5442" name="Line 44"/>
          <p:cNvSpPr>
            <a:spLocks noChangeShapeType="1"/>
          </p:cNvSpPr>
          <p:nvPr/>
        </p:nvSpPr>
        <p:spPr bwMode="auto">
          <a:xfrm>
            <a:off x="4660900" y="3917950"/>
            <a:ext cx="692150" cy="15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5443" name="Text Box 21"/>
          <p:cNvSpPr txBox="1">
            <a:spLocks noChangeAspect="1" noChangeArrowheads="1"/>
          </p:cNvSpPr>
          <p:nvPr/>
        </p:nvSpPr>
        <p:spPr bwMode="auto">
          <a:xfrm>
            <a:off x="5594350" y="3295650"/>
            <a:ext cx="481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777777"/>
                </a:solidFill>
                <a:latin typeface="Calibri" pitchFamily="34" charset="0"/>
              </a:rPr>
              <a:t>A</a:t>
            </a:r>
            <a:r>
              <a:rPr lang="en-US" sz="1800" b="1" baseline="30000">
                <a:solidFill>
                  <a:srgbClr val="777777"/>
                </a:solidFill>
                <a:latin typeface="Calibri" pitchFamily="34" charset="0"/>
              </a:rPr>
              <a:t>q+</a:t>
            </a:r>
          </a:p>
        </p:txBody>
      </p:sp>
      <p:sp>
        <p:nvSpPr>
          <p:cNvPr id="145444" name="Rectangle 43"/>
          <p:cNvSpPr>
            <a:spLocks noChangeArrowheads="1"/>
          </p:cNvSpPr>
          <p:nvPr/>
        </p:nvSpPr>
        <p:spPr bwMode="auto">
          <a:xfrm>
            <a:off x="4572000" y="3473450"/>
            <a:ext cx="315913" cy="9048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0B19A-09C6-45D2-BE1F-3E05B8EB614C}" type="slidenum">
              <a:rPr lang="en-US"/>
              <a:pPr>
                <a:defRPr/>
              </a:pPr>
              <a:t>6</a:t>
            </a:fld>
            <a:endParaRPr lang="en-US"/>
          </a:p>
        </p:txBody>
      </p:sp>
      <p:grpSp>
        <p:nvGrpSpPr>
          <p:cNvPr id="147458" name="Group 107"/>
          <p:cNvGrpSpPr>
            <a:grpSpLocks/>
          </p:cNvGrpSpPr>
          <p:nvPr/>
        </p:nvGrpSpPr>
        <p:grpSpPr bwMode="auto">
          <a:xfrm>
            <a:off x="127000" y="273050"/>
            <a:ext cx="6740525" cy="4978400"/>
            <a:chOff x="127000" y="539750"/>
            <a:chExt cx="6739989" cy="4978400"/>
          </a:xfrm>
        </p:grpSpPr>
        <p:grpSp>
          <p:nvGrpSpPr>
            <p:cNvPr id="147475" name="Group 3"/>
            <p:cNvGrpSpPr>
              <a:grpSpLocks/>
            </p:cNvGrpSpPr>
            <p:nvPr/>
          </p:nvGrpSpPr>
          <p:grpSpPr bwMode="auto">
            <a:xfrm>
              <a:off x="1752131" y="1793188"/>
              <a:ext cx="532955" cy="565654"/>
              <a:chOff x="1728" y="2400"/>
              <a:chExt cx="433" cy="528"/>
            </a:xfrm>
          </p:grpSpPr>
          <p:sp>
            <p:nvSpPr>
              <p:cNvPr id="147558" name="Rectangle 4"/>
              <p:cNvSpPr>
                <a:spLocks noChangeArrowheads="1"/>
              </p:cNvSpPr>
              <p:nvPr/>
            </p:nvSpPr>
            <p:spPr bwMode="auto">
              <a:xfrm>
                <a:off x="1728" y="2400"/>
                <a:ext cx="433" cy="528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59" name="Line 5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60" name="Line 6"/>
              <p:cNvSpPr>
                <a:spLocks noChangeShapeType="1"/>
              </p:cNvSpPr>
              <p:nvPr/>
            </p:nvSpPr>
            <p:spPr bwMode="auto">
              <a:xfrm flipH="1"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61" name="Line 7"/>
              <p:cNvSpPr>
                <a:spLocks noChangeShapeType="1"/>
              </p:cNvSpPr>
              <p:nvPr/>
            </p:nvSpPr>
            <p:spPr bwMode="auto">
              <a:xfrm>
                <a:off x="2160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62" name="Line 8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63" name="Line 9"/>
              <p:cNvSpPr>
                <a:spLocks noChangeShapeType="1"/>
              </p:cNvSpPr>
              <p:nvPr/>
            </p:nvSpPr>
            <p:spPr bwMode="auto">
              <a:xfrm flipH="1" flipV="1">
                <a:off x="1728" y="2400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64" name="Line 10"/>
              <p:cNvSpPr>
                <a:spLocks noChangeShapeType="1"/>
              </p:cNvSpPr>
              <p:nvPr/>
            </p:nvSpPr>
            <p:spPr bwMode="auto">
              <a:xfrm flipH="1" flipV="1">
                <a:off x="1728" y="2928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7476" name="Group 11"/>
            <p:cNvGrpSpPr>
              <a:grpSpLocks/>
            </p:cNvGrpSpPr>
            <p:nvPr/>
          </p:nvGrpSpPr>
          <p:grpSpPr bwMode="auto">
            <a:xfrm>
              <a:off x="1752131" y="3592997"/>
              <a:ext cx="532955" cy="565654"/>
              <a:chOff x="1728" y="2400"/>
              <a:chExt cx="433" cy="528"/>
            </a:xfrm>
          </p:grpSpPr>
          <p:sp>
            <p:nvSpPr>
              <p:cNvPr id="147551" name="Rectangle 12"/>
              <p:cNvSpPr>
                <a:spLocks noChangeArrowheads="1"/>
              </p:cNvSpPr>
              <p:nvPr/>
            </p:nvSpPr>
            <p:spPr bwMode="auto">
              <a:xfrm>
                <a:off x="1728" y="2400"/>
                <a:ext cx="433" cy="528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52" name="Line 13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53" name="Line 14"/>
              <p:cNvSpPr>
                <a:spLocks noChangeShapeType="1"/>
              </p:cNvSpPr>
              <p:nvPr/>
            </p:nvSpPr>
            <p:spPr bwMode="auto">
              <a:xfrm flipH="1"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54" name="Line 15"/>
              <p:cNvSpPr>
                <a:spLocks noChangeShapeType="1"/>
              </p:cNvSpPr>
              <p:nvPr/>
            </p:nvSpPr>
            <p:spPr bwMode="auto">
              <a:xfrm>
                <a:off x="2160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55" name="Line 16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56" name="Line 17"/>
              <p:cNvSpPr>
                <a:spLocks noChangeShapeType="1"/>
              </p:cNvSpPr>
              <p:nvPr/>
            </p:nvSpPr>
            <p:spPr bwMode="auto">
              <a:xfrm flipH="1" flipV="1">
                <a:off x="1728" y="2400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57" name="Line 18"/>
              <p:cNvSpPr>
                <a:spLocks noChangeShapeType="1"/>
              </p:cNvSpPr>
              <p:nvPr/>
            </p:nvSpPr>
            <p:spPr bwMode="auto">
              <a:xfrm flipH="1" flipV="1">
                <a:off x="1728" y="2928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7477" name="Group 19"/>
            <p:cNvGrpSpPr>
              <a:grpSpLocks/>
            </p:cNvGrpSpPr>
            <p:nvPr/>
          </p:nvGrpSpPr>
          <p:grpSpPr bwMode="auto">
            <a:xfrm>
              <a:off x="3229142" y="1793188"/>
              <a:ext cx="532955" cy="565654"/>
              <a:chOff x="1728" y="2400"/>
              <a:chExt cx="433" cy="528"/>
            </a:xfrm>
          </p:grpSpPr>
          <p:sp>
            <p:nvSpPr>
              <p:cNvPr id="147544" name="Rectangle 20"/>
              <p:cNvSpPr>
                <a:spLocks noChangeArrowheads="1"/>
              </p:cNvSpPr>
              <p:nvPr/>
            </p:nvSpPr>
            <p:spPr bwMode="auto">
              <a:xfrm>
                <a:off x="1728" y="2400"/>
                <a:ext cx="433" cy="528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45" name="Line 21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46" name="Line 22"/>
              <p:cNvSpPr>
                <a:spLocks noChangeShapeType="1"/>
              </p:cNvSpPr>
              <p:nvPr/>
            </p:nvSpPr>
            <p:spPr bwMode="auto">
              <a:xfrm flipH="1"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47" name="Line 23"/>
              <p:cNvSpPr>
                <a:spLocks noChangeShapeType="1"/>
              </p:cNvSpPr>
              <p:nvPr/>
            </p:nvSpPr>
            <p:spPr bwMode="auto">
              <a:xfrm>
                <a:off x="2160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48" name="Line 24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49" name="Line 25"/>
              <p:cNvSpPr>
                <a:spLocks noChangeShapeType="1"/>
              </p:cNvSpPr>
              <p:nvPr/>
            </p:nvSpPr>
            <p:spPr bwMode="auto">
              <a:xfrm flipH="1" flipV="1">
                <a:off x="1728" y="2400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50" name="Line 26"/>
              <p:cNvSpPr>
                <a:spLocks noChangeShapeType="1"/>
              </p:cNvSpPr>
              <p:nvPr/>
            </p:nvSpPr>
            <p:spPr bwMode="auto">
              <a:xfrm flipH="1" flipV="1">
                <a:off x="1728" y="2928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7478" name="Group 27"/>
            <p:cNvGrpSpPr>
              <a:grpSpLocks/>
            </p:cNvGrpSpPr>
            <p:nvPr/>
          </p:nvGrpSpPr>
          <p:grpSpPr bwMode="auto">
            <a:xfrm>
              <a:off x="3229142" y="3592997"/>
              <a:ext cx="532955" cy="565654"/>
              <a:chOff x="1728" y="2400"/>
              <a:chExt cx="433" cy="528"/>
            </a:xfrm>
          </p:grpSpPr>
          <p:sp>
            <p:nvSpPr>
              <p:cNvPr id="147537" name="Rectangle 28"/>
              <p:cNvSpPr>
                <a:spLocks noChangeArrowheads="1"/>
              </p:cNvSpPr>
              <p:nvPr/>
            </p:nvSpPr>
            <p:spPr bwMode="auto">
              <a:xfrm>
                <a:off x="1728" y="2400"/>
                <a:ext cx="433" cy="528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38" name="Line 29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39" name="Line 30"/>
              <p:cNvSpPr>
                <a:spLocks noChangeShapeType="1"/>
              </p:cNvSpPr>
              <p:nvPr/>
            </p:nvSpPr>
            <p:spPr bwMode="auto">
              <a:xfrm flipH="1"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40" name="Line 31"/>
              <p:cNvSpPr>
                <a:spLocks noChangeShapeType="1"/>
              </p:cNvSpPr>
              <p:nvPr/>
            </p:nvSpPr>
            <p:spPr bwMode="auto">
              <a:xfrm>
                <a:off x="2160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41" name="Line 32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42" name="Line 33"/>
              <p:cNvSpPr>
                <a:spLocks noChangeShapeType="1"/>
              </p:cNvSpPr>
              <p:nvPr/>
            </p:nvSpPr>
            <p:spPr bwMode="auto">
              <a:xfrm flipH="1" flipV="1">
                <a:off x="1728" y="2400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43" name="Line 34"/>
              <p:cNvSpPr>
                <a:spLocks noChangeShapeType="1"/>
              </p:cNvSpPr>
              <p:nvPr/>
            </p:nvSpPr>
            <p:spPr bwMode="auto">
              <a:xfrm flipH="1" flipV="1">
                <a:off x="1728" y="2928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7479" name="Rectangle 35"/>
            <p:cNvSpPr>
              <a:spLocks noChangeArrowheads="1"/>
            </p:cNvSpPr>
            <p:nvPr/>
          </p:nvSpPr>
          <p:spPr bwMode="auto">
            <a:xfrm>
              <a:off x="1870292" y="2792725"/>
              <a:ext cx="531724" cy="10284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147480" name="Rectangle 36"/>
            <p:cNvSpPr>
              <a:spLocks noChangeArrowheads="1"/>
            </p:cNvSpPr>
            <p:nvPr/>
          </p:nvSpPr>
          <p:spPr bwMode="auto">
            <a:xfrm>
              <a:off x="1870292" y="3152687"/>
              <a:ext cx="531724" cy="10284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147481" name="Rectangle 37"/>
            <p:cNvSpPr>
              <a:spLocks noChangeArrowheads="1"/>
            </p:cNvSpPr>
            <p:nvPr/>
          </p:nvSpPr>
          <p:spPr bwMode="auto">
            <a:xfrm>
              <a:off x="3110981" y="2792725"/>
              <a:ext cx="531724" cy="10284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147482" name="Rectangle 38"/>
            <p:cNvSpPr>
              <a:spLocks noChangeArrowheads="1"/>
            </p:cNvSpPr>
            <p:nvPr/>
          </p:nvSpPr>
          <p:spPr bwMode="auto">
            <a:xfrm>
              <a:off x="3110981" y="3152687"/>
              <a:ext cx="531724" cy="10284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grpSp>
          <p:nvGrpSpPr>
            <p:cNvPr id="147483" name="Group 39"/>
            <p:cNvGrpSpPr>
              <a:grpSpLocks/>
            </p:cNvGrpSpPr>
            <p:nvPr/>
          </p:nvGrpSpPr>
          <p:grpSpPr bwMode="auto">
            <a:xfrm>
              <a:off x="714531" y="3049841"/>
              <a:ext cx="4076550" cy="2468309"/>
              <a:chOff x="504" y="2421"/>
              <a:chExt cx="3312" cy="2304"/>
            </a:xfrm>
          </p:grpSpPr>
          <p:sp>
            <p:nvSpPr>
              <p:cNvPr id="147534" name="Oval 40"/>
              <p:cNvSpPr>
                <a:spLocks noChangeArrowheads="1"/>
              </p:cNvSpPr>
              <p:nvPr/>
            </p:nvSpPr>
            <p:spPr bwMode="auto">
              <a:xfrm>
                <a:off x="864" y="2481"/>
                <a:ext cx="2592" cy="1344"/>
              </a:xfrm>
              <a:prstGeom prst="ellipse">
                <a:avLst/>
              </a:prstGeom>
              <a:noFill/>
              <a:ln w="9525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35" name="Oval 41"/>
              <p:cNvSpPr>
                <a:spLocks noChangeArrowheads="1"/>
              </p:cNvSpPr>
              <p:nvPr/>
            </p:nvSpPr>
            <p:spPr bwMode="auto">
              <a:xfrm>
                <a:off x="720" y="2451"/>
                <a:ext cx="2880" cy="1728"/>
              </a:xfrm>
              <a:prstGeom prst="ellipse">
                <a:avLst/>
              </a:prstGeom>
              <a:noFill/>
              <a:ln w="9525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36" name="Oval 42"/>
              <p:cNvSpPr>
                <a:spLocks noChangeArrowheads="1"/>
              </p:cNvSpPr>
              <p:nvPr/>
            </p:nvSpPr>
            <p:spPr bwMode="auto">
              <a:xfrm>
                <a:off x="504" y="2421"/>
                <a:ext cx="3312" cy="2304"/>
              </a:xfrm>
              <a:prstGeom prst="ellipse">
                <a:avLst/>
              </a:prstGeom>
              <a:noFill/>
              <a:ln w="9525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</p:grpSp>
        <p:sp>
          <p:nvSpPr>
            <p:cNvPr id="147484" name="Oval 43"/>
            <p:cNvSpPr>
              <a:spLocks noChangeArrowheads="1"/>
            </p:cNvSpPr>
            <p:nvPr/>
          </p:nvSpPr>
          <p:spPr bwMode="auto">
            <a:xfrm flipV="1">
              <a:off x="1157634" y="1503933"/>
              <a:ext cx="3190344" cy="1439847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147485" name="Oval 44"/>
            <p:cNvSpPr>
              <a:spLocks noChangeArrowheads="1"/>
            </p:cNvSpPr>
            <p:nvPr/>
          </p:nvSpPr>
          <p:spPr bwMode="auto">
            <a:xfrm flipV="1">
              <a:off x="980393" y="1124688"/>
              <a:ext cx="3544826" cy="1851232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147486" name="Oval 45"/>
            <p:cNvSpPr>
              <a:spLocks noChangeArrowheads="1"/>
            </p:cNvSpPr>
            <p:nvPr/>
          </p:nvSpPr>
          <p:spPr bwMode="auto">
            <a:xfrm flipV="1">
              <a:off x="714531" y="539750"/>
              <a:ext cx="4076550" cy="2468309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147487" name="Rectangle 46" descr="Dark downward diagonal"/>
            <p:cNvSpPr>
              <a:spLocks noChangeArrowheads="1"/>
            </p:cNvSpPr>
            <p:nvPr/>
          </p:nvSpPr>
          <p:spPr bwMode="auto">
            <a:xfrm>
              <a:off x="5223107" y="2844148"/>
              <a:ext cx="73851" cy="337464"/>
            </a:xfrm>
            <a:prstGeom prst="rect">
              <a:avLst/>
            </a:prstGeom>
            <a:pattFill prst="dkDnDiag">
              <a:fgClr>
                <a:schemeClr val="accent2"/>
              </a:fgClr>
              <a:bgClr>
                <a:srgbClr val="FFFFFF"/>
              </a:bgClr>
            </a:patt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grpSp>
          <p:nvGrpSpPr>
            <p:cNvPr id="147488" name="Group 47"/>
            <p:cNvGrpSpPr>
              <a:grpSpLocks/>
            </p:cNvGrpSpPr>
            <p:nvPr/>
          </p:nvGrpSpPr>
          <p:grpSpPr bwMode="auto">
            <a:xfrm>
              <a:off x="2696187" y="2949137"/>
              <a:ext cx="121853" cy="154269"/>
              <a:chOff x="2016" y="3106"/>
              <a:chExt cx="470" cy="254"/>
            </a:xfrm>
          </p:grpSpPr>
          <p:sp>
            <p:nvSpPr>
              <p:cNvPr id="147514" name="Oval 48"/>
              <p:cNvSpPr>
                <a:spLocks noChangeArrowheads="1"/>
              </p:cNvSpPr>
              <p:nvPr/>
            </p:nvSpPr>
            <p:spPr bwMode="auto">
              <a:xfrm>
                <a:off x="2064" y="326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15" name="Oval 49"/>
              <p:cNvSpPr>
                <a:spLocks noChangeArrowheads="1"/>
              </p:cNvSpPr>
              <p:nvPr/>
            </p:nvSpPr>
            <p:spPr bwMode="auto">
              <a:xfrm>
                <a:off x="2178" y="3238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16" name="Oval 50"/>
              <p:cNvSpPr>
                <a:spLocks noChangeArrowheads="1"/>
              </p:cNvSpPr>
              <p:nvPr/>
            </p:nvSpPr>
            <p:spPr bwMode="auto">
              <a:xfrm>
                <a:off x="2376" y="328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17" name="Oval 51"/>
              <p:cNvSpPr>
                <a:spLocks noChangeArrowheads="1"/>
              </p:cNvSpPr>
              <p:nvPr/>
            </p:nvSpPr>
            <p:spPr bwMode="auto">
              <a:xfrm>
                <a:off x="2304" y="331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18" name="Oval 52"/>
              <p:cNvSpPr>
                <a:spLocks noChangeArrowheads="1"/>
              </p:cNvSpPr>
              <p:nvPr/>
            </p:nvSpPr>
            <p:spPr bwMode="auto">
              <a:xfrm>
                <a:off x="2366" y="322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19" name="Oval 53"/>
              <p:cNvSpPr>
                <a:spLocks noChangeArrowheads="1"/>
              </p:cNvSpPr>
              <p:nvPr/>
            </p:nvSpPr>
            <p:spPr bwMode="auto">
              <a:xfrm>
                <a:off x="2286" y="319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20" name="Oval 54"/>
              <p:cNvSpPr>
                <a:spLocks noChangeArrowheads="1"/>
              </p:cNvSpPr>
              <p:nvPr/>
            </p:nvSpPr>
            <p:spPr bwMode="auto">
              <a:xfrm>
                <a:off x="2082" y="319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21" name="Oval 55"/>
              <p:cNvSpPr>
                <a:spLocks noChangeArrowheads="1"/>
              </p:cNvSpPr>
              <p:nvPr/>
            </p:nvSpPr>
            <p:spPr bwMode="auto">
              <a:xfrm>
                <a:off x="2124" y="327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22" name="Oval 56"/>
              <p:cNvSpPr>
                <a:spLocks noChangeArrowheads="1"/>
              </p:cNvSpPr>
              <p:nvPr/>
            </p:nvSpPr>
            <p:spPr bwMode="auto">
              <a:xfrm>
                <a:off x="2208" y="331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23" name="Oval 57"/>
              <p:cNvSpPr>
                <a:spLocks noChangeArrowheads="1"/>
              </p:cNvSpPr>
              <p:nvPr/>
            </p:nvSpPr>
            <p:spPr bwMode="auto">
              <a:xfrm>
                <a:off x="2352" y="3168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24" name="Oval 58"/>
              <p:cNvSpPr>
                <a:spLocks noChangeArrowheads="1"/>
              </p:cNvSpPr>
              <p:nvPr/>
            </p:nvSpPr>
            <p:spPr bwMode="auto">
              <a:xfrm>
                <a:off x="2290" y="326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25" name="Oval 59"/>
              <p:cNvSpPr>
                <a:spLocks noChangeArrowheads="1"/>
              </p:cNvSpPr>
              <p:nvPr/>
            </p:nvSpPr>
            <p:spPr bwMode="auto">
              <a:xfrm>
                <a:off x="2160" y="3168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26" name="Oval 60"/>
              <p:cNvSpPr>
                <a:spLocks noChangeArrowheads="1"/>
              </p:cNvSpPr>
              <p:nvPr/>
            </p:nvSpPr>
            <p:spPr bwMode="auto">
              <a:xfrm>
                <a:off x="2382" y="3288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27" name="Oval 61"/>
              <p:cNvSpPr>
                <a:spLocks noChangeArrowheads="1"/>
              </p:cNvSpPr>
              <p:nvPr/>
            </p:nvSpPr>
            <p:spPr bwMode="auto">
              <a:xfrm>
                <a:off x="2142" y="331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28" name="Oval 62"/>
              <p:cNvSpPr>
                <a:spLocks noChangeArrowheads="1"/>
              </p:cNvSpPr>
              <p:nvPr/>
            </p:nvSpPr>
            <p:spPr bwMode="auto">
              <a:xfrm>
                <a:off x="2234" y="320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29" name="Oval 63"/>
              <p:cNvSpPr>
                <a:spLocks noChangeArrowheads="1"/>
              </p:cNvSpPr>
              <p:nvPr/>
            </p:nvSpPr>
            <p:spPr bwMode="auto">
              <a:xfrm>
                <a:off x="2414" y="319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30" name="Oval 64"/>
              <p:cNvSpPr>
                <a:spLocks noChangeArrowheads="1"/>
              </p:cNvSpPr>
              <p:nvPr/>
            </p:nvSpPr>
            <p:spPr bwMode="auto">
              <a:xfrm>
                <a:off x="2438" y="312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31" name="Oval 65"/>
              <p:cNvSpPr>
                <a:spLocks noChangeArrowheads="1"/>
              </p:cNvSpPr>
              <p:nvPr/>
            </p:nvSpPr>
            <p:spPr bwMode="auto">
              <a:xfrm>
                <a:off x="2016" y="312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32" name="Oval 66"/>
              <p:cNvSpPr>
                <a:spLocks noChangeArrowheads="1"/>
              </p:cNvSpPr>
              <p:nvPr/>
            </p:nvSpPr>
            <p:spPr bwMode="auto">
              <a:xfrm>
                <a:off x="2184" y="311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33" name="Oval 67"/>
              <p:cNvSpPr>
                <a:spLocks noChangeArrowheads="1"/>
              </p:cNvSpPr>
              <p:nvPr/>
            </p:nvSpPr>
            <p:spPr bwMode="auto">
              <a:xfrm>
                <a:off x="2314" y="310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</p:grpSp>
        <p:sp>
          <p:nvSpPr>
            <p:cNvPr id="147489" name="Line 68"/>
            <p:cNvSpPr>
              <a:spLocks noChangeShapeType="1"/>
            </p:cNvSpPr>
            <p:nvPr/>
          </p:nvSpPr>
          <p:spPr bwMode="auto">
            <a:xfrm>
              <a:off x="851154" y="2998418"/>
              <a:ext cx="47264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490" name="Line 70"/>
            <p:cNvSpPr>
              <a:spLocks noChangeShapeType="1"/>
            </p:cNvSpPr>
            <p:nvPr/>
          </p:nvSpPr>
          <p:spPr bwMode="auto">
            <a:xfrm>
              <a:off x="4056268" y="2905213"/>
              <a:ext cx="47264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491" name="Rectangle 71"/>
            <p:cNvSpPr>
              <a:spLocks noChangeArrowheads="1"/>
            </p:cNvSpPr>
            <p:nvPr/>
          </p:nvSpPr>
          <p:spPr bwMode="auto">
            <a:xfrm>
              <a:off x="2461096" y="2792725"/>
              <a:ext cx="590804" cy="10284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147492" name="Rectangle 72"/>
            <p:cNvSpPr>
              <a:spLocks noChangeArrowheads="1"/>
            </p:cNvSpPr>
            <p:nvPr/>
          </p:nvSpPr>
          <p:spPr bwMode="auto">
            <a:xfrm>
              <a:off x="2446326" y="3152687"/>
              <a:ext cx="590804" cy="10284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grpSp>
          <p:nvGrpSpPr>
            <p:cNvPr id="147493" name="Group 73"/>
            <p:cNvGrpSpPr>
              <a:grpSpLocks/>
            </p:cNvGrpSpPr>
            <p:nvPr/>
          </p:nvGrpSpPr>
          <p:grpSpPr bwMode="auto">
            <a:xfrm>
              <a:off x="2800809" y="2895571"/>
              <a:ext cx="2424760" cy="257116"/>
              <a:chOff x="2304" y="2304"/>
              <a:chExt cx="1778" cy="192"/>
            </a:xfrm>
          </p:grpSpPr>
          <p:sp>
            <p:nvSpPr>
              <p:cNvPr id="147512" name="Arc 74"/>
              <p:cNvSpPr>
                <a:spLocks/>
              </p:cNvSpPr>
              <p:nvPr/>
            </p:nvSpPr>
            <p:spPr bwMode="auto">
              <a:xfrm flipV="1">
                <a:off x="2304" y="2304"/>
                <a:ext cx="177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13" name="Arc 75"/>
              <p:cNvSpPr>
                <a:spLocks/>
              </p:cNvSpPr>
              <p:nvPr/>
            </p:nvSpPr>
            <p:spPr bwMode="auto">
              <a:xfrm>
                <a:off x="2304" y="2400"/>
                <a:ext cx="177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</p:grpSp>
        <p:sp>
          <p:nvSpPr>
            <p:cNvPr id="147494" name="Freeform 76"/>
            <p:cNvSpPr>
              <a:spLocks noChangeAspect="1"/>
            </p:cNvSpPr>
            <p:nvPr/>
          </p:nvSpPr>
          <p:spPr bwMode="auto">
            <a:xfrm rot="-5241123">
              <a:off x="2259679" y="2308333"/>
              <a:ext cx="1212728" cy="118161"/>
            </a:xfrm>
            <a:custGeom>
              <a:avLst/>
              <a:gdLst>
                <a:gd name="T0" fmla="*/ 0 w 1680"/>
                <a:gd name="T1" fmla="*/ 2147483647 h 104"/>
                <a:gd name="T2" fmla="*/ 2147483647 w 1680"/>
                <a:gd name="T3" fmla="*/ 2147483647 h 104"/>
                <a:gd name="T4" fmla="*/ 2147483647 w 1680"/>
                <a:gd name="T5" fmla="*/ 2147483647 h 104"/>
                <a:gd name="T6" fmla="*/ 2147483647 w 1680"/>
                <a:gd name="T7" fmla="*/ 2147483647 h 104"/>
                <a:gd name="T8" fmla="*/ 2147483647 w 1680"/>
                <a:gd name="T9" fmla="*/ 2147483647 h 104"/>
                <a:gd name="T10" fmla="*/ 2147483647 w 1680"/>
                <a:gd name="T11" fmla="*/ 2147483647 h 104"/>
                <a:gd name="T12" fmla="*/ 2147483647 w 1680"/>
                <a:gd name="T13" fmla="*/ 2147483647 h 104"/>
                <a:gd name="T14" fmla="*/ 2147483647 w 1680"/>
                <a:gd name="T15" fmla="*/ 2147483647 h 104"/>
                <a:gd name="T16" fmla="*/ 2147483647 w 1680"/>
                <a:gd name="T17" fmla="*/ 2147483647 h 104"/>
                <a:gd name="T18" fmla="*/ 2147483647 w 1680"/>
                <a:gd name="T19" fmla="*/ 2147483647 h 104"/>
                <a:gd name="T20" fmla="*/ 2147483647 w 1680"/>
                <a:gd name="T21" fmla="*/ 2147483647 h 104"/>
                <a:gd name="T22" fmla="*/ 2147483647 w 1680"/>
                <a:gd name="T23" fmla="*/ 2147483647 h 104"/>
                <a:gd name="T24" fmla="*/ 2147483647 w 1680"/>
                <a:gd name="T25" fmla="*/ 2147483647 h 104"/>
                <a:gd name="T26" fmla="*/ 2147483647 w 1680"/>
                <a:gd name="T27" fmla="*/ 2147483647 h 104"/>
                <a:gd name="T28" fmla="*/ 2147483647 w 1680"/>
                <a:gd name="T29" fmla="*/ 2147483647 h 104"/>
                <a:gd name="T30" fmla="*/ 2147483647 w 1680"/>
                <a:gd name="T31" fmla="*/ 2147483647 h 104"/>
                <a:gd name="T32" fmla="*/ 2147483647 w 1680"/>
                <a:gd name="T33" fmla="*/ 2147483647 h 104"/>
                <a:gd name="T34" fmla="*/ 2147483647 w 1680"/>
                <a:gd name="T35" fmla="*/ 2147483647 h 104"/>
                <a:gd name="T36" fmla="*/ 2147483647 w 1680"/>
                <a:gd name="T37" fmla="*/ 2147483647 h 1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80"/>
                <a:gd name="T58" fmla="*/ 0 h 104"/>
                <a:gd name="T59" fmla="*/ 1680 w 1680"/>
                <a:gd name="T60" fmla="*/ 104 h 1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80" h="104">
                  <a:moveTo>
                    <a:pt x="0" y="8"/>
                  </a:moveTo>
                  <a:cubicBezTo>
                    <a:pt x="32" y="56"/>
                    <a:pt x="64" y="104"/>
                    <a:pt x="96" y="104"/>
                  </a:cubicBezTo>
                  <a:cubicBezTo>
                    <a:pt x="128" y="104"/>
                    <a:pt x="160" y="8"/>
                    <a:pt x="192" y="8"/>
                  </a:cubicBezTo>
                  <a:cubicBezTo>
                    <a:pt x="224" y="8"/>
                    <a:pt x="256" y="104"/>
                    <a:pt x="288" y="104"/>
                  </a:cubicBezTo>
                  <a:cubicBezTo>
                    <a:pt x="320" y="104"/>
                    <a:pt x="352" y="8"/>
                    <a:pt x="384" y="8"/>
                  </a:cubicBezTo>
                  <a:cubicBezTo>
                    <a:pt x="416" y="8"/>
                    <a:pt x="448" y="104"/>
                    <a:pt x="480" y="104"/>
                  </a:cubicBezTo>
                  <a:cubicBezTo>
                    <a:pt x="512" y="104"/>
                    <a:pt x="544" y="8"/>
                    <a:pt x="576" y="8"/>
                  </a:cubicBezTo>
                  <a:cubicBezTo>
                    <a:pt x="608" y="8"/>
                    <a:pt x="640" y="104"/>
                    <a:pt x="672" y="104"/>
                  </a:cubicBezTo>
                  <a:cubicBezTo>
                    <a:pt x="704" y="104"/>
                    <a:pt x="736" y="8"/>
                    <a:pt x="768" y="8"/>
                  </a:cubicBezTo>
                  <a:cubicBezTo>
                    <a:pt x="800" y="8"/>
                    <a:pt x="832" y="104"/>
                    <a:pt x="864" y="104"/>
                  </a:cubicBezTo>
                  <a:cubicBezTo>
                    <a:pt x="896" y="104"/>
                    <a:pt x="928" y="8"/>
                    <a:pt x="960" y="8"/>
                  </a:cubicBezTo>
                  <a:cubicBezTo>
                    <a:pt x="992" y="8"/>
                    <a:pt x="1024" y="104"/>
                    <a:pt x="1056" y="104"/>
                  </a:cubicBezTo>
                  <a:cubicBezTo>
                    <a:pt x="1088" y="104"/>
                    <a:pt x="1120" y="8"/>
                    <a:pt x="1152" y="8"/>
                  </a:cubicBezTo>
                  <a:cubicBezTo>
                    <a:pt x="1184" y="8"/>
                    <a:pt x="1216" y="104"/>
                    <a:pt x="1248" y="104"/>
                  </a:cubicBezTo>
                  <a:cubicBezTo>
                    <a:pt x="1280" y="104"/>
                    <a:pt x="1320" y="16"/>
                    <a:pt x="1344" y="8"/>
                  </a:cubicBezTo>
                  <a:cubicBezTo>
                    <a:pt x="1368" y="0"/>
                    <a:pt x="1368" y="48"/>
                    <a:pt x="1392" y="56"/>
                  </a:cubicBezTo>
                  <a:cubicBezTo>
                    <a:pt x="1416" y="64"/>
                    <a:pt x="1464" y="56"/>
                    <a:pt x="1488" y="56"/>
                  </a:cubicBezTo>
                  <a:cubicBezTo>
                    <a:pt x="1512" y="56"/>
                    <a:pt x="1504" y="56"/>
                    <a:pt x="1536" y="56"/>
                  </a:cubicBezTo>
                  <a:cubicBezTo>
                    <a:pt x="1568" y="56"/>
                    <a:pt x="1624" y="56"/>
                    <a:pt x="1680" y="56"/>
                  </a:cubicBezTo>
                </a:path>
              </a:pathLst>
            </a:custGeom>
            <a:noFill/>
            <a:ln w="28575">
              <a:solidFill>
                <a:srgbClr val="FF9933"/>
              </a:solidFill>
              <a:round/>
              <a:headEnd/>
              <a:tailEnd type="stealth" w="med" len="med"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147495" name="Text Box 77"/>
            <p:cNvSpPr txBox="1">
              <a:spLocks noChangeAspect="1" noChangeArrowheads="1"/>
            </p:cNvSpPr>
            <p:nvPr/>
          </p:nvSpPr>
          <p:spPr bwMode="auto">
            <a:xfrm rot="-147854">
              <a:off x="2505407" y="1764263"/>
              <a:ext cx="158779" cy="52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eaLnBrk="0" hangingPunct="0">
                <a:spcBef>
                  <a:spcPct val="50000"/>
                </a:spcBef>
              </a:pPr>
              <a:r>
                <a:rPr lang="de-DE" sz="3200" b="1">
                  <a:solidFill>
                    <a:srgbClr val="FF9933"/>
                  </a:solidFill>
                  <a:latin typeface="Comic Sans MS" pitchFamily="66" charset="0"/>
                  <a:sym typeface="Symbol" pitchFamily="18" charset="2"/>
                </a:rPr>
                <a:t></a:t>
              </a:r>
              <a:endParaRPr lang="de-DE" sz="2000">
                <a:latin typeface="Comic Sans MS" pitchFamily="66" charset="0"/>
              </a:endParaRPr>
            </a:p>
          </p:txBody>
        </p:sp>
        <p:grpSp>
          <p:nvGrpSpPr>
            <p:cNvPr id="147496" name="Group 78"/>
            <p:cNvGrpSpPr>
              <a:grpSpLocks noChangeAspect="1"/>
            </p:cNvGrpSpPr>
            <p:nvPr/>
          </p:nvGrpSpPr>
          <p:grpSpPr bwMode="auto">
            <a:xfrm rot="5916011">
              <a:off x="2315077" y="3417332"/>
              <a:ext cx="1361641" cy="627730"/>
              <a:chOff x="2937" y="508"/>
              <a:chExt cx="1227" cy="420"/>
            </a:xfrm>
          </p:grpSpPr>
          <p:sp>
            <p:nvSpPr>
              <p:cNvPr id="147510" name="Freeform 79"/>
              <p:cNvSpPr>
                <a:spLocks noChangeAspect="1"/>
              </p:cNvSpPr>
              <p:nvPr/>
            </p:nvSpPr>
            <p:spPr bwMode="auto">
              <a:xfrm rot="-709341">
                <a:off x="2937" y="849"/>
                <a:ext cx="1093" cy="79"/>
              </a:xfrm>
              <a:custGeom>
                <a:avLst/>
                <a:gdLst>
                  <a:gd name="T0" fmla="*/ 0 w 1680"/>
                  <a:gd name="T1" fmla="*/ 3 h 104"/>
                  <a:gd name="T2" fmla="*/ 17 w 1680"/>
                  <a:gd name="T3" fmla="*/ 35 h 104"/>
                  <a:gd name="T4" fmla="*/ 34 w 1680"/>
                  <a:gd name="T5" fmla="*/ 3 h 104"/>
                  <a:gd name="T6" fmla="*/ 51 w 1680"/>
                  <a:gd name="T7" fmla="*/ 35 h 104"/>
                  <a:gd name="T8" fmla="*/ 69 w 1680"/>
                  <a:gd name="T9" fmla="*/ 3 h 104"/>
                  <a:gd name="T10" fmla="*/ 86 w 1680"/>
                  <a:gd name="T11" fmla="*/ 35 h 104"/>
                  <a:gd name="T12" fmla="*/ 103 w 1680"/>
                  <a:gd name="T13" fmla="*/ 3 h 104"/>
                  <a:gd name="T14" fmla="*/ 120 w 1680"/>
                  <a:gd name="T15" fmla="*/ 35 h 104"/>
                  <a:gd name="T16" fmla="*/ 137 w 1680"/>
                  <a:gd name="T17" fmla="*/ 3 h 104"/>
                  <a:gd name="T18" fmla="*/ 155 w 1680"/>
                  <a:gd name="T19" fmla="*/ 35 h 104"/>
                  <a:gd name="T20" fmla="*/ 172 w 1680"/>
                  <a:gd name="T21" fmla="*/ 3 h 104"/>
                  <a:gd name="T22" fmla="*/ 189 w 1680"/>
                  <a:gd name="T23" fmla="*/ 35 h 104"/>
                  <a:gd name="T24" fmla="*/ 206 w 1680"/>
                  <a:gd name="T25" fmla="*/ 3 h 104"/>
                  <a:gd name="T26" fmla="*/ 224 w 1680"/>
                  <a:gd name="T27" fmla="*/ 35 h 104"/>
                  <a:gd name="T28" fmla="*/ 241 w 1680"/>
                  <a:gd name="T29" fmla="*/ 3 h 104"/>
                  <a:gd name="T30" fmla="*/ 249 w 1680"/>
                  <a:gd name="T31" fmla="*/ 19 h 104"/>
                  <a:gd name="T32" fmla="*/ 267 w 1680"/>
                  <a:gd name="T33" fmla="*/ 19 h 104"/>
                  <a:gd name="T34" fmla="*/ 275 w 1680"/>
                  <a:gd name="T35" fmla="*/ 19 h 104"/>
                  <a:gd name="T36" fmla="*/ 301 w 1680"/>
                  <a:gd name="T37" fmla="*/ 19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80"/>
                  <a:gd name="T58" fmla="*/ 0 h 104"/>
                  <a:gd name="T59" fmla="*/ 1680 w 1680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80" h="104">
                    <a:moveTo>
                      <a:pt x="0" y="8"/>
                    </a:moveTo>
                    <a:cubicBezTo>
                      <a:pt x="32" y="56"/>
                      <a:pt x="64" y="104"/>
                      <a:pt x="96" y="104"/>
                    </a:cubicBezTo>
                    <a:cubicBezTo>
                      <a:pt x="128" y="104"/>
                      <a:pt x="160" y="8"/>
                      <a:pt x="192" y="8"/>
                    </a:cubicBezTo>
                    <a:cubicBezTo>
                      <a:pt x="224" y="8"/>
                      <a:pt x="256" y="104"/>
                      <a:pt x="288" y="104"/>
                    </a:cubicBezTo>
                    <a:cubicBezTo>
                      <a:pt x="320" y="104"/>
                      <a:pt x="352" y="8"/>
                      <a:pt x="384" y="8"/>
                    </a:cubicBezTo>
                    <a:cubicBezTo>
                      <a:pt x="416" y="8"/>
                      <a:pt x="448" y="104"/>
                      <a:pt x="480" y="104"/>
                    </a:cubicBezTo>
                    <a:cubicBezTo>
                      <a:pt x="512" y="104"/>
                      <a:pt x="544" y="8"/>
                      <a:pt x="576" y="8"/>
                    </a:cubicBezTo>
                    <a:cubicBezTo>
                      <a:pt x="608" y="8"/>
                      <a:pt x="640" y="104"/>
                      <a:pt x="672" y="104"/>
                    </a:cubicBezTo>
                    <a:cubicBezTo>
                      <a:pt x="704" y="104"/>
                      <a:pt x="736" y="8"/>
                      <a:pt x="768" y="8"/>
                    </a:cubicBezTo>
                    <a:cubicBezTo>
                      <a:pt x="800" y="8"/>
                      <a:pt x="832" y="104"/>
                      <a:pt x="864" y="104"/>
                    </a:cubicBezTo>
                    <a:cubicBezTo>
                      <a:pt x="896" y="104"/>
                      <a:pt x="928" y="8"/>
                      <a:pt x="960" y="8"/>
                    </a:cubicBezTo>
                    <a:cubicBezTo>
                      <a:pt x="992" y="8"/>
                      <a:pt x="1024" y="104"/>
                      <a:pt x="1056" y="104"/>
                    </a:cubicBezTo>
                    <a:cubicBezTo>
                      <a:pt x="1088" y="104"/>
                      <a:pt x="1120" y="8"/>
                      <a:pt x="1152" y="8"/>
                    </a:cubicBezTo>
                    <a:cubicBezTo>
                      <a:pt x="1184" y="8"/>
                      <a:pt x="1216" y="104"/>
                      <a:pt x="1248" y="104"/>
                    </a:cubicBezTo>
                    <a:cubicBezTo>
                      <a:pt x="1280" y="104"/>
                      <a:pt x="1320" y="16"/>
                      <a:pt x="1344" y="8"/>
                    </a:cubicBezTo>
                    <a:cubicBezTo>
                      <a:pt x="1368" y="0"/>
                      <a:pt x="1368" y="48"/>
                      <a:pt x="1392" y="56"/>
                    </a:cubicBezTo>
                    <a:cubicBezTo>
                      <a:pt x="1416" y="64"/>
                      <a:pt x="1464" y="56"/>
                      <a:pt x="1488" y="56"/>
                    </a:cubicBezTo>
                    <a:cubicBezTo>
                      <a:pt x="1512" y="56"/>
                      <a:pt x="1504" y="56"/>
                      <a:pt x="1536" y="56"/>
                    </a:cubicBezTo>
                    <a:cubicBezTo>
                      <a:pt x="1568" y="56"/>
                      <a:pt x="1624" y="56"/>
                      <a:pt x="1680" y="56"/>
                    </a:cubicBezTo>
                  </a:path>
                </a:pathLst>
              </a:custGeom>
              <a:noFill/>
              <a:ln w="28575">
                <a:solidFill>
                  <a:srgbClr val="FF9933"/>
                </a:solidFill>
                <a:round/>
                <a:headEnd/>
                <a:tailEnd type="stealth" w="med" len="med"/>
              </a:ln>
            </p:spPr>
            <p:txBody>
              <a:bodyPr wrap="none" anchor="ctr"/>
              <a:lstStyle/>
              <a:p>
                <a:endParaRPr lang="en-US" sz="1800">
                  <a:latin typeface="Calibri" pitchFamily="34" charset="0"/>
                </a:endParaRPr>
              </a:p>
            </p:txBody>
          </p:sp>
          <p:sp>
            <p:nvSpPr>
              <p:cNvPr id="147511" name="Text Box 80"/>
              <p:cNvSpPr txBox="1">
                <a:spLocks noChangeAspect="1" noChangeArrowheads="1"/>
              </p:cNvSpPr>
              <p:nvPr/>
            </p:nvSpPr>
            <p:spPr bwMode="auto">
              <a:xfrm rot="-709341">
                <a:off x="4039" y="508"/>
                <a:ext cx="12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/>
              <a:lstStyle/>
              <a:p>
                <a:pPr eaLnBrk="0" hangingPunct="0">
                  <a:spcBef>
                    <a:spcPct val="50000"/>
                  </a:spcBef>
                </a:pPr>
                <a:endParaRPr lang="de-DE" sz="2000">
                  <a:latin typeface="Comic Sans MS" pitchFamily="66" charset="0"/>
                </a:endParaRPr>
              </a:p>
            </p:txBody>
          </p:sp>
        </p:grpSp>
        <p:sp>
          <p:nvSpPr>
            <p:cNvPr id="147497" name="Text Box 81"/>
            <p:cNvSpPr txBox="1">
              <a:spLocks noChangeAspect="1" noChangeArrowheads="1"/>
            </p:cNvSpPr>
            <p:nvPr/>
          </p:nvSpPr>
          <p:spPr bwMode="auto">
            <a:xfrm rot="-147854">
              <a:off x="4691383" y="2587033"/>
              <a:ext cx="158779" cy="52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eaLnBrk="0" hangingPunct="0">
                <a:spcBef>
                  <a:spcPct val="50000"/>
                </a:spcBef>
              </a:pPr>
              <a:r>
                <a:rPr lang="de-DE" sz="3200" b="1">
                  <a:solidFill>
                    <a:srgbClr val="FF3300"/>
                  </a:solidFill>
                  <a:latin typeface="Symbol" pitchFamily="18" charset="2"/>
                  <a:sym typeface="Symbol" pitchFamily="18" charset="2"/>
                </a:rPr>
                <a:t>b</a:t>
              </a:r>
              <a:r>
                <a:rPr lang="de-DE" sz="3200" b="1" baseline="30000">
                  <a:solidFill>
                    <a:srgbClr val="FF3300"/>
                  </a:solidFill>
                  <a:latin typeface="Symbol" pitchFamily="18" charset="2"/>
                  <a:sym typeface="Symbol" pitchFamily="18" charset="2"/>
                </a:rPr>
                <a:t>-</a:t>
              </a:r>
              <a:endParaRPr lang="de-DE" sz="3200" b="1" baseline="30000">
                <a:solidFill>
                  <a:srgbClr val="FF3300"/>
                </a:solidFill>
                <a:latin typeface="Symbol" pitchFamily="18" charset="2"/>
              </a:endParaRPr>
            </a:p>
          </p:txBody>
        </p:sp>
        <p:sp>
          <p:nvSpPr>
            <p:cNvPr id="147498" name="Rectangle 82"/>
            <p:cNvSpPr>
              <a:spLocks noChangeArrowheads="1"/>
            </p:cNvSpPr>
            <p:nvPr/>
          </p:nvSpPr>
          <p:spPr bwMode="auto">
            <a:xfrm>
              <a:off x="2505407" y="1661417"/>
              <a:ext cx="531724" cy="102846"/>
            </a:xfrm>
            <a:prstGeom prst="rect">
              <a:avLst/>
            </a:prstGeom>
            <a:solidFill>
              <a:srgbClr val="6600FF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147499" name="Rectangle 83"/>
            <p:cNvSpPr>
              <a:spLocks noChangeArrowheads="1"/>
            </p:cNvSpPr>
            <p:nvPr/>
          </p:nvSpPr>
          <p:spPr bwMode="auto">
            <a:xfrm>
              <a:off x="2505407" y="4232572"/>
              <a:ext cx="531724" cy="102846"/>
            </a:xfrm>
            <a:prstGeom prst="rect">
              <a:avLst/>
            </a:prstGeom>
            <a:solidFill>
              <a:srgbClr val="6600FF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147500" name="Rectangle 84" descr="Dark upward diagonal"/>
            <p:cNvSpPr>
              <a:spLocks noChangeArrowheads="1"/>
            </p:cNvSpPr>
            <p:nvPr/>
          </p:nvSpPr>
          <p:spPr bwMode="auto">
            <a:xfrm>
              <a:off x="5341268" y="2844148"/>
              <a:ext cx="73851" cy="337464"/>
            </a:xfrm>
            <a:prstGeom prst="rect">
              <a:avLst/>
            </a:prstGeom>
            <a:pattFill prst="dkUpDiag">
              <a:fgClr>
                <a:schemeClr val="accent2"/>
              </a:fgClr>
              <a:bgClr>
                <a:srgbClr val="FFFFFF"/>
              </a:bgClr>
            </a:patt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147501" name="Rectangle 85"/>
            <p:cNvSpPr>
              <a:spLocks noChangeArrowheads="1"/>
            </p:cNvSpPr>
            <p:nvPr/>
          </p:nvSpPr>
          <p:spPr bwMode="auto">
            <a:xfrm>
              <a:off x="2171700" y="1206500"/>
              <a:ext cx="1334233" cy="247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800" b="1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X-ray detector</a:t>
              </a:r>
              <a:endParaRPr lang="en-US" sz="1800" b="1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147502" name="Rectangle 86"/>
            <p:cNvSpPr>
              <a:spLocks noChangeArrowheads="1"/>
            </p:cNvSpPr>
            <p:nvPr/>
          </p:nvSpPr>
          <p:spPr bwMode="auto">
            <a:xfrm>
              <a:off x="4794250" y="1384300"/>
              <a:ext cx="2072739" cy="43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800" b="1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Storage and detection</a:t>
              </a:r>
            </a:p>
            <a:p>
              <a:r>
                <a:rPr lang="de-DE" sz="1800" b="1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Penning trap</a:t>
              </a:r>
              <a:endParaRPr lang="en-US" sz="1800" b="1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147503" name="Rectangle 87"/>
            <p:cNvSpPr>
              <a:spLocks noChangeArrowheads="1"/>
            </p:cNvSpPr>
            <p:nvPr/>
          </p:nvSpPr>
          <p:spPr bwMode="auto">
            <a:xfrm>
              <a:off x="3923337" y="2175648"/>
              <a:ext cx="1078218" cy="247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800" b="1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6 T magnet</a:t>
              </a:r>
              <a:endParaRPr lang="en-US" sz="1800" b="1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147504" name="Line 89"/>
            <p:cNvSpPr>
              <a:spLocks noChangeShapeType="1"/>
            </p:cNvSpPr>
            <p:nvPr/>
          </p:nvSpPr>
          <p:spPr bwMode="auto">
            <a:xfrm flipV="1">
              <a:off x="1323798" y="3049841"/>
              <a:ext cx="1299770" cy="257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05" name="Line 90"/>
            <p:cNvSpPr>
              <a:spLocks noChangeShapeType="1"/>
            </p:cNvSpPr>
            <p:nvPr/>
          </p:nvSpPr>
          <p:spPr bwMode="auto">
            <a:xfrm flipH="1" flipV="1">
              <a:off x="3864257" y="2072802"/>
              <a:ext cx="472644" cy="1542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06" name="Rectangle 91"/>
            <p:cNvSpPr>
              <a:spLocks noChangeArrowheads="1"/>
            </p:cNvSpPr>
            <p:nvPr/>
          </p:nvSpPr>
          <p:spPr bwMode="auto">
            <a:xfrm>
              <a:off x="4159659" y="3512649"/>
              <a:ext cx="1462241" cy="247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800" b="1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Trap electrodes</a:t>
              </a:r>
              <a:endParaRPr lang="en-US" sz="1800" b="1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147507" name="Line 92"/>
            <p:cNvSpPr>
              <a:spLocks noChangeShapeType="1"/>
            </p:cNvSpPr>
            <p:nvPr/>
          </p:nvSpPr>
          <p:spPr bwMode="auto">
            <a:xfrm flipH="1" flipV="1">
              <a:off x="3627935" y="3255533"/>
              <a:ext cx="886207" cy="3085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508" name="Rectangle 93"/>
            <p:cNvSpPr>
              <a:spLocks noChangeArrowheads="1"/>
            </p:cNvSpPr>
            <p:nvPr/>
          </p:nvSpPr>
          <p:spPr bwMode="auto">
            <a:xfrm>
              <a:off x="5238750" y="2273300"/>
              <a:ext cx="1149607" cy="43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800" b="1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Beta detector</a:t>
              </a:r>
            </a:p>
            <a:p>
              <a:pPr algn="ctr"/>
              <a:r>
                <a:rPr lang="de-DE" sz="1800" b="1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(PIPS)</a:t>
              </a:r>
              <a:endParaRPr lang="en-US" sz="1800" b="1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147509" name="Rectangle 94"/>
            <p:cNvSpPr>
              <a:spLocks noChangeArrowheads="1"/>
            </p:cNvSpPr>
            <p:nvPr/>
          </p:nvSpPr>
          <p:spPr bwMode="auto">
            <a:xfrm>
              <a:off x="127000" y="2599720"/>
              <a:ext cx="1460656" cy="106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800" b="1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Ion injection</a:t>
              </a:r>
            </a:p>
            <a:p>
              <a:pPr>
                <a:lnSpc>
                  <a:spcPct val="150000"/>
                </a:lnSpc>
              </a:pPr>
              <a:r>
                <a:rPr lang="de-DE" sz="1800" b="1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10</a:t>
              </a:r>
              <a:r>
                <a:rPr lang="de-DE" sz="1800" b="1" baseline="3000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5 </a:t>
              </a:r>
              <a:r>
                <a:rPr lang="de-DE" sz="1800" b="1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– 10</a:t>
              </a:r>
              <a:r>
                <a:rPr lang="de-DE" sz="1800" b="1" baseline="3000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6</a:t>
              </a:r>
              <a:r>
                <a:rPr lang="de-DE" sz="1800" b="1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 ions</a:t>
              </a:r>
            </a:p>
            <a:p>
              <a:r>
                <a:rPr lang="de-DE" sz="1800" b="1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trapped</a:t>
              </a:r>
              <a:endParaRPr lang="en-US" sz="1800" b="1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</p:txBody>
        </p:sp>
      </p:grpSp>
      <p:sp>
        <p:nvSpPr>
          <p:cNvPr id="147459" name="Title 1"/>
          <p:cNvSpPr>
            <a:spLocks noGrp="1"/>
          </p:cNvSpPr>
          <p:nvPr>
            <p:ph type="title"/>
          </p:nvPr>
        </p:nvSpPr>
        <p:spPr>
          <a:xfrm>
            <a:off x="1193800" y="-214313"/>
            <a:ext cx="6534150" cy="1154113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3600" smtClean="0"/>
              <a:t>Setup ECBR measurements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1727200" y="4451350"/>
            <a:ext cx="2355850" cy="151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7461" name="TextBox 108"/>
          <p:cNvSpPr txBox="1">
            <a:spLocks noChangeArrowheads="1"/>
          </p:cNvSpPr>
          <p:nvPr/>
        </p:nvSpPr>
        <p:spPr bwMode="auto">
          <a:xfrm>
            <a:off x="3327400" y="4006850"/>
            <a:ext cx="5600700" cy="2678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>
                <a:latin typeface="Calibri" pitchFamily="34" charset="0"/>
              </a:rPr>
              <a:t>TITAN Electron Capture Branching Ratio: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 New approach: spatial separation of X-ray and </a:t>
            </a:r>
            <a:r>
              <a:rPr lang="en-US" sz="1600">
                <a:latin typeface="Symbol" pitchFamily="18" charset="2"/>
              </a:rPr>
              <a:t>b</a:t>
            </a:r>
            <a:r>
              <a:rPr lang="en-US" sz="1600" baseline="30000">
                <a:latin typeface="Calibri" pitchFamily="34" charset="0"/>
              </a:rPr>
              <a:t>-</a:t>
            </a:r>
            <a:r>
              <a:rPr lang="en-US" sz="1600">
                <a:latin typeface="Calibri" pitchFamily="34" charset="0"/>
              </a:rPr>
              <a:t> detection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 Seven X-ray detectors around segmented trap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 2.1% solid angle for X-ray detection after EC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 No electron background at X-ray detectors due to strong magnetic field (6T)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 Long holding times in vacuum of P &lt; 10</a:t>
            </a:r>
            <a:r>
              <a:rPr lang="en-US" sz="1600" baseline="30000">
                <a:latin typeface="Calibri" pitchFamily="34" charset="0"/>
              </a:rPr>
              <a:t>-11</a:t>
            </a:r>
            <a:r>
              <a:rPr lang="en-US" sz="1600">
                <a:latin typeface="Calibri" pitchFamily="34" charset="0"/>
              </a:rPr>
              <a:t> mbar</a:t>
            </a:r>
          </a:p>
        </p:txBody>
      </p:sp>
      <p:pic>
        <p:nvPicPr>
          <p:cNvPr id="147462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700" y="4406900"/>
            <a:ext cx="1897063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3" name="TextBox 12"/>
          <p:cNvSpPr txBox="1">
            <a:spLocks noChangeArrowheads="1"/>
          </p:cNvSpPr>
          <p:nvPr/>
        </p:nvSpPr>
        <p:spPr bwMode="auto">
          <a:xfrm>
            <a:off x="7404100" y="1673225"/>
            <a:ext cx="944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baseline="30000">
                <a:latin typeface="Calibri" pitchFamily="34" charset="0"/>
              </a:rPr>
              <a:t>100</a:t>
            </a:r>
            <a:r>
              <a:rPr lang="en-US" sz="1600" b="1">
                <a:latin typeface="Calibri" pitchFamily="34" charset="0"/>
              </a:rPr>
              <a:t>Tc</a:t>
            </a:r>
          </a:p>
        </p:txBody>
      </p:sp>
      <p:sp>
        <p:nvSpPr>
          <p:cNvPr id="147464" name="TextBox 18"/>
          <p:cNvSpPr txBox="1">
            <a:spLocks noChangeArrowheads="1"/>
          </p:cNvSpPr>
          <p:nvPr/>
        </p:nvSpPr>
        <p:spPr bwMode="auto">
          <a:xfrm>
            <a:off x="6146800" y="3024188"/>
            <a:ext cx="855663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baseline="30000">
                <a:latin typeface="Calibri" pitchFamily="34" charset="0"/>
              </a:rPr>
              <a:t>100</a:t>
            </a:r>
            <a:r>
              <a:rPr lang="en-US" sz="1600" b="1">
                <a:latin typeface="Calibri" pitchFamily="34" charset="0"/>
              </a:rPr>
              <a:t>Mo</a:t>
            </a:r>
          </a:p>
        </p:txBody>
      </p:sp>
      <p:sp>
        <p:nvSpPr>
          <p:cNvPr id="147465" name="TextBox 20"/>
          <p:cNvSpPr txBox="1">
            <a:spLocks noChangeArrowheads="1"/>
          </p:cNvSpPr>
          <p:nvPr/>
        </p:nvSpPr>
        <p:spPr bwMode="auto">
          <a:xfrm>
            <a:off x="8532813" y="3024188"/>
            <a:ext cx="8001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baseline="30000">
                <a:latin typeface="Calibri" pitchFamily="34" charset="0"/>
              </a:rPr>
              <a:t>100</a:t>
            </a:r>
            <a:r>
              <a:rPr lang="en-US" sz="1600" b="1">
                <a:latin typeface="Calibri" pitchFamily="34" charset="0"/>
              </a:rPr>
              <a:t>Ru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045325" y="2078038"/>
            <a:ext cx="1485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6489700" y="2366963"/>
            <a:ext cx="765175" cy="549275"/>
          </a:xfrm>
          <a:prstGeom prst="line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686550" y="3338513"/>
            <a:ext cx="2128838" cy="1587"/>
          </a:xfrm>
          <a:prstGeom prst="line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840000">
            <a:off x="8283575" y="2320925"/>
            <a:ext cx="674688" cy="585788"/>
          </a:xfrm>
          <a:prstGeom prst="line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470" name="TextBox 27"/>
          <p:cNvSpPr txBox="1">
            <a:spLocks noChangeArrowheads="1"/>
          </p:cNvSpPr>
          <p:nvPr/>
        </p:nvSpPr>
        <p:spPr bwMode="auto">
          <a:xfrm>
            <a:off x="6775450" y="1628775"/>
            <a:ext cx="571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Calibri" pitchFamily="34" charset="0"/>
              </a:rPr>
              <a:t>1+</a:t>
            </a:r>
          </a:p>
        </p:txBody>
      </p:sp>
      <p:sp>
        <p:nvSpPr>
          <p:cNvPr id="147471" name="TextBox 28"/>
          <p:cNvSpPr txBox="1">
            <a:spLocks noChangeArrowheads="1"/>
          </p:cNvSpPr>
          <p:nvPr/>
        </p:nvSpPr>
        <p:spPr bwMode="auto">
          <a:xfrm>
            <a:off x="8034338" y="1673225"/>
            <a:ext cx="993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Calibri" pitchFamily="34" charset="0"/>
              </a:rPr>
              <a:t>15.8 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97763" y="2979738"/>
            <a:ext cx="676275" cy="33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Symbol" pitchFamily="18" charset="2"/>
                <a:cs typeface="+mn-cs"/>
              </a:rPr>
              <a:t>b</a:t>
            </a:r>
            <a:r>
              <a:rPr lang="en-US" sz="1600" b="1" baseline="30000" dirty="0">
                <a:latin typeface="+mj-lt"/>
                <a:cs typeface="+mn-cs"/>
              </a:rPr>
              <a:t>-</a:t>
            </a:r>
            <a:r>
              <a:rPr lang="en-US" sz="1600" b="1" dirty="0">
                <a:latin typeface="Symbol" pitchFamily="18" charset="2"/>
                <a:cs typeface="+mn-cs"/>
              </a:rPr>
              <a:t>b</a:t>
            </a:r>
            <a:r>
              <a:rPr lang="en-US" sz="1600" b="1" baseline="30000" dirty="0">
                <a:latin typeface="Calibri" pitchFamily="34" charset="0"/>
                <a:cs typeface="+mn-cs"/>
              </a:rPr>
              <a:t>-</a:t>
            </a:r>
          </a:p>
        </p:txBody>
      </p:sp>
      <p:sp>
        <p:nvSpPr>
          <p:cNvPr id="147473" name="TextBox 12"/>
          <p:cNvSpPr txBox="1">
            <a:spLocks noChangeArrowheads="1"/>
          </p:cNvSpPr>
          <p:nvPr/>
        </p:nvSpPr>
        <p:spPr bwMode="auto">
          <a:xfrm>
            <a:off x="6551613" y="2303463"/>
            <a:ext cx="944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Calibri" pitchFamily="34" charset="0"/>
              </a:rPr>
              <a:t>EC</a:t>
            </a:r>
          </a:p>
        </p:txBody>
      </p:sp>
      <p:sp>
        <p:nvSpPr>
          <p:cNvPr id="147474" name="TextBox 29"/>
          <p:cNvSpPr txBox="1">
            <a:spLocks noChangeArrowheads="1"/>
          </p:cNvSpPr>
          <p:nvPr/>
        </p:nvSpPr>
        <p:spPr bwMode="auto">
          <a:xfrm>
            <a:off x="8531225" y="2259013"/>
            <a:ext cx="676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Symbol" pitchFamily="18" charset="2"/>
              </a:rPr>
              <a:t>b</a:t>
            </a:r>
            <a:r>
              <a:rPr lang="en-US" sz="1600" b="1" baseline="30000">
                <a:latin typeface="Calibri" pitchFamily="34" charset="0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/>
          </p:cNvSpPr>
          <p:nvPr>
            <p:ph type="title"/>
          </p:nvPr>
        </p:nvSpPr>
        <p:spPr>
          <a:xfrm>
            <a:off x="1357313" y="-215900"/>
            <a:ext cx="6000750" cy="142875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accent1"/>
                </a:solidFill>
              </a:rPr>
              <a:t>Status of EC-BR</a:t>
            </a:r>
          </a:p>
        </p:txBody>
      </p:sp>
      <p:sp>
        <p:nvSpPr>
          <p:cNvPr id="115714" name="Rectangle 3"/>
          <p:cNvSpPr>
            <a:spLocks noGrp="1"/>
          </p:cNvSpPr>
          <p:nvPr>
            <p:ph type="body" idx="1"/>
          </p:nvPr>
        </p:nvSpPr>
        <p:spPr>
          <a:xfrm>
            <a:off x="4257675" y="1042988"/>
            <a:ext cx="8229600" cy="4525962"/>
          </a:xfrm>
        </p:spPr>
        <p:txBody>
          <a:bodyPr/>
          <a:lstStyle/>
          <a:p>
            <a:pPr eaLnBrk="1" hangingPunct="1"/>
            <a:r>
              <a:rPr lang="en-US" sz="1800" smtClean="0"/>
              <a:t>EBIT connected to TITAN beam line</a:t>
            </a:r>
          </a:p>
          <a:p>
            <a:pPr eaLnBrk="1" hangingPunct="1"/>
            <a:r>
              <a:rPr lang="en-US" sz="1800" smtClean="0"/>
              <a:t>MCP after EBIT to optimize injection</a:t>
            </a:r>
          </a:p>
          <a:p>
            <a:pPr eaLnBrk="1" hangingPunct="1"/>
            <a:r>
              <a:rPr lang="en-US" sz="1800" smtClean="0"/>
              <a:t>After 5 min storage time loss &lt; 10%</a:t>
            </a:r>
          </a:p>
          <a:p>
            <a:pPr eaLnBrk="1" hangingPunct="1"/>
            <a:r>
              <a:rPr lang="en-US" sz="1800" smtClean="0"/>
              <a:t>Beta detector installed and working</a:t>
            </a:r>
          </a:p>
          <a:p>
            <a:pPr eaLnBrk="1" hangingPunct="1"/>
            <a:r>
              <a:rPr lang="en-US" sz="1800" smtClean="0"/>
              <a:t>Two X-ray detectors installed at EBIT</a:t>
            </a:r>
          </a:p>
        </p:txBody>
      </p:sp>
      <p:pic>
        <p:nvPicPr>
          <p:cNvPr id="149507" name="Picture 5" descr="EBIT storage times Li6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3806825" cy="2914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115721" name="Group 9"/>
          <p:cNvGrpSpPr>
            <a:grpSpLocks/>
          </p:cNvGrpSpPr>
          <p:nvPr/>
        </p:nvGrpSpPr>
        <p:grpSpPr bwMode="auto">
          <a:xfrm>
            <a:off x="4076700" y="2709863"/>
            <a:ext cx="4768850" cy="4049712"/>
            <a:chOff x="2568" y="1650"/>
            <a:chExt cx="3004" cy="2551"/>
          </a:xfrm>
        </p:grpSpPr>
        <p:pic>
          <p:nvPicPr>
            <p:cNvPr id="149515" name="Picture 6" descr="Spe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90" y="2727"/>
              <a:ext cx="2182" cy="1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9516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8" y="1650"/>
              <a:ext cx="1816" cy="1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5720" name="Picture 8" descr="DSC0605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863" y="3789363"/>
            <a:ext cx="402907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611188" y="6038850"/>
            <a:ext cx="32400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3300"/>
                </a:solidFill>
                <a:latin typeface="Arial" charset="0"/>
              </a:rPr>
              <a:t>Ready to take beam…</a:t>
            </a:r>
          </a:p>
        </p:txBody>
      </p:sp>
      <p:sp>
        <p:nvSpPr>
          <p:cNvPr id="149511" name="Line 11"/>
          <p:cNvSpPr>
            <a:spLocks noChangeShapeType="1"/>
          </p:cNvSpPr>
          <p:nvPr/>
        </p:nvSpPr>
        <p:spPr bwMode="auto">
          <a:xfrm flipH="1">
            <a:off x="927100" y="3068638"/>
            <a:ext cx="900113" cy="460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9512" name="Text Box 12"/>
          <p:cNvSpPr txBox="1">
            <a:spLocks noChangeArrowheads="1"/>
          </p:cNvSpPr>
          <p:nvPr/>
        </p:nvSpPr>
        <p:spPr bwMode="auto">
          <a:xfrm>
            <a:off x="1871663" y="2933700"/>
            <a:ext cx="11699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F3300"/>
                </a:solidFill>
              </a:rPr>
              <a:t>MCP tripped</a:t>
            </a:r>
          </a:p>
        </p:txBody>
      </p:sp>
      <p:sp>
        <p:nvSpPr>
          <p:cNvPr id="149513" name="Text Box 13"/>
          <p:cNvSpPr txBox="1">
            <a:spLocks noChangeArrowheads="1"/>
          </p:cNvSpPr>
          <p:nvPr/>
        </p:nvSpPr>
        <p:spPr bwMode="auto">
          <a:xfrm>
            <a:off x="2411413" y="1449388"/>
            <a:ext cx="765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aseline="30000"/>
              <a:t>6</a:t>
            </a:r>
            <a:r>
              <a:rPr lang="en-US" sz="1800"/>
              <a:t>Li</a:t>
            </a:r>
            <a:r>
              <a:rPr lang="en-US" sz="1800" baseline="30000"/>
              <a:t>+</a:t>
            </a:r>
          </a:p>
        </p:txBody>
      </p:sp>
      <p:sp>
        <p:nvSpPr>
          <p:cNvPr id="149514" name="Text Box 14"/>
          <p:cNvSpPr txBox="1">
            <a:spLocks noChangeArrowheads="1"/>
          </p:cNvSpPr>
          <p:nvPr/>
        </p:nvSpPr>
        <p:spPr bwMode="auto">
          <a:xfrm>
            <a:off x="1106488" y="1042988"/>
            <a:ext cx="13954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Preliminary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57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57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/>
          </p:cNvSpPr>
          <p:nvPr>
            <p:ph type="title"/>
          </p:nvPr>
        </p:nvSpPr>
        <p:spPr>
          <a:xfrm>
            <a:off x="1357313" y="-306388"/>
            <a:ext cx="6000750" cy="1428751"/>
          </a:xfrm>
        </p:spPr>
        <p:txBody>
          <a:bodyPr/>
          <a:lstStyle/>
          <a:p>
            <a:r>
              <a:rPr lang="en-US" sz="3600" b="1" baseline="30000" smtClean="0">
                <a:solidFill>
                  <a:schemeClr val="accent1"/>
                </a:solidFill>
              </a:rPr>
              <a:t>107</a:t>
            </a:r>
            <a:r>
              <a:rPr lang="en-US" sz="3600" b="1" smtClean="0">
                <a:solidFill>
                  <a:schemeClr val="accent1"/>
                </a:solidFill>
              </a:rPr>
              <a:t>In Testrun</a:t>
            </a:r>
          </a:p>
        </p:txBody>
      </p:sp>
      <p:sp>
        <p:nvSpPr>
          <p:cNvPr id="150530" name="Text Box 43"/>
          <p:cNvSpPr txBox="1">
            <a:spLocks noChangeArrowheads="1"/>
          </p:cNvSpPr>
          <p:nvPr/>
        </p:nvSpPr>
        <p:spPr bwMode="auto">
          <a:xfrm>
            <a:off x="206375" y="2754313"/>
            <a:ext cx="4321175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u="sng"/>
              <a:t>Goals of the beam time</a:t>
            </a:r>
          </a:p>
          <a:p>
            <a:pPr>
              <a:spcBef>
                <a:spcPct val="50000"/>
              </a:spcBef>
            </a:pPr>
            <a:r>
              <a:rPr lang="en-US" sz="1800"/>
              <a:t>Shoot through EBIT </a:t>
            </a:r>
          </a:p>
          <a:p>
            <a:pPr>
              <a:spcBef>
                <a:spcPct val="50000"/>
              </a:spcBef>
            </a:pPr>
            <a:r>
              <a:rPr lang="en-US" sz="1800"/>
              <a:t>Identify </a:t>
            </a:r>
            <a:r>
              <a:rPr lang="en-US" sz="1800" baseline="30000"/>
              <a:t>107</a:t>
            </a:r>
            <a:r>
              <a:rPr lang="en-US" sz="1800"/>
              <a:t>In after EBIT		</a:t>
            </a:r>
            <a:endParaRPr lang="en-US" b="1">
              <a:solidFill>
                <a:srgbClr val="00CC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800"/>
              <a:t>Store radioactive ions in trap		</a:t>
            </a:r>
            <a:endParaRPr lang="en-US" b="1">
              <a:solidFill>
                <a:srgbClr val="00CC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800"/>
              <a:t>Observe X-rays following an EC</a:t>
            </a:r>
          </a:p>
          <a:p>
            <a:pPr>
              <a:spcBef>
                <a:spcPct val="50000"/>
              </a:spcBef>
            </a:pPr>
            <a:r>
              <a:rPr lang="en-US" sz="1800"/>
              <a:t>Identify X-rays from EC	</a:t>
            </a:r>
          </a:p>
          <a:p>
            <a:pPr>
              <a:spcBef>
                <a:spcPct val="50000"/>
              </a:spcBef>
            </a:pPr>
            <a:r>
              <a:rPr lang="en-US" sz="1800"/>
              <a:t>Observe electrons from </a:t>
            </a:r>
            <a:r>
              <a:rPr lang="en-US" sz="1800">
                <a:latin typeface="Symbol" pitchFamily="18" charset="2"/>
              </a:rPr>
              <a:t>b</a:t>
            </a:r>
            <a:r>
              <a:rPr lang="en-US" sz="1800"/>
              <a:t> decays	</a:t>
            </a:r>
            <a:endParaRPr lang="en-US" sz="1800" b="1">
              <a:solidFill>
                <a:srgbClr val="FF3300"/>
              </a:solidFill>
            </a:endParaRPr>
          </a:p>
        </p:txBody>
      </p:sp>
      <p:sp>
        <p:nvSpPr>
          <p:cNvPr id="150531" name="Text Box 44"/>
          <p:cNvSpPr txBox="1">
            <a:spLocks noChangeArrowheads="1"/>
          </p:cNvSpPr>
          <p:nvPr/>
        </p:nvSpPr>
        <p:spPr bwMode="auto">
          <a:xfrm>
            <a:off x="3357563" y="4959350"/>
            <a:ext cx="585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1357" name="Text Box 45"/>
          <p:cNvSpPr txBox="1">
            <a:spLocks noChangeArrowheads="1"/>
          </p:cNvSpPr>
          <p:nvPr/>
        </p:nvSpPr>
        <p:spPr bwMode="auto">
          <a:xfrm>
            <a:off x="3581400" y="3173413"/>
            <a:ext cx="1035050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CC00"/>
                </a:solidFill>
              </a:rPr>
              <a:t>√</a:t>
            </a:r>
          </a:p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CC00"/>
                </a:solidFill>
              </a:rPr>
              <a:t>√</a:t>
            </a:r>
          </a:p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CC00"/>
                </a:solidFill>
              </a:rPr>
              <a:t>√</a:t>
            </a:r>
          </a:p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CC00"/>
                </a:solidFill>
              </a:rPr>
              <a:t>√</a:t>
            </a:r>
          </a:p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CC00"/>
                </a:solidFill>
              </a:rPr>
              <a:t>√</a:t>
            </a:r>
          </a:p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</a:rPr>
              <a:t>X</a:t>
            </a:r>
          </a:p>
        </p:txBody>
      </p:sp>
      <p:sp>
        <p:nvSpPr>
          <p:cNvPr id="141358" name="Text Box 46"/>
          <p:cNvSpPr txBox="1">
            <a:spLocks noChangeArrowheads="1"/>
          </p:cNvSpPr>
          <p:nvPr/>
        </p:nvSpPr>
        <p:spPr bwMode="auto">
          <a:xfrm>
            <a:off x="341313" y="5846763"/>
            <a:ext cx="33766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First observation of an EC in a Penning trap</a:t>
            </a:r>
          </a:p>
        </p:txBody>
      </p:sp>
      <p:pic>
        <p:nvPicPr>
          <p:cNvPr id="141362" name="Picture 50" descr="BGND205ke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6700" y="1798638"/>
            <a:ext cx="5067300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60" name="Picture 48" descr="In207+BGND205ke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9875" y="1798638"/>
            <a:ext cx="5064125" cy="387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63" name="Oval 51"/>
          <p:cNvSpPr>
            <a:spLocks noChangeArrowheads="1"/>
          </p:cNvSpPr>
          <p:nvPr/>
        </p:nvSpPr>
        <p:spPr bwMode="auto">
          <a:xfrm>
            <a:off x="7118350" y="2519363"/>
            <a:ext cx="811213" cy="224948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65" name="Text Box 53"/>
          <p:cNvSpPr txBox="1">
            <a:spLocks noChangeArrowheads="1"/>
          </p:cNvSpPr>
          <p:nvPr/>
        </p:nvSpPr>
        <p:spPr bwMode="auto">
          <a:xfrm>
            <a:off x="7118350" y="2024063"/>
            <a:ext cx="1800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Signature </a:t>
            </a:r>
            <a:r>
              <a:rPr lang="en-US" sz="1200" b="1" baseline="30000">
                <a:latin typeface="Arial" charset="0"/>
              </a:rPr>
              <a:t>107</a:t>
            </a:r>
            <a:r>
              <a:rPr lang="en-US" sz="1200" b="1">
                <a:latin typeface="Arial" charset="0"/>
              </a:rPr>
              <a:t>In decay</a:t>
            </a:r>
            <a:endParaRPr lang="en-US" sz="1200">
              <a:latin typeface="Arial" charset="0"/>
            </a:endParaRPr>
          </a:p>
        </p:txBody>
      </p:sp>
      <p:pic>
        <p:nvPicPr>
          <p:cNvPr id="141361" name="Picture 49" descr="BGND23ke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9875" y="1790700"/>
            <a:ext cx="5064125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59" name="Picture 47" descr="In107+BGND23ke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3688" y="1798638"/>
            <a:ext cx="5064125" cy="387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67" name="Oval 55"/>
          <p:cNvSpPr>
            <a:spLocks noChangeArrowheads="1"/>
          </p:cNvSpPr>
          <p:nvPr/>
        </p:nvSpPr>
        <p:spPr bwMode="auto">
          <a:xfrm>
            <a:off x="5903913" y="2654300"/>
            <a:ext cx="811212" cy="22494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68" name="Text Box 56"/>
          <p:cNvSpPr txBox="1">
            <a:spLocks noChangeArrowheads="1"/>
          </p:cNvSpPr>
          <p:nvPr/>
        </p:nvSpPr>
        <p:spPr bwMode="auto">
          <a:xfrm>
            <a:off x="6804025" y="2744788"/>
            <a:ext cx="1800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Signature </a:t>
            </a:r>
            <a:r>
              <a:rPr lang="en-US" sz="1200" b="1" baseline="30000">
                <a:latin typeface="Arial" charset="0"/>
              </a:rPr>
              <a:t>107</a:t>
            </a:r>
            <a:r>
              <a:rPr lang="en-US" sz="1200" b="1">
                <a:latin typeface="Arial" charset="0"/>
              </a:rPr>
              <a:t>In decay</a:t>
            </a:r>
            <a:endParaRPr lang="en-US" sz="1200">
              <a:latin typeface="Arial" charset="0"/>
            </a:endParaRPr>
          </a:p>
        </p:txBody>
      </p:sp>
      <p:sp>
        <p:nvSpPr>
          <p:cNvPr id="141370" name="Oval 58"/>
          <p:cNvSpPr>
            <a:spLocks noChangeArrowheads="1"/>
          </p:cNvSpPr>
          <p:nvPr/>
        </p:nvSpPr>
        <p:spPr bwMode="auto">
          <a:xfrm>
            <a:off x="7677150" y="3292475"/>
            <a:ext cx="539750" cy="15763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71" name="Oval 59"/>
          <p:cNvSpPr>
            <a:spLocks noChangeArrowheads="1"/>
          </p:cNvSpPr>
          <p:nvPr/>
        </p:nvSpPr>
        <p:spPr bwMode="auto">
          <a:xfrm>
            <a:off x="5229225" y="2114550"/>
            <a:ext cx="811213" cy="2744788"/>
          </a:xfrm>
          <a:prstGeom prst="ellips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26" name="Text Box 14"/>
          <p:cNvSpPr txBox="1">
            <a:spLocks noChangeArrowheads="1"/>
          </p:cNvSpPr>
          <p:nvPr/>
        </p:nvSpPr>
        <p:spPr bwMode="auto">
          <a:xfrm>
            <a:off x="5948363" y="1709738"/>
            <a:ext cx="20240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hlink"/>
                </a:solidFill>
                <a:latin typeface="Arial" charset="0"/>
              </a:rPr>
              <a:t>Signature </a:t>
            </a:r>
            <a:r>
              <a:rPr lang="en-US" sz="1200" b="1" baseline="30000">
                <a:solidFill>
                  <a:schemeClr val="hlink"/>
                </a:solidFill>
                <a:latin typeface="Arial" charset="0"/>
              </a:rPr>
              <a:t>107</a:t>
            </a:r>
            <a:r>
              <a:rPr lang="en-US" sz="1200" b="1">
                <a:solidFill>
                  <a:schemeClr val="hlink"/>
                </a:solidFill>
                <a:latin typeface="Arial" charset="0"/>
              </a:rPr>
              <a:t>Cd decay</a:t>
            </a:r>
          </a:p>
        </p:txBody>
      </p:sp>
      <p:sp>
        <p:nvSpPr>
          <p:cNvPr id="150545" name="Rectangle 3"/>
          <p:cNvSpPr>
            <a:spLocks noGrp="1"/>
          </p:cNvSpPr>
          <p:nvPr>
            <p:ph type="body" sz="half" idx="1"/>
          </p:nvPr>
        </p:nvSpPr>
        <p:spPr>
          <a:xfrm>
            <a:off x="2873375" y="908050"/>
            <a:ext cx="4038600" cy="7032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1600" baseline="30000" smtClean="0"/>
              <a:t>107</a:t>
            </a:r>
            <a:r>
              <a:rPr lang="en-US" sz="1600" smtClean="0"/>
              <a:t>In has a strong EC branch and rather short</a:t>
            </a:r>
          </a:p>
          <a:p>
            <a:pPr>
              <a:buFont typeface="Arial" charset="0"/>
              <a:buNone/>
            </a:pPr>
            <a:r>
              <a:rPr lang="en-US" sz="1600" smtClean="0"/>
              <a:t>half live of 32.4 min</a:t>
            </a:r>
          </a:p>
          <a:p>
            <a:pPr>
              <a:buFont typeface="Arial" charset="0"/>
              <a:buNone/>
            </a:pPr>
            <a:endParaRPr lang="en-US" sz="1600" smtClean="0"/>
          </a:p>
        </p:txBody>
      </p:sp>
      <p:sp>
        <p:nvSpPr>
          <p:cNvPr id="141373" name="Text Box 61"/>
          <p:cNvSpPr txBox="1">
            <a:spLocks noChangeArrowheads="1"/>
          </p:cNvSpPr>
          <p:nvPr/>
        </p:nvSpPr>
        <p:spPr bwMode="auto">
          <a:xfrm>
            <a:off x="5381625" y="5678488"/>
            <a:ext cx="328612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  <a:latin typeface="Arial" charset="0"/>
              </a:rPr>
              <a:t>Only one detector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  <a:latin typeface="Arial" charset="0"/>
              </a:rPr>
              <a:t>0.02% solid angle!</a:t>
            </a:r>
          </a:p>
        </p:txBody>
      </p:sp>
      <p:sp>
        <p:nvSpPr>
          <p:cNvPr id="150547" name="Line 62"/>
          <p:cNvSpPr>
            <a:spLocks noChangeShapeType="1"/>
          </p:cNvSpPr>
          <p:nvPr/>
        </p:nvSpPr>
        <p:spPr bwMode="auto">
          <a:xfrm>
            <a:off x="611188" y="1223963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0548" name="Line 63"/>
          <p:cNvSpPr>
            <a:spLocks noChangeShapeType="1"/>
          </p:cNvSpPr>
          <p:nvPr/>
        </p:nvSpPr>
        <p:spPr bwMode="auto">
          <a:xfrm>
            <a:off x="1376363" y="1808163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0549" name="Line 64"/>
          <p:cNvSpPr>
            <a:spLocks noChangeShapeType="1"/>
          </p:cNvSpPr>
          <p:nvPr/>
        </p:nvSpPr>
        <p:spPr bwMode="auto">
          <a:xfrm>
            <a:off x="2366963" y="2393950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0550" name="Text Box 65"/>
          <p:cNvSpPr txBox="1">
            <a:spLocks noChangeArrowheads="1"/>
          </p:cNvSpPr>
          <p:nvPr/>
        </p:nvSpPr>
        <p:spPr bwMode="auto">
          <a:xfrm>
            <a:off x="296863" y="954088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aseline="30000"/>
              <a:t>107</a:t>
            </a:r>
            <a:r>
              <a:rPr lang="en-US" sz="1200"/>
              <a:t>In</a:t>
            </a:r>
          </a:p>
        </p:txBody>
      </p:sp>
      <p:sp>
        <p:nvSpPr>
          <p:cNvPr id="150551" name="Text Box 66"/>
          <p:cNvSpPr txBox="1">
            <a:spLocks noChangeArrowheads="1"/>
          </p:cNvSpPr>
          <p:nvPr/>
        </p:nvSpPr>
        <p:spPr bwMode="auto">
          <a:xfrm>
            <a:off x="1106488" y="1579563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aseline="30000"/>
              <a:t>107</a:t>
            </a:r>
            <a:r>
              <a:rPr lang="en-US" sz="1200"/>
              <a:t>Cd</a:t>
            </a:r>
          </a:p>
        </p:txBody>
      </p:sp>
      <p:sp>
        <p:nvSpPr>
          <p:cNvPr id="150552" name="Text Box 67"/>
          <p:cNvSpPr txBox="1">
            <a:spLocks noChangeArrowheads="1"/>
          </p:cNvSpPr>
          <p:nvPr/>
        </p:nvSpPr>
        <p:spPr bwMode="auto">
          <a:xfrm>
            <a:off x="2097088" y="2163763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aseline="30000"/>
              <a:t>107</a:t>
            </a:r>
            <a:r>
              <a:rPr lang="en-US" sz="1200"/>
              <a:t>Ag</a:t>
            </a:r>
          </a:p>
        </p:txBody>
      </p:sp>
      <p:sp>
        <p:nvSpPr>
          <p:cNvPr id="150553" name="Line 68"/>
          <p:cNvSpPr>
            <a:spLocks noChangeShapeType="1"/>
          </p:cNvSpPr>
          <p:nvPr/>
        </p:nvSpPr>
        <p:spPr bwMode="auto">
          <a:xfrm>
            <a:off x="1466850" y="1268413"/>
            <a:ext cx="630238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0554" name="Line 69"/>
          <p:cNvSpPr>
            <a:spLocks noChangeShapeType="1"/>
          </p:cNvSpPr>
          <p:nvPr/>
        </p:nvSpPr>
        <p:spPr bwMode="auto">
          <a:xfrm>
            <a:off x="2232025" y="1854200"/>
            <a:ext cx="630238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0555" name="Text Box 70"/>
          <p:cNvSpPr txBox="1">
            <a:spLocks noChangeArrowheads="1"/>
          </p:cNvSpPr>
          <p:nvPr/>
        </p:nvSpPr>
        <p:spPr bwMode="auto">
          <a:xfrm>
            <a:off x="881063" y="949325"/>
            <a:ext cx="11699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t</a:t>
            </a:r>
            <a:r>
              <a:rPr lang="en-US" sz="1200" baseline="-25000"/>
              <a:t>1/2</a:t>
            </a:r>
            <a:r>
              <a:rPr lang="en-US" sz="1200"/>
              <a:t>= 32.4 min</a:t>
            </a:r>
          </a:p>
        </p:txBody>
      </p:sp>
      <p:sp>
        <p:nvSpPr>
          <p:cNvPr id="150556" name="Text Box 71"/>
          <p:cNvSpPr txBox="1">
            <a:spLocks noChangeArrowheads="1"/>
          </p:cNvSpPr>
          <p:nvPr/>
        </p:nvSpPr>
        <p:spPr bwMode="auto">
          <a:xfrm>
            <a:off x="2097088" y="1538288"/>
            <a:ext cx="11699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t</a:t>
            </a:r>
            <a:r>
              <a:rPr lang="en-US" sz="1200" baseline="-25000"/>
              <a:t>1/2</a:t>
            </a:r>
            <a:r>
              <a:rPr lang="en-US" sz="1200"/>
              <a:t>= 6.5 h</a:t>
            </a:r>
          </a:p>
        </p:txBody>
      </p:sp>
      <p:sp>
        <p:nvSpPr>
          <p:cNvPr id="150557" name="Text Box 72"/>
          <p:cNvSpPr txBox="1">
            <a:spLocks noChangeArrowheads="1"/>
          </p:cNvSpPr>
          <p:nvPr/>
        </p:nvSpPr>
        <p:spPr bwMode="auto">
          <a:xfrm>
            <a:off x="1736725" y="1268413"/>
            <a:ext cx="11699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EC ~ 63.9%</a:t>
            </a:r>
          </a:p>
        </p:txBody>
      </p:sp>
      <p:sp>
        <p:nvSpPr>
          <p:cNvPr id="150558" name="Text Box 73"/>
          <p:cNvSpPr txBox="1">
            <a:spLocks noChangeArrowheads="1"/>
          </p:cNvSpPr>
          <p:nvPr/>
        </p:nvSpPr>
        <p:spPr bwMode="auto">
          <a:xfrm>
            <a:off x="2636838" y="1893888"/>
            <a:ext cx="11699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EC ~ 99.8%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4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4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41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41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41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41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41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41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4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58" grpId="0"/>
      <p:bldP spid="141363" grpId="0" animBg="1"/>
      <p:bldP spid="141365" grpId="0"/>
      <p:bldP spid="141367" grpId="0" animBg="1"/>
      <p:bldP spid="141368" grpId="0"/>
      <p:bldP spid="141370" grpId="0" animBg="1"/>
      <p:bldP spid="141371" grpId="0" animBg="1"/>
      <p:bldP spid="141326" grpId="0"/>
      <p:bldP spid="1413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313" y="-215900"/>
            <a:ext cx="6000750" cy="142875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15155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31800" y="882650"/>
            <a:ext cx="8528050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1800" smtClean="0">
                <a:latin typeface="Symbol" pitchFamily="18" charset="2"/>
              </a:rPr>
              <a:t>bb</a:t>
            </a:r>
            <a:r>
              <a:rPr lang="en-US" sz="1800" smtClean="0"/>
              <a:t> nuclear matrix elements needed for theoretical description</a:t>
            </a:r>
          </a:p>
          <a:p>
            <a:pPr eaLnBrk="1" hangingPunct="1">
              <a:lnSpc>
                <a:spcPct val="150000"/>
              </a:lnSpc>
            </a:pPr>
            <a:r>
              <a:rPr lang="en-US" sz="1800" smtClean="0"/>
              <a:t>EC-BR measurement as benchmark experiment for theoretical description</a:t>
            </a:r>
          </a:p>
          <a:p>
            <a:pPr eaLnBrk="1" hangingPunct="1">
              <a:lnSpc>
                <a:spcPct val="150000"/>
              </a:lnSpc>
            </a:pPr>
            <a:r>
              <a:rPr lang="en-US" sz="1800" smtClean="0"/>
              <a:t>TITAN EBIT offers a novel approach for EC-BR measurements</a:t>
            </a:r>
          </a:p>
          <a:p>
            <a:pPr lvl="1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1800" smtClean="0"/>
              <a:t>Long storage times</a:t>
            </a:r>
          </a:p>
          <a:p>
            <a:pPr lvl="1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1800" smtClean="0"/>
              <a:t>Low background at X-ray detector</a:t>
            </a:r>
          </a:p>
          <a:p>
            <a:pPr eaLnBrk="1" hangingPunct="1">
              <a:lnSpc>
                <a:spcPct val="150000"/>
              </a:lnSpc>
            </a:pPr>
            <a:r>
              <a:rPr lang="en-US" sz="1800" smtClean="0"/>
              <a:t>Successful storage of radioactive ions </a:t>
            </a:r>
          </a:p>
          <a:p>
            <a:pPr eaLnBrk="1" hangingPunct="1">
              <a:lnSpc>
                <a:spcPct val="150000"/>
              </a:lnSpc>
            </a:pPr>
            <a:r>
              <a:rPr lang="en-US" sz="1800" smtClean="0"/>
              <a:t>First observation of an Electron Capture decay in a Penning trap</a:t>
            </a:r>
          </a:p>
          <a:p>
            <a:pPr eaLnBrk="1" hangingPunct="1">
              <a:lnSpc>
                <a:spcPct val="150000"/>
              </a:lnSpc>
              <a:buFont typeface="Arial" charset="0"/>
              <a:buNone/>
            </a:pPr>
            <a:r>
              <a:rPr lang="en-US" sz="1800" smtClean="0"/>
              <a:t>	</a:t>
            </a:r>
            <a:r>
              <a:rPr lang="en-US" sz="1800" b="1" smtClean="0"/>
              <a:t>…for the future</a:t>
            </a:r>
          </a:p>
          <a:p>
            <a:pPr eaLnBrk="1" hangingPunct="1">
              <a:lnSpc>
                <a:spcPct val="150000"/>
              </a:lnSpc>
            </a:pPr>
            <a:r>
              <a:rPr lang="en-US" sz="1800" smtClean="0"/>
              <a:t>Testrun with </a:t>
            </a:r>
            <a:r>
              <a:rPr lang="en-US" sz="1800" baseline="30000" smtClean="0"/>
              <a:t>126</a:t>
            </a:r>
            <a:r>
              <a:rPr lang="en-US" sz="1800" smtClean="0"/>
              <a:t>Cs to verify anti-coincidence between EC and </a:t>
            </a:r>
            <a:r>
              <a:rPr lang="en-US" sz="1800" smtClean="0">
                <a:latin typeface="Symbol" pitchFamily="18" charset="2"/>
              </a:rPr>
              <a:t>b</a:t>
            </a:r>
            <a:r>
              <a:rPr lang="en-US" sz="1800" smtClean="0"/>
              <a:t> decay in July</a:t>
            </a:r>
          </a:p>
          <a:p>
            <a:pPr eaLnBrk="1" hangingPunct="1">
              <a:lnSpc>
                <a:spcPct val="150000"/>
              </a:lnSpc>
            </a:pPr>
            <a:r>
              <a:rPr lang="en-US" sz="1800" smtClean="0"/>
              <a:t>First EC branching ratio measurements with the EBIT by the end of this year  (</a:t>
            </a:r>
            <a:r>
              <a:rPr lang="en-US" sz="1800" baseline="30000" smtClean="0"/>
              <a:t>100</a:t>
            </a:r>
            <a:r>
              <a:rPr lang="en-US" sz="1800" smtClean="0"/>
              <a:t>Tc)</a:t>
            </a:r>
          </a:p>
          <a:p>
            <a:pPr eaLnBrk="1" hangingPunct="1">
              <a:lnSpc>
                <a:spcPct val="150000"/>
              </a:lnSpc>
            </a:pPr>
            <a:r>
              <a:rPr lang="en-US" sz="1800" smtClean="0"/>
              <a:t>EC-BR program @ TITAN: </a:t>
            </a:r>
            <a:r>
              <a:rPr lang="en-US" sz="1800" baseline="30000" smtClean="0"/>
              <a:t>76</a:t>
            </a:r>
            <a:r>
              <a:rPr lang="en-US" sz="1800" smtClean="0"/>
              <a:t>As </a:t>
            </a:r>
            <a:r>
              <a:rPr lang="en-US" sz="1800" smtClean="0">
                <a:latin typeface="Symbol" pitchFamily="18" charset="2"/>
              </a:rPr>
              <a:t>® </a:t>
            </a:r>
            <a:r>
              <a:rPr lang="en-US" sz="1800" baseline="30000" smtClean="0"/>
              <a:t>76</a:t>
            </a:r>
            <a:r>
              <a:rPr lang="en-US" sz="1800" smtClean="0"/>
              <a:t>Ge, </a:t>
            </a:r>
            <a:r>
              <a:rPr lang="en-US" sz="1800" baseline="30000" smtClean="0"/>
              <a:t>82m</a:t>
            </a:r>
            <a:r>
              <a:rPr lang="en-US" sz="1800" smtClean="0"/>
              <a:t>Br </a:t>
            </a:r>
            <a:r>
              <a:rPr lang="en-US" sz="1800" smtClean="0">
                <a:latin typeface="Symbol" pitchFamily="18" charset="2"/>
              </a:rPr>
              <a:t>®</a:t>
            </a:r>
            <a:r>
              <a:rPr lang="en-US" sz="1800" smtClean="0"/>
              <a:t> </a:t>
            </a:r>
            <a:r>
              <a:rPr lang="en-US" sz="1800" baseline="30000" smtClean="0"/>
              <a:t>82</a:t>
            </a:r>
            <a:r>
              <a:rPr lang="en-US" sz="1800" smtClean="0"/>
              <a:t>Se, </a:t>
            </a:r>
            <a:r>
              <a:rPr lang="en-US" sz="1800" baseline="30000" smtClean="0"/>
              <a:t>110</a:t>
            </a:r>
            <a:r>
              <a:rPr lang="en-US" sz="1800" smtClean="0"/>
              <a:t>Ag </a:t>
            </a:r>
            <a:r>
              <a:rPr lang="en-US" sz="1800" smtClean="0">
                <a:latin typeface="Symbol" pitchFamily="18" charset="2"/>
              </a:rPr>
              <a:t>®</a:t>
            </a:r>
            <a:r>
              <a:rPr lang="en-US" sz="1800" smtClean="0"/>
              <a:t> </a:t>
            </a:r>
            <a:r>
              <a:rPr lang="en-US" sz="1800" baseline="30000" smtClean="0"/>
              <a:t>110</a:t>
            </a:r>
            <a:r>
              <a:rPr lang="en-US" sz="1800" smtClean="0"/>
              <a:t>Pd, </a:t>
            </a:r>
            <a:r>
              <a:rPr lang="en-US" sz="1800" baseline="30000" smtClean="0"/>
              <a:t>114</a:t>
            </a:r>
            <a:r>
              <a:rPr lang="en-US" sz="1800" smtClean="0"/>
              <a:t>In </a:t>
            </a:r>
            <a:r>
              <a:rPr lang="en-US" sz="1800" smtClean="0">
                <a:latin typeface="Symbol" pitchFamily="18" charset="2"/>
              </a:rPr>
              <a:t>®</a:t>
            </a:r>
            <a:r>
              <a:rPr lang="en-US" sz="1800" smtClean="0"/>
              <a:t> </a:t>
            </a:r>
            <a:r>
              <a:rPr lang="en-US" sz="1800" baseline="30000" smtClean="0"/>
              <a:t>114</a:t>
            </a:r>
            <a:r>
              <a:rPr lang="en-US" sz="1800" smtClean="0"/>
              <a:t>Cd, </a:t>
            </a:r>
          </a:p>
          <a:p>
            <a:pPr eaLnBrk="1" hangingPunct="1">
              <a:lnSpc>
                <a:spcPct val="150000"/>
              </a:lnSpc>
              <a:buFont typeface="Arial" charset="0"/>
              <a:buNone/>
            </a:pPr>
            <a:r>
              <a:rPr lang="en-US" sz="1800" baseline="30000" smtClean="0"/>
              <a:t>			</a:t>
            </a:r>
            <a:r>
              <a:rPr lang="en-US" sz="1800" smtClean="0"/>
              <a:t>       	</a:t>
            </a:r>
            <a:r>
              <a:rPr lang="en-US" sz="1800" baseline="30000" smtClean="0"/>
              <a:t>116</a:t>
            </a:r>
            <a:r>
              <a:rPr lang="en-US" sz="1800" smtClean="0"/>
              <a:t>In </a:t>
            </a:r>
            <a:r>
              <a:rPr lang="en-US" sz="1800" smtClean="0">
                <a:latin typeface="Symbol" pitchFamily="18" charset="2"/>
              </a:rPr>
              <a:t>®</a:t>
            </a:r>
            <a:r>
              <a:rPr lang="en-US" sz="1800" smtClean="0"/>
              <a:t> </a:t>
            </a:r>
            <a:r>
              <a:rPr lang="en-US" sz="1800" baseline="30000" smtClean="0"/>
              <a:t>116</a:t>
            </a:r>
            <a:r>
              <a:rPr lang="en-US" sz="1800" smtClean="0"/>
              <a:t>Cd, </a:t>
            </a:r>
            <a:r>
              <a:rPr lang="en-US" sz="1800" baseline="30000" smtClean="0"/>
              <a:t>128</a:t>
            </a:r>
            <a:r>
              <a:rPr lang="en-US" sz="1800" smtClean="0"/>
              <a:t>I </a:t>
            </a:r>
            <a:r>
              <a:rPr lang="en-US" sz="1800" smtClean="0">
                <a:latin typeface="Symbol" pitchFamily="18" charset="2"/>
              </a:rPr>
              <a:t>®</a:t>
            </a:r>
            <a:r>
              <a:rPr lang="en-US" sz="1800" smtClean="0"/>
              <a:t> </a:t>
            </a:r>
            <a:r>
              <a:rPr lang="en-US" sz="1800" baseline="30000" smtClean="0"/>
              <a:t>128</a:t>
            </a:r>
            <a:r>
              <a:rPr lang="en-US" sz="1800" smtClean="0"/>
              <a:t>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UM-TITA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4A8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12351</TotalTime>
  <Words>1088</Words>
  <Application>Microsoft Office PowerPoint</Application>
  <PresentationFormat>On-screen Show (4:3)</PresentationFormat>
  <Paragraphs>319</Paragraphs>
  <Slides>17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Times New Roman</vt:lpstr>
      <vt:lpstr>Arial</vt:lpstr>
      <vt:lpstr>Calibri</vt:lpstr>
      <vt:lpstr>Symbol</vt:lpstr>
      <vt:lpstr>Comic Sans MS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Equation</vt:lpstr>
      <vt:lpstr>Picture</vt:lpstr>
      <vt:lpstr>Electron Capture branching ratio measurements at TITAN-TRIUMF</vt:lpstr>
      <vt:lpstr>Neutrino experiments and the neutrino mass</vt:lpstr>
      <vt:lpstr>Double b decay</vt:lpstr>
      <vt:lpstr>Determination of MEC</vt:lpstr>
      <vt:lpstr>TITAN Facility  TRIUMF Ion Trap for Atomic and Nuclear science</vt:lpstr>
      <vt:lpstr>Setup ECBR measurements</vt:lpstr>
      <vt:lpstr>Status of EC-BR</vt:lpstr>
      <vt:lpstr>107In Testrun</vt:lpstr>
      <vt:lpstr>Summary</vt:lpstr>
      <vt:lpstr>People/Collaborations</vt:lpstr>
      <vt:lpstr>b - detection</vt:lpstr>
      <vt:lpstr>The EBIT - Schematic</vt:lpstr>
      <vt:lpstr>Branching Ratio Measurements</vt:lpstr>
      <vt:lpstr>Simulations</vt:lpstr>
      <vt:lpstr>b - detector</vt:lpstr>
      <vt:lpstr>ISAC at TRIUMF</vt:lpstr>
      <vt:lpstr>100Tc production rate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Brunner</dc:creator>
  <cp:lastModifiedBy>tbrunner</cp:lastModifiedBy>
  <cp:revision>303</cp:revision>
  <dcterms:created xsi:type="dcterms:W3CDTF">2008-01-01T15:07:15Z</dcterms:created>
  <dcterms:modified xsi:type="dcterms:W3CDTF">2009-05-15T17:50:17Z</dcterms:modified>
</cp:coreProperties>
</file>