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317" r:id="rId2"/>
    <p:sldId id="261" r:id="rId3"/>
    <p:sldId id="258" r:id="rId4"/>
    <p:sldId id="305" r:id="rId5"/>
    <p:sldId id="318" r:id="rId6"/>
    <p:sldId id="319" r:id="rId7"/>
    <p:sldId id="324" r:id="rId8"/>
    <p:sldId id="263" r:id="rId9"/>
    <p:sldId id="264" r:id="rId10"/>
    <p:sldId id="297" r:id="rId11"/>
    <p:sldId id="307" r:id="rId12"/>
    <p:sldId id="265" r:id="rId13"/>
    <p:sldId id="266" r:id="rId14"/>
    <p:sldId id="298" r:id="rId15"/>
    <p:sldId id="303" r:id="rId16"/>
    <p:sldId id="309" r:id="rId17"/>
    <p:sldId id="310" r:id="rId18"/>
    <p:sldId id="311" r:id="rId19"/>
    <p:sldId id="267" r:id="rId20"/>
    <p:sldId id="299" r:id="rId21"/>
    <p:sldId id="269" r:id="rId22"/>
    <p:sldId id="270" r:id="rId23"/>
    <p:sldId id="268" r:id="rId24"/>
    <p:sldId id="271" r:id="rId25"/>
    <p:sldId id="304" r:id="rId26"/>
    <p:sldId id="300" r:id="rId27"/>
    <p:sldId id="306" r:id="rId28"/>
    <p:sldId id="273" r:id="rId29"/>
    <p:sldId id="312" r:id="rId30"/>
    <p:sldId id="274" r:id="rId31"/>
    <p:sldId id="313" r:id="rId32"/>
    <p:sldId id="315" r:id="rId33"/>
    <p:sldId id="276" r:id="rId34"/>
    <p:sldId id="320" r:id="rId35"/>
    <p:sldId id="316" r:id="rId36"/>
    <p:sldId id="302" r:id="rId37"/>
    <p:sldId id="272" r:id="rId38"/>
    <p:sldId id="321" r:id="rId39"/>
    <p:sldId id="323" r:id="rId40"/>
    <p:sldId id="262" r:id="rId41"/>
    <p:sldId id="32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omas Brunner" initials="T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97D"/>
    <a:srgbClr val="FF3300"/>
    <a:srgbClr val="FF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14" autoAdjust="0"/>
  </p:normalViewPr>
  <p:slideViewPr>
    <p:cSldViewPr>
      <p:cViewPr>
        <p:scale>
          <a:sx n="77" d="100"/>
          <a:sy n="77" d="100"/>
        </p:scale>
        <p:origin x="-804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1-02T16:36:28.221" idx="1">
    <p:pos x="10" y="10"/>
    <p:text>hier noch mal die theorie nachlesen und verstehen und dann einfügen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08-01-02T18:56:57.636" idx="2">
    <p:pos x="10" y="10"/>
    <p:text>hier die Sim Ion simulationen rein und auch was zum Spiegeleffekt sagen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png"/><Relationship Id="rId7" Type="http://schemas.openxmlformats.org/officeDocument/2006/relationships/image" Target="../media/image69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Relationship Id="rId9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9783-4B9E-4C3E-86B5-0296A7B9F17E}" type="datetimeFigureOut">
              <a:rPr lang="en-US" smtClean="0"/>
              <a:pPr/>
              <a:t>1/8/2008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271BE-9955-4E53-A3C3-CDE2AB1726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E0618A1-4C2A-4FD8-81DF-15B9242D5B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3D466-21E8-4D1E-8DA1-D55282D3CA5D}" type="slidenum">
              <a:rPr lang="en-US"/>
              <a:pPr/>
              <a:t>16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8C4F48-89EA-4175-8782-5467A8882665}" type="slidenum">
              <a:rPr lang="en-US"/>
              <a:pPr/>
              <a:t>17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6509B-AEE8-4CB6-8C41-7657FADBA391}" type="slidenum">
              <a:rPr lang="en-US"/>
              <a:pPr/>
              <a:t>18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04BC6-5CC9-42FC-8D6C-C6C66F8DBF64}" type="slidenum">
              <a:rPr lang="en-US"/>
              <a:pPr/>
              <a:t>32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61145A-D3E5-4DCB-896C-51A1B845AF2A}" type="slidenum">
              <a:rPr lang="en-US"/>
              <a:pPr/>
              <a:t>34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184CF-BEDB-439B-A270-8666687248B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2151B2-598E-43A5-8B4E-369EC3A835E2}" type="slidenum">
              <a:rPr lang="en-US"/>
              <a:pPr/>
              <a:t>39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C437A8-E497-47DE-B85A-7E5C243B482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F63908-1A16-4667-AECF-19B42339823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271BE-9955-4E53-A3C3-CDE2AB17264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D380413-A0DE-4DE0-B684-1D19DCC35C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45CFC22-81D8-4213-B7A4-4AFF7ADC11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71414"/>
            <a:ext cx="6000792" cy="1154098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57290" y="0"/>
            <a:ext cx="6000792" cy="1428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9. Jan 2008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1FED-6867-4558-ACF2-4A46A35401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916610" y="142853"/>
            <a:ext cx="1084545" cy="57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tlogo_large[1].gif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42844" y="1"/>
            <a:ext cx="873156" cy="8779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comments" Target="../comments/comment1.xml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4.emf"/><Relationship Id="rId9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2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comments" Target="../comments/commen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pn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ctrTitle"/>
          </p:nvPr>
        </p:nvSpPr>
        <p:spPr>
          <a:xfrm>
            <a:off x="714375" y="928688"/>
            <a:ext cx="7772400" cy="1470025"/>
          </a:xfrm>
        </p:spPr>
        <p:txBody>
          <a:bodyPr/>
          <a:lstStyle/>
          <a:p>
            <a:r>
              <a:rPr lang="en-US" b="1" smtClean="0">
                <a:solidFill>
                  <a:schemeClr val="accent1"/>
                </a:solidFill>
              </a:rPr>
              <a:t>The TITAN Facility at TRIUMF</a:t>
            </a:r>
          </a:p>
        </p:txBody>
      </p:sp>
      <p:sp>
        <p:nvSpPr>
          <p:cNvPr id="17410" name="Rectangle 3"/>
          <p:cNvSpPr txBox="1">
            <a:spLocks noChangeArrowheads="1"/>
          </p:cNvSpPr>
          <p:nvPr/>
        </p:nvSpPr>
        <p:spPr bwMode="auto">
          <a:xfrm>
            <a:off x="1214438" y="2286000"/>
            <a:ext cx="6629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sz="1400" dirty="0">
                <a:latin typeface="Calibri" pitchFamily="34" charset="0"/>
              </a:rPr>
              <a:t>T. Brunner, A. </a:t>
            </a:r>
            <a:r>
              <a:rPr lang="en-US" sz="1400" dirty="0" err="1">
                <a:latin typeface="Calibri" pitchFamily="34" charset="0"/>
              </a:rPr>
              <a:t>Lapierre</a:t>
            </a:r>
            <a:r>
              <a:rPr lang="en-US" sz="1400" dirty="0" smtClean="0">
                <a:latin typeface="Calibri" pitchFamily="34" charset="0"/>
              </a:rPr>
              <a:t>, R. </a:t>
            </a:r>
            <a:r>
              <a:rPr lang="en-US" sz="1400" dirty="0" err="1" smtClean="0">
                <a:latin typeface="Calibri" pitchFamily="34" charset="0"/>
              </a:rPr>
              <a:t>Krücken</a:t>
            </a:r>
            <a:r>
              <a:rPr lang="en-US" sz="1400" dirty="0" smtClean="0">
                <a:latin typeface="Calibri" pitchFamily="34" charset="0"/>
              </a:rPr>
              <a:t>, </a:t>
            </a:r>
            <a:r>
              <a:rPr lang="en-US" sz="1400" dirty="0">
                <a:latin typeface="Calibri" pitchFamily="34" charset="0"/>
              </a:rPr>
              <a:t>and J. </a:t>
            </a:r>
            <a:r>
              <a:rPr lang="en-US" sz="1400" dirty="0" err="1">
                <a:latin typeface="Calibri" pitchFamily="34" charset="0"/>
              </a:rPr>
              <a:t>Dilling</a:t>
            </a:r>
            <a:r>
              <a:rPr lang="en-US" sz="1400" dirty="0">
                <a:latin typeface="Calibri" pitchFamily="34" charset="0"/>
              </a:rPr>
              <a:t> for the TITAN collaboration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1400" dirty="0">
              <a:latin typeface="Calibri" pitchFamily="34" charset="0"/>
            </a:endParaRPr>
          </a:p>
        </p:txBody>
      </p:sp>
      <p:pic>
        <p:nvPicPr>
          <p:cNvPr id="17411" name="Picture 10" descr="TRIUMF_from_abo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2643188"/>
            <a:ext cx="3103563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23"/>
          <p:cNvSpPr txBox="1">
            <a:spLocks noChangeArrowheads="1"/>
          </p:cNvSpPr>
          <p:nvPr/>
        </p:nvSpPr>
        <p:spPr bwMode="auto">
          <a:xfrm>
            <a:off x="2214563" y="6197600"/>
            <a:ext cx="51419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34" charset="0"/>
              </a:rPr>
              <a:t>Canada’s National Laboratory for Nuclear and Particle Physics,</a:t>
            </a:r>
          </a:p>
          <a:p>
            <a:pPr algn="ctr"/>
            <a:r>
              <a:rPr lang="en-US">
                <a:latin typeface="Calibri" pitchFamily="34" charset="0"/>
              </a:rPr>
              <a:t>Vancouver, British Columbia, Canada</a:t>
            </a:r>
            <a:endParaRPr lang="en-US" b="1">
              <a:latin typeface="Calibri" pitchFamily="34" charset="0"/>
            </a:endParaRPr>
          </a:p>
        </p:txBody>
      </p:sp>
      <p:pic>
        <p:nvPicPr>
          <p:cNvPr id="17413" name="Picture 6" descr="isaclogo4[1]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575" y="4786313"/>
            <a:ext cx="3749675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3" descr="TITAN-TRIUMF-M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38" y="4505325"/>
            <a:ext cx="7143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baseline="30000" dirty="0" smtClean="0"/>
              <a:t>Halo Nuclei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181600" y="762000"/>
            <a:ext cx="3962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HALO-nuclei: </a:t>
            </a:r>
            <a:r>
              <a:rPr lang="en-US" b="1" baseline="30000">
                <a:solidFill>
                  <a:srgbClr val="0000FF"/>
                </a:solidFill>
              </a:rPr>
              <a:t>11</a:t>
            </a:r>
            <a:r>
              <a:rPr lang="en-US" b="1">
                <a:solidFill>
                  <a:srgbClr val="0000FF"/>
                </a:solidFill>
              </a:rPr>
              <a:t>Li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T</a:t>
            </a:r>
            <a:r>
              <a:rPr lang="en-US" sz="1600" baseline="-25000">
                <a:solidFill>
                  <a:srgbClr val="000000"/>
                </a:solidFill>
              </a:rPr>
              <a:t>1/2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≈</a:t>
            </a:r>
            <a:r>
              <a:rPr lang="en-US" sz="1600">
                <a:solidFill>
                  <a:srgbClr val="000000"/>
                </a:solidFill>
              </a:rPr>
              <a:t> 8.6 ms</a:t>
            </a:r>
          </a:p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</a:rPr>
              <a:t>Borromean three body halo nuclei.</a:t>
            </a:r>
          </a:p>
          <a:p>
            <a:pPr>
              <a:spcBef>
                <a:spcPct val="50000"/>
              </a:spcBef>
            </a:pPr>
            <a:endParaRPr lang="en-US" sz="2000" b="1">
              <a:solidFill>
                <a:srgbClr val="0000FF"/>
              </a:solidFill>
              <a:cs typeface="Arial" charset="0"/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3333FF"/>
                </a:solidFill>
                <a:cs typeface="Arial" charset="0"/>
                <a:sym typeface="Symbol" pitchFamily="18" charset="2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1000" y="4806950"/>
            <a:ext cx="4038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1985 </a:t>
            </a:r>
            <a:r>
              <a:rPr lang="en-US" dirty="0" err="1"/>
              <a:t>Tanihata</a:t>
            </a:r>
            <a:r>
              <a:rPr lang="en-US" dirty="0"/>
              <a:t> et al. fired light nuclei at Beryllium, Carbon and Aluminum targets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They found the radius of </a:t>
            </a:r>
            <a:r>
              <a:rPr lang="en-US" baseline="30000" dirty="0"/>
              <a:t>11</a:t>
            </a:r>
            <a:r>
              <a:rPr lang="en-US" dirty="0"/>
              <a:t>Li to be </a:t>
            </a:r>
            <a:r>
              <a:rPr lang="en-US" u="sng" dirty="0"/>
              <a:t>much larger </a:t>
            </a:r>
            <a:r>
              <a:rPr lang="en-US" dirty="0"/>
              <a:t>than its neighboring nuclei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 t="7968"/>
          <a:stretch>
            <a:fillRect/>
          </a:stretch>
        </p:blipFill>
        <p:spPr bwMode="auto">
          <a:xfrm>
            <a:off x="4883150" y="2095500"/>
            <a:ext cx="442595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5070475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148013" y="3556000"/>
            <a:ext cx="1751012" cy="290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 b="1"/>
              <a:t>One-neutron halo    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148013" y="3913188"/>
            <a:ext cx="1714500" cy="290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 b="1"/>
              <a:t>Two-neutron halo   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60363" y="828675"/>
            <a:ext cx="1658937" cy="290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 b="1"/>
              <a:t>One-proton halo    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60363" y="1125538"/>
            <a:ext cx="1504950" cy="290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300" b="1"/>
              <a:t>Two-proton halo    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70238" y="4244975"/>
            <a:ext cx="1751012" cy="290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 b="1"/>
              <a:t>Four-neutron halo   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384175" y="1400175"/>
            <a:ext cx="1314450" cy="2905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300" b="1"/>
              <a:t>Binary system</a:t>
            </a:r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2362200" y="3200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21"/>
          <p:cNvSpPr>
            <a:spLocks noChangeArrowheads="1"/>
          </p:cNvSpPr>
          <p:nvPr/>
        </p:nvSpPr>
        <p:spPr bwMode="auto">
          <a:xfrm>
            <a:off x="20574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22"/>
          <p:cNvSpPr>
            <a:spLocks noChangeArrowheads="1"/>
          </p:cNvSpPr>
          <p:nvPr/>
        </p:nvSpPr>
        <p:spPr bwMode="auto">
          <a:xfrm>
            <a:off x="23622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23"/>
          <p:cNvSpPr>
            <a:spLocks noChangeArrowheads="1"/>
          </p:cNvSpPr>
          <p:nvPr/>
        </p:nvSpPr>
        <p:spPr bwMode="auto">
          <a:xfrm>
            <a:off x="2971800" y="2895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6050" y="0"/>
            <a:ext cx="1295400" cy="1236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2159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baseline="30000" dirty="0" smtClean="0"/>
              <a:t>11</a:t>
            </a:r>
            <a:r>
              <a:rPr lang="en-US" sz="3600" dirty="0" smtClean="0"/>
              <a:t>Li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95800" y="1066800"/>
            <a:ext cx="4343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 err="1"/>
              <a:t>ToPLiS</a:t>
            </a:r>
            <a:r>
              <a:rPr lang="en-US" sz="1600" dirty="0"/>
              <a:t> collaboration @ ISAC </a:t>
            </a:r>
            <a:r>
              <a:rPr lang="en-US" sz="1600" dirty="0" smtClean="0"/>
              <a:t>measured </a:t>
            </a:r>
            <a:r>
              <a:rPr lang="en-US" sz="1600" dirty="0" smtClean="0">
                <a:latin typeface="Calibri" pitchFamily="34" charset="0"/>
              </a:rPr>
              <a:t>isotope shifts in electronic transitions by laser spectroscopy on lithium isotopes</a:t>
            </a:r>
            <a:endParaRPr lang="en-US" sz="16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G. W. Drake et al. did the calculations for the mass shifts, and extracted the charge radius.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A source of error in the calculations is the mass of </a:t>
            </a:r>
            <a:r>
              <a:rPr lang="en-US" sz="1600" baseline="30000" dirty="0"/>
              <a:t>11</a:t>
            </a:r>
            <a:r>
              <a:rPr lang="en-US" sz="1600" dirty="0"/>
              <a:t>Li</a:t>
            </a:r>
            <a:endParaRPr lang="en-US" sz="2900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457200" y="762000"/>
          <a:ext cx="4038600" cy="3729038"/>
        </p:xfrm>
        <a:graphic>
          <a:graphicData uri="http://schemas.openxmlformats.org/presentationml/2006/ole">
            <p:oleObj spid="_x0000_s63490" name="Bitmap Image" r:id="rId4" imgW="3600000" imgH="3323810" progId="PBrush">
              <p:embed/>
            </p:oleObj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495800"/>
            <a:ext cx="815340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>
                <a:solidFill>
                  <a:srgbClr val="FF0000"/>
                </a:solidFill>
              </a:rPr>
              <a:t>Five </a:t>
            </a:r>
            <a:r>
              <a:rPr lang="en-US" sz="1600" dirty="0" smtClean="0">
                <a:solidFill>
                  <a:srgbClr val="FF0000"/>
                </a:solidFill>
              </a:rPr>
              <a:t>previous </a:t>
            </a:r>
            <a:r>
              <a:rPr lang="en-US" sz="1600" dirty="0">
                <a:solidFill>
                  <a:srgbClr val="FF0000"/>
                </a:solidFill>
              </a:rPr>
              <a:t>measurements of the mass of </a:t>
            </a:r>
            <a:r>
              <a:rPr lang="en-US" sz="1600" baseline="30000" dirty="0">
                <a:solidFill>
                  <a:srgbClr val="FF0000"/>
                </a:solidFill>
              </a:rPr>
              <a:t>11</a:t>
            </a:r>
            <a:r>
              <a:rPr lang="en-US" sz="1600" dirty="0">
                <a:solidFill>
                  <a:srgbClr val="FF0000"/>
                </a:solidFill>
              </a:rPr>
              <a:t>Li: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Need precision of </a:t>
            </a:r>
            <a:r>
              <a:rPr lang="el-GR" sz="1600" dirty="0">
                <a:cs typeface="Arial" charset="0"/>
              </a:rPr>
              <a:t>δ</a:t>
            </a:r>
            <a:r>
              <a:rPr lang="en-US" sz="1600" dirty="0"/>
              <a:t>m </a:t>
            </a:r>
            <a:r>
              <a:rPr lang="en-US" sz="1600" dirty="0">
                <a:cs typeface="Arial" charset="0"/>
              </a:rPr>
              <a:t>≤ 1 </a:t>
            </a:r>
            <a:r>
              <a:rPr lang="en-US" sz="1600" dirty="0" err="1">
                <a:cs typeface="Arial" charset="0"/>
              </a:rPr>
              <a:t>keV</a:t>
            </a:r>
            <a:r>
              <a:rPr lang="en-US" sz="1600" dirty="0">
                <a:cs typeface="Arial" charset="0"/>
              </a:rPr>
              <a:t>/c</a:t>
            </a:r>
            <a:r>
              <a:rPr lang="en-US" sz="1600" baseline="30000" dirty="0">
                <a:cs typeface="Arial" charset="0"/>
              </a:rPr>
              <a:t>2</a:t>
            </a:r>
            <a:r>
              <a:rPr lang="en-US" sz="1600" dirty="0"/>
              <a:t> for charge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	 radius calculations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Need precision of </a:t>
            </a:r>
            <a:r>
              <a:rPr lang="el-GR" sz="1600" dirty="0">
                <a:cs typeface="Arial" charset="0"/>
              </a:rPr>
              <a:t>δ</a:t>
            </a:r>
            <a:r>
              <a:rPr lang="en-US" sz="1600" dirty="0"/>
              <a:t>m </a:t>
            </a:r>
            <a:r>
              <a:rPr lang="en-US" sz="1600" dirty="0">
                <a:cs typeface="Arial" charset="0"/>
              </a:rPr>
              <a:t>≤ 5 </a:t>
            </a:r>
            <a:r>
              <a:rPr lang="en-US" sz="1600" dirty="0" err="1">
                <a:cs typeface="Arial" charset="0"/>
              </a:rPr>
              <a:t>keV</a:t>
            </a:r>
            <a:r>
              <a:rPr lang="en-US" sz="1600" dirty="0">
                <a:cs typeface="Arial" charset="0"/>
              </a:rPr>
              <a:t>/c</a:t>
            </a:r>
            <a:r>
              <a:rPr lang="en-US" sz="1600" baseline="30000" dirty="0">
                <a:cs typeface="Arial" charset="0"/>
              </a:rPr>
              <a:t>2</a:t>
            </a:r>
            <a:r>
              <a:rPr lang="en-US" sz="1600" dirty="0"/>
              <a:t> to confirm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	accuracy of MISTRAL 2003 experiment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/>
              <a:t>A value of S</a:t>
            </a:r>
            <a:r>
              <a:rPr lang="en-US" sz="1600" baseline="-25000" dirty="0"/>
              <a:t>2n </a:t>
            </a:r>
            <a:r>
              <a:rPr lang="en-US" sz="1600" dirty="0"/>
              <a:t>with 1% error, </a:t>
            </a:r>
            <a:r>
              <a:rPr lang="el-GR" sz="1600" dirty="0">
                <a:cs typeface="Arial" charset="0"/>
              </a:rPr>
              <a:t>δ</a:t>
            </a:r>
            <a:r>
              <a:rPr lang="en-US" sz="1600" dirty="0"/>
              <a:t>m </a:t>
            </a:r>
            <a:r>
              <a:rPr lang="en-US" sz="1600" dirty="0">
                <a:cs typeface="Arial" charset="0"/>
              </a:rPr>
              <a:t>≤ 3 </a:t>
            </a:r>
            <a:r>
              <a:rPr lang="en-US" sz="1600" dirty="0" err="1">
                <a:cs typeface="Arial" charset="0"/>
              </a:rPr>
              <a:t>keV</a:t>
            </a:r>
            <a:r>
              <a:rPr lang="en-US" sz="1600" dirty="0">
                <a:cs typeface="Arial" charset="0"/>
              </a:rPr>
              <a:t>/c</a:t>
            </a:r>
            <a:r>
              <a:rPr lang="en-US" sz="1600" baseline="30000" dirty="0">
                <a:cs typeface="Arial" charset="0"/>
              </a:rPr>
              <a:t>2</a:t>
            </a:r>
            <a:r>
              <a:rPr lang="en-US" sz="1600" dirty="0">
                <a:cs typeface="Arial" charset="0"/>
              </a:rPr>
              <a:t>,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dirty="0">
                <a:cs typeface="Arial" charset="0"/>
              </a:rPr>
              <a:t>	 would provide a solid test for nuclear theory </a:t>
            </a:r>
            <a:endParaRPr lang="en-US" sz="1600" baseline="30000" dirty="0">
              <a:cs typeface="Arial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16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429000"/>
            <a:ext cx="4267200" cy="2808288"/>
          </a:xfrm>
          <a:prstGeom prst="rect">
            <a:avLst/>
          </a:prstGeom>
          <a:noFill/>
        </p:spPr>
      </p:pic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4191000" y="1905000"/>
            <a:ext cx="6858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990600" y="838200"/>
            <a:ext cx="321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R. Sanchez et al., PRL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52402"/>
            <a:ext cx="6311900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TITAN’s Mass Measurements Penning Trap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18" descr="MP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8238" y="2690812"/>
            <a:ext cx="3033712" cy="198278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780584" y="4104684"/>
            <a:ext cx="1537882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5816600" y="2139950"/>
            <a:ext cx="2589212" cy="2073275"/>
            <a:chOff x="687388" y="838200"/>
            <a:chExt cx="2589212" cy="2073275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687388" y="1949450"/>
              <a:ext cx="2362200" cy="717550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H="1" flipV="1">
              <a:off x="1830388" y="2667000"/>
              <a:ext cx="7620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8"/>
            <p:cNvSpPr>
              <a:spLocks noChangeArrowheads="1"/>
            </p:cNvSpPr>
            <p:nvPr/>
          </p:nvSpPr>
          <p:spPr bwMode="auto">
            <a:xfrm>
              <a:off x="2439988" y="2438400"/>
              <a:ext cx="304800" cy="304800"/>
            </a:xfrm>
            <a:prstGeom prst="ellipse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915988" y="1371600"/>
              <a:ext cx="1587" cy="914400"/>
            </a:xfrm>
            <a:prstGeom prst="line">
              <a:avLst/>
            </a:prstGeom>
            <a:noFill/>
            <a:ln w="19050">
              <a:solidFill>
                <a:srgbClr val="336699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0" descr="Newsprint"/>
            <p:cNvSpPr txBox="1">
              <a:spLocks noChangeArrowheads="1"/>
            </p:cNvSpPr>
            <p:nvPr/>
          </p:nvSpPr>
          <p:spPr bwMode="auto">
            <a:xfrm>
              <a:off x="1677988" y="83820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 dirty="0">
                  <a:solidFill>
                    <a:srgbClr val="336699"/>
                  </a:solidFill>
                  <a:latin typeface="Verdana" pitchFamily="34" charset="0"/>
                </a:rPr>
                <a:t>B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1798638" y="914400"/>
              <a:ext cx="228600" cy="1588"/>
            </a:xfrm>
            <a:prstGeom prst="line">
              <a:avLst/>
            </a:prstGeom>
            <a:noFill/>
            <a:ln w="15875">
              <a:solidFill>
                <a:srgbClr val="336699"/>
              </a:solidFill>
              <a:round/>
              <a:headEnd/>
              <a:tailEnd type="triangl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2058988" y="1371600"/>
              <a:ext cx="1587" cy="914400"/>
            </a:xfrm>
            <a:prstGeom prst="line">
              <a:avLst/>
            </a:prstGeom>
            <a:noFill/>
            <a:ln w="19050">
              <a:solidFill>
                <a:srgbClr val="336699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 flipV="1">
              <a:off x="2439988" y="1371600"/>
              <a:ext cx="1587" cy="914400"/>
            </a:xfrm>
            <a:prstGeom prst="line">
              <a:avLst/>
            </a:prstGeom>
            <a:noFill/>
            <a:ln w="19050">
              <a:solidFill>
                <a:srgbClr val="336699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V="1">
              <a:off x="1296988" y="1371600"/>
              <a:ext cx="1587" cy="914400"/>
            </a:xfrm>
            <a:prstGeom prst="line">
              <a:avLst/>
            </a:prstGeom>
            <a:noFill/>
            <a:ln w="19050">
              <a:solidFill>
                <a:srgbClr val="336699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1677988" y="1371600"/>
              <a:ext cx="1587" cy="914400"/>
            </a:xfrm>
            <a:prstGeom prst="line">
              <a:avLst/>
            </a:prstGeom>
            <a:noFill/>
            <a:ln w="19050">
              <a:solidFill>
                <a:srgbClr val="336699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 flipV="1">
              <a:off x="2820988" y="1371600"/>
              <a:ext cx="1587" cy="914400"/>
            </a:xfrm>
            <a:prstGeom prst="line">
              <a:avLst/>
            </a:prstGeom>
            <a:noFill/>
            <a:ln w="19050">
              <a:solidFill>
                <a:srgbClr val="336699"/>
              </a:solidFill>
              <a:round/>
              <a:headEnd/>
              <a:tailEnd type="triangle" w="med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2420938" y="2362200"/>
              <a:ext cx="36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670175" y="2514600"/>
              <a:ext cx="6064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00CC66"/>
                  </a:solidFill>
                </a:rPr>
                <a:t>q/m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27100" y="1651000"/>
            <a:ext cx="386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Ions trapped by: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strong homogeneous magnetic field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weak electrostatic </a:t>
            </a:r>
            <a:r>
              <a:rPr lang="en-US" dirty="0" err="1" smtClean="0"/>
              <a:t>quadrupole</a:t>
            </a:r>
            <a:r>
              <a:rPr lang="en-US" dirty="0" smtClean="0"/>
              <a:t> field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71550" y="129534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TITAN Penning Trap:</a:t>
            </a:r>
            <a:endParaRPr lang="en-US" sz="2000" u="sng" dirty="0"/>
          </a:p>
        </p:txBody>
      </p:sp>
      <p:sp>
        <p:nvSpPr>
          <p:cNvPr id="26" name="TextBox 25"/>
          <p:cNvSpPr txBox="1"/>
          <p:nvPr/>
        </p:nvSpPr>
        <p:spPr>
          <a:xfrm>
            <a:off x="5816600" y="1295340"/>
            <a:ext cx="2355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/>
              <a:t>Mass determination:</a:t>
            </a:r>
            <a:endParaRPr lang="en-US" sz="2000" u="sng" dirty="0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6101940" y="5251450"/>
          <a:ext cx="1892710" cy="889000"/>
        </p:xfrm>
        <a:graphic>
          <a:graphicData uri="http://schemas.openxmlformats.org/presentationml/2006/ole">
            <p:oleObj spid="_x0000_s2051" name="Equation" r:id="rId6" imgW="838080" imgH="393480" progId="Equation.3">
              <p:embed/>
            </p:oleObj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861050" y="4762500"/>
            <a:ext cx="24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Cyclotron frequency: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438150" y="895350"/>
            <a:ext cx="701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Calibri" pitchFamily="34" charset="0"/>
              </a:rPr>
              <a:t>submitted to an </a:t>
            </a:r>
            <a:r>
              <a:rPr lang="en-US" dirty="0" err="1">
                <a:latin typeface="Calibri" pitchFamily="34" charset="0"/>
              </a:rPr>
              <a:t>rf</a:t>
            </a:r>
            <a:r>
              <a:rPr lang="en-US" dirty="0">
                <a:latin typeface="Calibri" pitchFamily="34" charset="0"/>
              </a:rPr>
              <a:t>-excitation </a:t>
            </a:r>
            <a:r>
              <a:rPr lang="en-US" dirty="0" err="1">
                <a:latin typeface="Symbol" pitchFamily="18" charset="2"/>
              </a:rPr>
              <a:t>w</a:t>
            </a:r>
            <a:r>
              <a:rPr lang="en-US" i="1" baseline="-25000" dirty="0" err="1">
                <a:latin typeface="Calibri" pitchFamily="34" charset="0"/>
              </a:rPr>
              <a:t>rf</a:t>
            </a:r>
            <a:r>
              <a:rPr lang="en-US" dirty="0">
                <a:latin typeface="Calibri" pitchFamily="34" charset="0"/>
              </a:rPr>
              <a:t> of duration </a:t>
            </a:r>
            <a:r>
              <a:rPr lang="en-US" i="1" dirty="0" err="1">
                <a:latin typeface="Calibri" pitchFamily="34" charset="0"/>
              </a:rPr>
              <a:t>T</a:t>
            </a:r>
            <a:r>
              <a:rPr lang="en-US" i="1" baseline="-25000" dirty="0" err="1">
                <a:latin typeface="Calibri" pitchFamily="34" charset="0"/>
              </a:rPr>
              <a:t>rf</a:t>
            </a:r>
            <a:r>
              <a:rPr lang="en-US" dirty="0">
                <a:latin typeface="Calibri" pitchFamily="34" charset="0"/>
              </a:rPr>
              <a:t>, to increase the cyclotron motion amplitude, then released</a:t>
            </a:r>
          </a:p>
          <a:p>
            <a:pPr marL="457200" indent="-457200">
              <a:buFontTx/>
              <a:buChar char="•"/>
            </a:pPr>
            <a:r>
              <a:rPr lang="en-US" dirty="0">
                <a:latin typeface="Calibri" pitchFamily="34" charset="0"/>
              </a:rPr>
              <a:t>accelerated by the magnetic field gradient:</a:t>
            </a:r>
          </a:p>
          <a:p>
            <a:pPr marL="457200" indent="-457200">
              <a:buFontTx/>
              <a:buChar char="•"/>
            </a:pPr>
            <a:r>
              <a:rPr lang="en-US" dirty="0">
                <a:latin typeface="Calibri" pitchFamily="34" charset="0"/>
              </a:rPr>
              <a:t>ion detection with a MCP where TOF is recorded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5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Time Of Flight (TOF) technique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61925" y="2095500"/>
            <a:ext cx="3387725" cy="3067050"/>
            <a:chOff x="91" y="672"/>
            <a:chExt cx="2218" cy="2112"/>
          </a:xfrm>
        </p:grpSpPr>
        <p:pic>
          <p:nvPicPr>
            <p:cNvPr id="8" name="Picture 7" descr="Figur_Klaus"/>
            <p:cNvPicPr>
              <a:picLocks noChangeAspect="1" noChangeArrowheads="1"/>
            </p:cNvPicPr>
            <p:nvPr/>
          </p:nvPicPr>
          <p:blipFill>
            <a:blip r:embed="rId4"/>
            <a:srcRect l="70401" t="-642" r="3220" b="68881"/>
            <a:stretch>
              <a:fillRect/>
            </a:stretch>
          </p:blipFill>
          <p:spPr bwMode="auto">
            <a:xfrm>
              <a:off x="737" y="672"/>
              <a:ext cx="1567" cy="2016"/>
            </a:xfrm>
            <a:prstGeom prst="rect">
              <a:avLst/>
            </a:prstGeom>
            <a:noFill/>
          </p:spPr>
        </p:pic>
        <p:sp>
          <p:nvSpPr>
            <p:cNvPr id="9" name="Line 8"/>
            <p:cNvSpPr>
              <a:spLocks noChangeShapeType="1"/>
            </p:cNvSpPr>
            <p:nvPr/>
          </p:nvSpPr>
          <p:spPr bwMode="auto">
            <a:xfrm rot="5400000">
              <a:off x="135" y="1488"/>
              <a:ext cx="115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rot="5400000">
              <a:off x="711" y="864"/>
              <a:ext cx="0" cy="96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rot="5400000">
              <a:off x="711" y="2016"/>
              <a:ext cx="0" cy="96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 rot="16200000">
              <a:off x="414" y="1380"/>
              <a:ext cx="3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0000FF"/>
                  </a:solidFill>
                </a:rPr>
                <a:t>2 m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03" y="1929"/>
              <a:ext cx="3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i="1">
                  <a:solidFill>
                    <a:srgbClr val="0000FF"/>
                  </a:solidFill>
                </a:rPr>
                <a:t>t</a:t>
              </a:r>
              <a:r>
                <a:rPr lang="de-DE" baseline="-25000">
                  <a:solidFill>
                    <a:srgbClr val="0000FF"/>
                  </a:solidFill>
                </a:rPr>
                <a:t>0</a:t>
              </a:r>
              <a:r>
                <a:rPr lang="de-DE">
                  <a:solidFill>
                    <a:srgbClr val="0000FF"/>
                  </a:solidFill>
                </a:rPr>
                <a:t>=0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91" y="777"/>
              <a:ext cx="5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i="1">
                  <a:solidFill>
                    <a:srgbClr val="0000FF"/>
                  </a:solidFill>
                </a:rPr>
                <a:t>t</a:t>
              </a:r>
              <a:r>
                <a:rPr lang="de-DE" baseline="-25000">
                  <a:solidFill>
                    <a:srgbClr val="0000FF"/>
                  </a:solidFill>
                </a:rPr>
                <a:t>1</a:t>
              </a:r>
              <a:r>
                <a:rPr lang="de-DE">
                  <a:solidFill>
                    <a:srgbClr val="0000FF"/>
                  </a:solidFill>
                </a:rPr>
                <a:t>=</a:t>
              </a:r>
              <a:r>
                <a:rPr lang="de-DE" i="1">
                  <a:solidFill>
                    <a:srgbClr val="0000FF"/>
                  </a:solidFill>
                </a:rPr>
                <a:t>TOF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728" y="720"/>
              <a:ext cx="581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/>
                <a:t>MCP</a:t>
              </a: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392" y="2304"/>
              <a:ext cx="192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5"/>
            <a:srcRect t="4597" r="66408"/>
            <a:stretch>
              <a:fillRect/>
            </a:stretch>
          </p:blipFill>
          <p:spPr bwMode="auto">
            <a:xfrm>
              <a:off x="1277" y="960"/>
              <a:ext cx="259" cy="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6"/>
            <a:srcRect r="68420" b="27252"/>
            <a:stretch>
              <a:fillRect/>
            </a:stretch>
          </p:blipFill>
          <p:spPr bwMode="auto">
            <a:xfrm>
              <a:off x="1440" y="864"/>
              <a:ext cx="288" cy="1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9" name="Picture 9" descr="C:\Documents and Settings\Owner\My Documents\conferences\TOFspectra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35102" y="2865437"/>
            <a:ext cx="3181811" cy="2386013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1600" y="5822950"/>
            <a:ext cx="8877300" cy="406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Determine atom mass from frequency ratio with a well known reference</a:t>
            </a:r>
            <a:endParaRPr lang="en-US" sz="2000" b="1" dirty="0">
              <a:solidFill>
                <a:schemeClr val="accent1"/>
              </a:solidFill>
              <a:sym typeface="Symbol" pitchFamily="18" charset="2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060950" y="1428750"/>
          <a:ext cx="1111250" cy="473648"/>
        </p:xfrm>
        <a:graphic>
          <a:graphicData uri="http://schemas.openxmlformats.org/presentationml/2006/ole">
            <p:oleObj spid="_x0000_s3075" name="Equation" r:id="rId8" imgW="774360" imgH="330120" progId="Equation.DSMT4">
              <p:embed/>
            </p:oleObj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460750" y="3606800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Inhomogeneous mag. field</a:t>
            </a:r>
            <a:endParaRPr lang="en-US" sz="1200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2571750" y="3517900"/>
            <a:ext cx="889000" cy="17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3557587" y="2882900"/>
          <a:ext cx="1281113" cy="546100"/>
        </p:xfrm>
        <a:graphic>
          <a:graphicData uri="http://schemas.openxmlformats.org/presentationml/2006/ole">
            <p:oleObj spid="_x0000_s3076" name="Equation" r:id="rId9" imgW="774360" imgH="330120" progId="Equation.DSMT4">
              <p:embed/>
            </p:oleObj>
          </a:graphicData>
        </a:graphic>
      </p:graphicFrame>
      <p:graphicFrame>
        <p:nvGraphicFramePr>
          <p:cNvPr id="3077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2711450" y="5207000"/>
          <a:ext cx="1727200" cy="471488"/>
        </p:xfrm>
        <a:graphic>
          <a:graphicData uri="http://schemas.openxmlformats.org/presentationml/2006/ole">
            <p:oleObj spid="_x0000_s3077" name="Equation" r:id="rId10" imgW="546100" imgH="165100" progId="Equation.3">
              <p:embed/>
            </p:oleObj>
          </a:graphicData>
        </a:graphic>
      </p:graphicFrame>
      <p:graphicFrame>
        <p:nvGraphicFramePr>
          <p:cNvPr id="3078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425450" y="5118100"/>
          <a:ext cx="2146300" cy="590550"/>
        </p:xfrm>
        <a:graphic>
          <a:graphicData uri="http://schemas.openxmlformats.org/presentationml/2006/ole">
            <p:oleObj spid="_x0000_s3078" name="Equation" r:id="rId11" imgW="685800" imgH="203200" progId="Equation.3">
              <p:embed/>
            </p:oleObj>
          </a:graphicData>
        </a:graphic>
      </p:graphicFrame>
      <p:pic>
        <p:nvPicPr>
          <p:cNvPr id="27" name="Picture 29" descr="C:\Documents and Settings\Owner\My Documents\conferences\ptrapgood.t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50050" y="1073149"/>
            <a:ext cx="2076450" cy="152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First off-line measurements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AutoShape 3"/>
          <p:cNvSpPr>
            <a:spLocks/>
          </p:cNvSpPr>
          <p:nvPr/>
        </p:nvSpPr>
        <p:spPr bwMode="auto">
          <a:xfrm>
            <a:off x="673100" y="1546225"/>
            <a:ext cx="3509963" cy="2473325"/>
          </a:xfrm>
          <a:prstGeom prst="roundRect">
            <a:avLst>
              <a:gd name="adj" fmla="val 5412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4100" y="1622425"/>
            <a:ext cx="2732088" cy="239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7" name="Group 53"/>
          <p:cNvGraphicFramePr>
            <a:graphicFrameLocks noGrp="1"/>
          </p:cNvGraphicFramePr>
          <p:nvPr/>
        </p:nvGraphicFramePr>
        <p:xfrm>
          <a:off x="4787900" y="895350"/>
          <a:ext cx="3840163" cy="2089147"/>
        </p:xfrm>
        <a:graphic>
          <a:graphicData uri="http://schemas.openxmlformats.org/drawingml/2006/table">
            <a:tbl>
              <a:tblPr/>
              <a:tblGrid>
                <a:gridCol w="1143000"/>
                <a:gridCol w="1558925"/>
                <a:gridCol w="1138238"/>
              </a:tblGrid>
              <a:tr h="741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  <a:tab pos="8255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Mass Excess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  <a:tab pos="8255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(keV)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δm/m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AME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03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14908.14(79)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1.1×10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-8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SMILETRAP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14907.0951(42)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6.4×10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-10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TITAN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14907.053(44)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0" algn="l"/>
                        </a:tabLst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3.2×10</a:t>
                      </a:r>
                      <a:r>
                        <a:rPr kumimoji="0" lang="en-US" sz="1400" b="0" i="0" u="none" strike="noStrike" cap="none" normalizeH="0" baseline="32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Times New Roman" pitchFamily="18" charset="0"/>
                        </a:rPr>
                        <a:t>-9</a:t>
                      </a:r>
                    </a:p>
                  </a:txBody>
                  <a:tcPr marL="35717" marR="35717" marT="35717" marB="35717" anchor="ctr" horzOverflow="overflow">
                    <a:lnL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303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9"/>
          <p:cNvSpPr>
            <a:spLocks/>
          </p:cNvSpPr>
          <p:nvPr/>
        </p:nvSpPr>
        <p:spPr bwMode="auto">
          <a:xfrm>
            <a:off x="215900" y="4629150"/>
            <a:ext cx="4133850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320675" indent="-320675" defTabSz="642938">
              <a:spcBef>
                <a:spcPts val="350"/>
              </a:spcBef>
              <a:buSzPct val="80000"/>
              <a:buFont typeface="Arial" pitchFamily="34" charset="0"/>
              <a:buChar char="•"/>
            </a:pPr>
            <a:r>
              <a:rPr lang="en-US" dirty="0">
                <a:solidFill>
                  <a:srgbClr val="45403A"/>
                </a:solidFill>
                <a:sym typeface="Hoefler Text" charset="0"/>
              </a:rPr>
              <a:t>Confirmation of recent SMILETRAP measurement and agreement with </a:t>
            </a:r>
            <a:r>
              <a:rPr lang="en-US" baseline="30000" dirty="0">
                <a:solidFill>
                  <a:srgbClr val="45403A"/>
                </a:solidFill>
                <a:sym typeface="Hoefler Text" charset="0"/>
              </a:rPr>
              <a:t>6,7</a:t>
            </a:r>
            <a:r>
              <a:rPr lang="en-US" dirty="0">
                <a:solidFill>
                  <a:srgbClr val="45403A"/>
                </a:solidFill>
                <a:sym typeface="Hoefler Text" charset="0"/>
              </a:rPr>
              <a:t>Li </a:t>
            </a:r>
          </a:p>
          <a:p>
            <a:pPr marL="320675" indent="-320675" defTabSz="642938">
              <a:spcBef>
                <a:spcPts val="350"/>
              </a:spcBef>
              <a:buSzPct val="80000"/>
              <a:buFont typeface="Arial" pitchFamily="34" charset="0"/>
              <a:buChar char="•"/>
            </a:pPr>
            <a:r>
              <a:rPr lang="en-US" dirty="0">
                <a:solidFill>
                  <a:srgbClr val="45403A"/>
                </a:solidFill>
                <a:sym typeface="Hoefler Text" charset="0"/>
              </a:rPr>
              <a:t>Systematic tests confirm system at the level of  ~10</a:t>
            </a:r>
            <a:r>
              <a:rPr lang="en-US" baseline="30000" dirty="0">
                <a:solidFill>
                  <a:srgbClr val="45403A"/>
                </a:solidFill>
                <a:sym typeface="Hoefler Text" charset="0"/>
              </a:rPr>
              <a:t>-9 </a:t>
            </a:r>
          </a:p>
          <a:p>
            <a:pPr marL="320675" indent="-320675" defTabSz="642938">
              <a:spcBef>
                <a:spcPts val="350"/>
              </a:spcBef>
              <a:buSzPct val="80000"/>
              <a:buFont typeface="Arial" pitchFamily="34" charset="0"/>
              <a:buChar char="•"/>
            </a:pPr>
            <a:r>
              <a:rPr lang="en-US" dirty="0">
                <a:solidFill>
                  <a:srgbClr val="45403A"/>
                </a:solidFill>
                <a:sym typeface="Hoefler Text" charset="0"/>
              </a:rPr>
              <a:t>Systematic tests with </a:t>
            </a:r>
            <a:r>
              <a:rPr lang="en-US" baseline="30000" dirty="0" smtClean="0">
                <a:solidFill>
                  <a:srgbClr val="45403A"/>
                </a:solidFill>
                <a:sym typeface="Hoefler Text" charset="0"/>
              </a:rPr>
              <a:t>12</a:t>
            </a:r>
            <a:r>
              <a:rPr lang="en-US" dirty="0" smtClean="0">
                <a:solidFill>
                  <a:srgbClr val="45403A"/>
                </a:solidFill>
                <a:sym typeface="Hoefler Text" charset="0"/>
              </a:rPr>
              <a:t>C </a:t>
            </a:r>
            <a:r>
              <a:rPr lang="en-US" dirty="0">
                <a:solidFill>
                  <a:srgbClr val="45403A"/>
                </a:solidFill>
                <a:sym typeface="Hoefler Text" charset="0"/>
              </a:rPr>
              <a:t>as reference.</a:t>
            </a:r>
          </a:p>
        </p:txBody>
      </p:sp>
      <p:pic>
        <p:nvPicPr>
          <p:cNvPr id="9" name="Picture 50" descr="me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11675" y="3211513"/>
            <a:ext cx="4543425" cy="3246437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baseline="30000" dirty="0" smtClean="0"/>
              <a:t>8</a:t>
            </a:r>
            <a:r>
              <a:rPr lang="en-US" sz="3600" dirty="0" smtClean="0"/>
              <a:t>He measurement (Nov. run)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16500" y="3670300"/>
            <a:ext cx="4127500" cy="3048000"/>
          </a:xfrm>
          <a:prstGeom prst="rect">
            <a:avLst/>
          </a:prstGeom>
          <a:ln/>
        </p:spPr>
        <p:txBody>
          <a:bodyPr rIns="35717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Measurements of the mass of </a:t>
            </a:r>
            <a:r>
              <a:rPr kumimoji="0" lang="en-US" i="0" u="none" strike="noStrike" kern="1200" cap="none" spc="0" normalizeH="0" baseline="32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  <a:sym typeface="Times New Roman" pitchFamily="18" charset="0"/>
              </a:rPr>
              <a:t>8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direct mass measurement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Carried out with 3100/ions sec beam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Final uncertainty ~ 300eV.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Used stable Li as reference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>
            <a:off x="5283200" y="1073150"/>
            <a:ext cx="3124200" cy="2590800"/>
          </a:xfrm>
          <a:prstGeom prst="roundRect">
            <a:avLst>
              <a:gd name="adj" fmla="val 6435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7149" y="1162050"/>
            <a:ext cx="2844801" cy="2359197"/>
          </a:xfrm>
          <a:prstGeom prst="rect">
            <a:avLst/>
          </a:prstGeom>
          <a:noFill/>
          <a:ln/>
        </p:spPr>
      </p:pic>
      <p:pic>
        <p:nvPicPr>
          <p:cNvPr id="9" name="Picture 7" descr="Run24268H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35600" y="1149350"/>
            <a:ext cx="2819400" cy="2481263"/>
          </a:xfrm>
          <a:prstGeom prst="rect">
            <a:avLst/>
          </a:prstGeom>
          <a:noFill/>
          <a:ln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200" y="3643313"/>
            <a:ext cx="4648200" cy="307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60400" y="4660900"/>
            <a:ext cx="3048000" cy="1371600"/>
          </a:xfrm>
          <a:prstGeom prst="rect">
            <a:avLst/>
          </a:prstGeom>
          <a:solidFill>
            <a:srgbClr val="FF0000">
              <a:alpha val="8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/>
              <a:t>AME 2003</a:t>
            </a:r>
          </a:p>
        </p:txBody>
      </p:sp>
      <p:sp>
        <p:nvSpPr>
          <p:cNvPr id="12" name="WordArt 10"/>
          <p:cNvSpPr>
            <a:spLocks noChangeArrowheads="1" noChangeShapeType="1" noTextEdit="1"/>
          </p:cNvSpPr>
          <p:nvPr/>
        </p:nvSpPr>
        <p:spPr bwMode="auto">
          <a:xfrm>
            <a:off x="2946400" y="5327650"/>
            <a:ext cx="2390775" cy="13906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Preliminary</a:t>
            </a: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1187450" y="1085850"/>
            <a:ext cx="2940050" cy="2476500"/>
          </a:xfrm>
          <a:prstGeom prst="roundRect">
            <a:avLst>
              <a:gd name="adj" fmla="val 6491"/>
            </a:avLst>
          </a:prstGeom>
          <a:solidFill>
            <a:srgbClr val="FFFFFF">
              <a:alpha val="0"/>
            </a:srgbClr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-50800" y="442912"/>
          <a:ext cx="9155113" cy="6542088"/>
        </p:xfrm>
        <a:graphic>
          <a:graphicData uri="http://schemas.openxmlformats.org/presentationml/2006/ole">
            <p:oleObj spid="_x0000_s64514" name="Graph" r:id="rId4" imgW="4047840" imgH="2892960" progId="Origin50.Graph">
              <p:embed/>
            </p:oleObj>
          </a:graphicData>
        </a:graphic>
      </p:graphicFrame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7096126" y="2090737"/>
            <a:ext cx="914400" cy="10144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Clarendon" pitchFamily="18" charset="0"/>
              </a:rPr>
              <a:t>!</a:t>
            </a:r>
          </a:p>
        </p:txBody>
      </p:sp>
      <p:sp>
        <p:nvSpPr>
          <p:cNvPr id="158724" name="Rectangle 4"/>
          <p:cNvSpPr>
            <a:spLocks noChangeArrowheads="1"/>
          </p:cNvSpPr>
          <p:nvPr/>
        </p:nvSpPr>
        <p:spPr bwMode="auto">
          <a:xfrm>
            <a:off x="1784351" y="3217862"/>
            <a:ext cx="6338887" cy="474663"/>
          </a:xfrm>
          <a:prstGeom prst="rect">
            <a:avLst/>
          </a:prstGeom>
          <a:noFill/>
          <a:ln w="635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1"/>
          </a:p>
        </p:txBody>
      </p:sp>
      <p:sp>
        <p:nvSpPr>
          <p:cNvPr id="158725" name="WordArt 5"/>
          <p:cNvSpPr>
            <a:spLocks noChangeArrowheads="1" noChangeShapeType="1" noTextEdit="1"/>
          </p:cNvSpPr>
          <p:nvPr/>
        </p:nvSpPr>
        <p:spPr bwMode="auto">
          <a:xfrm>
            <a:off x="6735763" y="1427162"/>
            <a:ext cx="1066800" cy="838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Preliminary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7200" y="139700"/>
            <a:ext cx="5289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On-line run </a:t>
            </a:r>
            <a:r>
              <a:rPr lang="en-US" sz="3600" b="1" baseline="30000" dirty="0" smtClean="0">
                <a:solidFill>
                  <a:schemeClr val="accent1"/>
                </a:solidFill>
              </a:rPr>
              <a:t>8</a:t>
            </a:r>
            <a:r>
              <a:rPr lang="en-US" sz="3600" b="1" dirty="0" smtClean="0">
                <a:solidFill>
                  <a:schemeClr val="accent1"/>
                </a:solidFill>
              </a:rPr>
              <a:t>He (Nov. run)</a:t>
            </a:r>
            <a:endParaRPr lang="en-US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8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6" name="Rectangle 12"/>
          <p:cNvSpPr>
            <a:spLocks noChangeArrowheads="1"/>
          </p:cNvSpPr>
          <p:nvPr/>
        </p:nvSpPr>
        <p:spPr bwMode="auto">
          <a:xfrm>
            <a:off x="4794250" y="10922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Ins="35717" anchor="ctr"/>
          <a:lstStyle/>
          <a:p>
            <a:pPr marL="457200" indent="-457200">
              <a:spcBef>
                <a:spcPts val="1000"/>
              </a:spcBef>
              <a:buSzPct val="80000"/>
              <a:buFontTx/>
              <a:buChar char="•"/>
            </a:pPr>
            <a:r>
              <a:rPr lang="en-US" dirty="0" smtClean="0"/>
              <a:t>Measurements of the mass of </a:t>
            </a: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Li isotopes</a:t>
            </a:r>
            <a:endParaRPr lang="en-US" dirty="0" smtClean="0"/>
          </a:p>
          <a:p>
            <a:pPr marL="457200" indent="-457200">
              <a:spcBef>
                <a:spcPts val="1000"/>
              </a:spcBef>
              <a:buSzPct val="80000"/>
              <a:buFontTx/>
              <a:buChar char="•"/>
            </a:pPr>
            <a:r>
              <a:rPr lang="en-US" dirty="0" smtClean="0"/>
              <a:t>First direct Penning trap mass measurement</a:t>
            </a:r>
          </a:p>
          <a:p>
            <a:pPr marL="457200" indent="-457200">
              <a:spcBef>
                <a:spcPts val="1000"/>
              </a:spcBef>
              <a:buSzPct val="80000"/>
              <a:buFontTx/>
              <a:buChar char="•"/>
            </a:pPr>
            <a:r>
              <a:rPr lang="en-US" dirty="0" smtClean="0"/>
              <a:t>Carried out at three different beam times/</a:t>
            </a:r>
            <a:r>
              <a:rPr lang="en-US" dirty="0" err="1" smtClean="0"/>
              <a:t>targets+ion</a:t>
            </a:r>
            <a:r>
              <a:rPr lang="en-US" dirty="0" smtClean="0"/>
              <a:t> source</a:t>
            </a:r>
          </a:p>
          <a:p>
            <a:pPr marL="457200" indent="-457200">
              <a:spcBef>
                <a:spcPts val="1000"/>
              </a:spcBef>
              <a:buSzPct val="80000"/>
              <a:buFontTx/>
              <a:buChar char="•"/>
            </a:pPr>
            <a:r>
              <a:rPr lang="en-US" dirty="0" smtClean="0"/>
              <a:t>Final uncertainty ~ 100eV.</a:t>
            </a:r>
          </a:p>
          <a:p>
            <a:pPr marL="457200" indent="-457200">
              <a:spcBef>
                <a:spcPts val="1000"/>
              </a:spcBef>
              <a:buSzPct val="80000"/>
              <a:buFontTx/>
              <a:buChar char="•"/>
            </a:pPr>
            <a:r>
              <a:rPr lang="en-US" dirty="0" smtClean="0"/>
              <a:t>Used stable Li as reference</a:t>
            </a:r>
          </a:p>
          <a:p>
            <a:pPr marL="457200" indent="-457200">
              <a:spcBef>
                <a:spcPts val="1000"/>
              </a:spcBef>
              <a:buSzPct val="80000"/>
            </a:pPr>
            <a:endParaRPr lang="en-US" dirty="0"/>
          </a:p>
        </p:txBody>
      </p:sp>
      <p:sp>
        <p:nvSpPr>
          <p:cNvPr id="175111" name="AutoShape 7"/>
          <p:cNvSpPr>
            <a:spLocks/>
          </p:cNvSpPr>
          <p:nvPr/>
        </p:nvSpPr>
        <p:spPr bwMode="auto">
          <a:xfrm>
            <a:off x="76200" y="1066800"/>
            <a:ext cx="4038600" cy="2667000"/>
          </a:xfrm>
          <a:prstGeom prst="roundRect">
            <a:avLst>
              <a:gd name="adj" fmla="val 6435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510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1143000"/>
            <a:ext cx="3886200" cy="2484438"/>
          </a:xfrm>
          <a:noFill/>
          <a:ln/>
        </p:spPr>
      </p:pic>
      <p:pic>
        <p:nvPicPr>
          <p:cNvPr id="175120" name="Picture 1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4450" y="3886200"/>
            <a:ext cx="4038600" cy="2828925"/>
          </a:xfrm>
          <a:noFill/>
          <a:ln/>
        </p:spPr>
      </p:pic>
      <p:sp>
        <p:nvSpPr>
          <p:cNvPr id="175112" name="AutoShape 8"/>
          <p:cNvSpPr>
            <a:spLocks/>
          </p:cNvSpPr>
          <p:nvPr/>
        </p:nvSpPr>
        <p:spPr bwMode="auto">
          <a:xfrm>
            <a:off x="4171950" y="3898900"/>
            <a:ext cx="4953000" cy="2819400"/>
          </a:xfrm>
          <a:prstGeom prst="roundRect">
            <a:avLst>
              <a:gd name="adj" fmla="val 6435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5113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343400" y="3886200"/>
            <a:ext cx="4572000" cy="2667000"/>
          </a:xfrm>
          <a:noFill/>
          <a:ln/>
        </p:spPr>
      </p:pic>
      <p:sp>
        <p:nvSpPr>
          <p:cNvPr id="9" name="TextBox 8"/>
          <p:cNvSpPr txBox="1"/>
          <p:nvPr/>
        </p:nvSpPr>
        <p:spPr>
          <a:xfrm>
            <a:off x="1104900" y="-38100"/>
            <a:ext cx="7067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On-line </a:t>
            </a:r>
            <a:r>
              <a:rPr lang="en-US" sz="3200" b="1" baseline="30000" dirty="0" smtClean="0">
                <a:solidFill>
                  <a:schemeClr val="accent1"/>
                </a:solidFill>
              </a:rPr>
              <a:t>8</a:t>
            </a:r>
            <a:r>
              <a:rPr lang="en-US" sz="3200" b="1" dirty="0" smtClean="0">
                <a:solidFill>
                  <a:schemeClr val="accent1"/>
                </a:solidFill>
              </a:rPr>
              <a:t>Li and </a:t>
            </a:r>
            <a:r>
              <a:rPr lang="en-US" sz="3200" b="1" baseline="30000" dirty="0" smtClean="0">
                <a:solidFill>
                  <a:schemeClr val="accent1"/>
                </a:solidFill>
              </a:rPr>
              <a:t>9</a:t>
            </a:r>
            <a:r>
              <a:rPr lang="en-US" sz="3200" b="1" dirty="0" smtClean="0">
                <a:solidFill>
                  <a:schemeClr val="accent1"/>
                </a:solidFill>
              </a:rPr>
              <a:t>Li measurement </a:t>
            </a: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(Dec. run)</a:t>
            </a:r>
            <a:endParaRPr lang="en-US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3810000" y="1143000"/>
            <a:ext cx="541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TITAN direct mass measurement of </a:t>
            </a:r>
            <a:r>
              <a:rPr lang="en-US" sz="1600" baseline="30000" dirty="0"/>
              <a:t>11</a:t>
            </a:r>
            <a:r>
              <a:rPr lang="en-US" sz="1600" dirty="0"/>
              <a:t>Li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Shortest-lived isotope ever trapped!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Run @ 50 Hz and 20ms excitation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ISAC yield of 1200 ions/s.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Preliminary analysis shows </a:t>
            </a:r>
            <a:r>
              <a:rPr lang="en-US" sz="1600" dirty="0">
                <a:latin typeface="Symbol" pitchFamily="18" charset="2"/>
              </a:rPr>
              <a:t>d</a:t>
            </a:r>
            <a:r>
              <a:rPr lang="en-US" sz="1600" dirty="0"/>
              <a:t>m = 0.555 </a:t>
            </a:r>
            <a:r>
              <a:rPr lang="en-US" sz="1600" dirty="0" err="1"/>
              <a:t>keV</a:t>
            </a:r>
            <a:r>
              <a:rPr lang="en-US" sz="1600" dirty="0"/>
              <a:t> + systematic needed for final analysis.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Reference measurement done with </a:t>
            </a:r>
            <a:r>
              <a:rPr lang="en-US" sz="1600" baseline="30000" dirty="0"/>
              <a:t>6,7</a:t>
            </a:r>
            <a:r>
              <a:rPr lang="en-US" sz="1600" dirty="0"/>
              <a:t>Li and </a:t>
            </a:r>
            <a:r>
              <a:rPr lang="en-US" sz="1600" baseline="30000" dirty="0"/>
              <a:t>12</a:t>
            </a:r>
            <a:r>
              <a:rPr lang="en-US" sz="1600" dirty="0"/>
              <a:t>C.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/>
              <a:t>Best precision achieved.</a:t>
            </a:r>
          </a:p>
          <a:p>
            <a:pPr marL="342900" indent="-342900">
              <a:spcBef>
                <a:spcPct val="20000"/>
              </a:spcBef>
            </a:pPr>
            <a:endParaRPr lang="en-US" sz="2900" dirty="0"/>
          </a:p>
        </p:txBody>
      </p:sp>
      <p:pic>
        <p:nvPicPr>
          <p:cNvPr id="17305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352800" y="3810000"/>
            <a:ext cx="5410200" cy="2700338"/>
          </a:xfrm>
          <a:noFill/>
          <a:ln/>
        </p:spPr>
      </p:pic>
      <p:pic>
        <p:nvPicPr>
          <p:cNvPr id="173060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909638"/>
            <a:ext cx="3505200" cy="3419475"/>
          </a:xfrm>
          <a:noFill/>
          <a:ln/>
        </p:spPr>
      </p:pic>
      <p:pic>
        <p:nvPicPr>
          <p:cNvPr id="173063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152400" y="4291013"/>
            <a:ext cx="2971800" cy="2566987"/>
          </a:xfrm>
          <a:noFill/>
          <a:ln/>
        </p:spPr>
      </p:pic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533400" y="4419600"/>
            <a:ext cx="2590800" cy="762000"/>
          </a:xfrm>
          <a:prstGeom prst="rect">
            <a:avLst/>
          </a:prstGeom>
          <a:solidFill>
            <a:srgbClr val="FF0000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b="1"/>
              <a:t>AME2003 </a:t>
            </a:r>
            <a:r>
              <a:rPr lang="en-US" sz="1400" b="1">
                <a:latin typeface="Symbol" pitchFamily="18" charset="2"/>
              </a:rPr>
              <a:t>d</a:t>
            </a:r>
            <a:r>
              <a:rPr lang="en-US" sz="1400" b="1"/>
              <a:t>m=19.295 keV</a:t>
            </a:r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762000" y="571500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00FF"/>
                </a:solidFill>
              </a:rPr>
              <a:t>TITAN</a:t>
            </a:r>
            <a:r>
              <a:rPr lang="en-US" sz="1400" b="1" baseline="-25000">
                <a:solidFill>
                  <a:srgbClr val="0000FF"/>
                </a:solidFill>
              </a:rPr>
              <a:t>(stat)</a:t>
            </a:r>
            <a:r>
              <a:rPr lang="en-US" sz="1400" b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400" b="1">
                <a:solidFill>
                  <a:srgbClr val="0000FF"/>
                </a:solidFill>
              </a:rPr>
              <a:t>m=0.555 keV</a:t>
            </a:r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7010400" y="46482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AME2003</a:t>
            </a:r>
          </a:p>
        </p:txBody>
      </p:sp>
      <p:sp>
        <p:nvSpPr>
          <p:cNvPr id="173067" name="WordArt 11"/>
          <p:cNvSpPr>
            <a:spLocks noChangeArrowheads="1" noChangeShapeType="1" noTextEdit="1"/>
          </p:cNvSpPr>
          <p:nvPr/>
        </p:nvSpPr>
        <p:spPr bwMode="auto">
          <a:xfrm>
            <a:off x="6324600" y="5181600"/>
            <a:ext cx="2286000" cy="11033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preliminary</a:t>
            </a:r>
          </a:p>
        </p:txBody>
      </p:sp>
      <p:sp>
        <p:nvSpPr>
          <p:cNvPr id="173068" name="WordArt 12"/>
          <p:cNvSpPr>
            <a:spLocks noChangeArrowheads="1" noChangeShapeType="1" noTextEdit="1"/>
          </p:cNvSpPr>
          <p:nvPr/>
        </p:nvSpPr>
        <p:spPr bwMode="auto">
          <a:xfrm>
            <a:off x="0" y="6019800"/>
            <a:ext cx="1295400" cy="7223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preliminary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0500" y="0"/>
            <a:ext cx="622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60500" y="139700"/>
            <a:ext cx="6311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On-line </a:t>
            </a:r>
            <a:r>
              <a:rPr lang="en-US" sz="3200" b="1" baseline="30000" dirty="0" smtClean="0">
                <a:solidFill>
                  <a:schemeClr val="accent1"/>
                </a:solidFill>
              </a:rPr>
              <a:t>11</a:t>
            </a:r>
            <a:r>
              <a:rPr lang="en-US" sz="3200" b="1" dirty="0" smtClean="0">
                <a:solidFill>
                  <a:schemeClr val="accent1"/>
                </a:solidFill>
              </a:rPr>
              <a:t>Li measurement (Dec. run)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-125398"/>
            <a:ext cx="6726260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Accuracy of TOF measurements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01600" y="2108200"/>
            <a:ext cx="8915400" cy="4876800"/>
            <a:chOff x="48" y="1248"/>
            <a:chExt cx="5616" cy="3072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96" y="1250"/>
              <a:ext cx="5567" cy="3074"/>
              <a:chOff x="96" y="1250"/>
              <a:chExt cx="5567" cy="3074"/>
            </a:xfrm>
          </p:grpSpPr>
          <p:grpSp>
            <p:nvGrpSpPr>
              <p:cNvPr id="10" name="Group 17"/>
              <p:cNvGrpSpPr>
                <a:grpSpLocks/>
              </p:cNvGrpSpPr>
              <p:nvPr/>
            </p:nvGrpSpPr>
            <p:grpSpPr bwMode="auto">
              <a:xfrm>
                <a:off x="96" y="1250"/>
                <a:ext cx="5567" cy="3074"/>
                <a:chOff x="96" y="1394"/>
                <a:chExt cx="5376" cy="2930"/>
              </a:xfrm>
            </p:grpSpPr>
            <p:grpSp>
              <p:nvGrpSpPr>
                <p:cNvPr id="13" name="Group 18"/>
                <p:cNvGrpSpPr>
                  <a:grpSpLocks/>
                </p:cNvGrpSpPr>
                <p:nvPr/>
              </p:nvGrpSpPr>
              <p:grpSpPr bwMode="auto">
                <a:xfrm>
                  <a:off x="96" y="1394"/>
                  <a:ext cx="5376" cy="2930"/>
                  <a:chOff x="2544" y="1824"/>
                  <a:chExt cx="3216" cy="2352"/>
                </a:xfrm>
              </p:grpSpPr>
              <p:sp>
                <p:nvSpPr>
                  <p:cNvPr id="1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936"/>
                    <a:ext cx="2352" cy="24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oup 20"/>
                  <p:cNvGrpSpPr>
                    <a:grpSpLocks/>
                  </p:cNvGrpSpPr>
                  <p:nvPr/>
                </p:nvGrpSpPr>
                <p:grpSpPr bwMode="auto">
                  <a:xfrm>
                    <a:off x="2544" y="1824"/>
                    <a:ext cx="3216" cy="2290"/>
                    <a:chOff x="2544" y="1824"/>
                    <a:chExt cx="3216" cy="2290"/>
                  </a:xfrm>
                </p:grpSpPr>
                <p:pic>
                  <p:nvPicPr>
                    <p:cNvPr id="19" name="Picture 2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/>
                    <a:srcRect/>
                    <a:stretch>
                      <a:fillRect/>
                    </a:stretch>
                  </p:blipFill>
                  <p:spPr bwMode="auto">
                    <a:xfrm>
                      <a:off x="2544" y="1824"/>
                      <a:ext cx="3216" cy="2211"/>
                    </a:xfrm>
                    <a:prstGeom prst="rect">
                      <a:avLst/>
                    </a:prstGeom>
                    <a:noFill/>
                  </p:spPr>
                </p:pic>
                <p:sp>
                  <p:nvSpPr>
                    <p:cNvPr id="20" name="Text Box 2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0" y="3937"/>
                      <a:ext cx="2688" cy="1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eaLnBrk="0" hangingPunct="0">
                        <a:spcBef>
                          <a:spcPct val="50000"/>
                        </a:spcBef>
                      </a:pPr>
                      <a:r>
                        <a:rPr lang="en-US" b="1">
                          <a:solidFill>
                            <a:srgbClr val="FF0000"/>
                          </a:solidFill>
                        </a:rPr>
                        <a:t>                       Use Highly Charged Ions.</a:t>
                      </a:r>
                      <a:endParaRPr lang="en-US"/>
                    </a:p>
                  </p:txBody>
                </p:sp>
              </p:grpSp>
            </p:grpSp>
            <p:sp>
              <p:nvSpPr>
                <p:cNvPr id="14" name="Line 23"/>
                <p:cNvSpPr>
                  <a:spLocks noChangeShapeType="1"/>
                </p:cNvSpPr>
                <p:nvPr/>
              </p:nvSpPr>
              <p:spPr bwMode="auto">
                <a:xfrm>
                  <a:off x="1300" y="1631"/>
                  <a:ext cx="0" cy="2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" name="Line 24"/>
                <p:cNvSpPr>
                  <a:spLocks noChangeShapeType="1"/>
                </p:cNvSpPr>
                <p:nvPr/>
              </p:nvSpPr>
              <p:spPr bwMode="auto">
                <a:xfrm>
                  <a:off x="2064" y="1631"/>
                  <a:ext cx="0" cy="2151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861" y="3304"/>
                  <a:ext cx="1846" cy="12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1" name="Rectangle 26"/>
              <p:cNvSpPr>
                <a:spLocks noChangeArrowheads="1"/>
              </p:cNvSpPr>
              <p:nvPr/>
            </p:nvSpPr>
            <p:spPr bwMode="auto">
              <a:xfrm>
                <a:off x="144" y="2592"/>
                <a:ext cx="144" cy="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7"/>
              <p:cNvSpPr>
                <a:spLocks noChangeArrowheads="1"/>
              </p:cNvSpPr>
              <p:nvPr/>
            </p:nvSpPr>
            <p:spPr bwMode="auto">
              <a:xfrm>
                <a:off x="1680" y="3888"/>
                <a:ext cx="480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" name="Text Box 28"/>
            <p:cNvSpPr txBox="1">
              <a:spLocks noChangeArrowheads="1"/>
            </p:cNvSpPr>
            <p:nvPr/>
          </p:nvSpPr>
          <p:spPr bwMode="auto">
            <a:xfrm rot="-5376425">
              <a:off x="-319" y="2603"/>
              <a:ext cx="9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GB" sz="1400" b="1">
                  <a:latin typeface="Times" pitchFamily="18" charset="0"/>
                </a:rPr>
                <a:t>Charge State q  </a:t>
              </a: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1344" y="3840"/>
              <a:ext cx="13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400" b="1">
                  <a:latin typeface="Times" pitchFamily="18" charset="0"/>
                </a:rPr>
                <a:t>Observation Time T</a:t>
              </a:r>
              <a:r>
                <a:rPr lang="en-GB" sz="1400" b="1" baseline="-25000">
                  <a:latin typeface="Times" pitchFamily="18" charset="0"/>
                </a:rPr>
                <a:t>RF </a:t>
              </a:r>
              <a:r>
                <a:rPr lang="en-GB" sz="1400" b="1">
                  <a:latin typeface="Times" pitchFamily="18" charset="0"/>
                </a:rPr>
                <a:t>/s </a:t>
              </a:r>
            </a:p>
          </p:txBody>
        </p:sp>
      </p:grp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516063" y="1106487"/>
          <a:ext cx="2119312" cy="900113"/>
        </p:xfrm>
        <a:graphic>
          <a:graphicData uri="http://schemas.openxmlformats.org/presentationml/2006/ole">
            <p:oleObj spid="_x0000_s4099" name="Equation" r:id="rId5" imgW="927000" imgH="393480" progId="Equation.DSMT4">
              <p:embed/>
            </p:oleObj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05350" y="2628900"/>
            <a:ext cx="62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74</a:t>
            </a:r>
            <a:r>
              <a:rPr lang="en-US" dirty="0" smtClean="0"/>
              <a:t>Rb</a:t>
            </a:r>
            <a:endParaRPr lang="en-US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4972050" y="1028700"/>
          <a:ext cx="2319020" cy="977900"/>
        </p:xfrm>
        <a:graphic>
          <a:graphicData uri="http://schemas.openxmlformats.org/presentationml/2006/ole">
            <p:oleObj spid="_x0000_s4100" name="Equation" r:id="rId6" imgW="1054080" imgH="4442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38100"/>
            <a:ext cx="6000792" cy="1154098"/>
          </a:xfrm>
        </p:spPr>
        <p:txBody>
          <a:bodyPr/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2976" y="1428736"/>
            <a:ext cx="7115196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Isotope production at TRIUMF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TITAN setup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Radio-Frequency </a:t>
            </a:r>
            <a:r>
              <a:rPr lang="en-US" dirty="0" err="1" smtClean="0">
                <a:latin typeface="Calibri" pitchFamily="34" charset="0"/>
              </a:rPr>
              <a:t>Quadrupole</a:t>
            </a:r>
            <a:r>
              <a:rPr lang="en-US" dirty="0" smtClean="0">
                <a:latin typeface="Calibri" pitchFamily="34" charset="0"/>
              </a:rPr>
              <a:t> (RFQ)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Penning-trap mass spectrometer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Electron Beam Ion Trap (EBIT)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dirty="0" smtClean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Planned experiments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 measurements of Halo Nuclei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Electron Capture Branching </a:t>
            </a:r>
            <a:r>
              <a:rPr lang="en-US" dirty="0" smtClean="0"/>
              <a:t>R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atio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measurements (EC-BR)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0" y="6356350"/>
            <a:ext cx="2133600" cy="365125"/>
          </a:xfrm>
        </p:spPr>
        <p:txBody>
          <a:bodyPr/>
          <a:lstStyle/>
          <a:p>
            <a:r>
              <a:rPr lang="en-US" dirty="0" smtClean="0"/>
              <a:t>9.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2250" y="6356350"/>
            <a:ext cx="2133600" cy="365125"/>
          </a:xfrm>
        </p:spPr>
        <p:txBody>
          <a:bodyPr/>
          <a:lstStyle/>
          <a:p>
            <a:fld id="{08A21FED-6867-4558-ACF2-4A46A354014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5975350" y="2289175"/>
            <a:ext cx="608012" cy="371475"/>
          </a:xfrm>
          <a:prstGeom prst="ellipse">
            <a:avLst/>
          </a:prstGeom>
          <a:gradFill rotWithShape="0">
            <a:gsLst>
              <a:gs pos="0">
                <a:srgbClr val="FF0066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446462" y="1360488"/>
            <a:ext cx="457200" cy="511175"/>
            <a:chOff x="1728" y="2400"/>
            <a:chExt cx="433" cy="528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3446462" y="2986088"/>
            <a:ext cx="457200" cy="511175"/>
            <a:chOff x="1728" y="2400"/>
            <a:chExt cx="433" cy="528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4711700" y="1360488"/>
            <a:ext cx="455612" cy="511175"/>
            <a:chOff x="1728" y="2400"/>
            <a:chExt cx="433" cy="528"/>
          </a:xfrm>
        </p:grpSpPr>
        <p:sp>
          <p:nvSpPr>
            <p:cNvPr id="23" name="Rectangle 20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" name="Group 27"/>
          <p:cNvGrpSpPr>
            <a:grpSpLocks/>
          </p:cNvGrpSpPr>
          <p:nvPr/>
        </p:nvGrpSpPr>
        <p:grpSpPr bwMode="auto">
          <a:xfrm>
            <a:off x="4711700" y="2986088"/>
            <a:ext cx="455612" cy="511175"/>
            <a:chOff x="1728" y="2400"/>
            <a:chExt cx="433" cy="528"/>
          </a:xfrm>
        </p:grpSpPr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1728" y="2400"/>
              <a:ext cx="433" cy="528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H="1">
              <a:off x="1728" y="2400"/>
              <a:ext cx="432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2160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728" y="2400"/>
              <a:ext cx="0" cy="528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1728" y="2400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flipH="1" flipV="1">
              <a:off x="1728" y="2928"/>
              <a:ext cx="43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Line 35"/>
          <p:cNvSpPr>
            <a:spLocks noChangeShapeType="1"/>
          </p:cNvSpPr>
          <p:nvPr/>
        </p:nvSpPr>
        <p:spPr bwMode="auto">
          <a:xfrm>
            <a:off x="3902075" y="2474913"/>
            <a:ext cx="9604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36"/>
          <p:cNvSpPr>
            <a:spLocks noChangeArrowheads="1"/>
          </p:cNvSpPr>
          <p:nvPr/>
        </p:nvSpPr>
        <p:spPr bwMode="auto">
          <a:xfrm rot="16200000" flipH="1">
            <a:off x="2224087" y="2398713"/>
            <a:ext cx="371475" cy="152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37"/>
          <p:cNvSpPr>
            <a:spLocks noChangeArrowheads="1"/>
          </p:cNvSpPr>
          <p:nvPr/>
        </p:nvSpPr>
        <p:spPr bwMode="auto">
          <a:xfrm>
            <a:off x="3548062" y="2289175"/>
            <a:ext cx="455613" cy="93663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3548062" y="2568575"/>
            <a:ext cx="455613" cy="92075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4610100" y="2289175"/>
            <a:ext cx="455612" cy="93663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40"/>
          <p:cNvSpPr>
            <a:spLocks noChangeArrowheads="1"/>
          </p:cNvSpPr>
          <p:nvPr/>
        </p:nvSpPr>
        <p:spPr bwMode="auto">
          <a:xfrm>
            <a:off x="4610100" y="2568575"/>
            <a:ext cx="455612" cy="92075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" name="Group 41"/>
          <p:cNvGrpSpPr>
            <a:grpSpLocks/>
          </p:cNvGrpSpPr>
          <p:nvPr/>
        </p:nvGrpSpPr>
        <p:grpSpPr bwMode="auto">
          <a:xfrm>
            <a:off x="2384425" y="2382838"/>
            <a:ext cx="1922462" cy="185737"/>
            <a:chOff x="336" y="2304"/>
            <a:chExt cx="1824" cy="192"/>
          </a:xfrm>
        </p:grpSpPr>
        <p:sp>
          <p:nvSpPr>
            <p:cNvPr id="45" name="AutoShape 42"/>
            <p:cNvSpPr>
              <a:spLocks noChangeArrowheads="1"/>
            </p:cNvSpPr>
            <p:nvPr/>
          </p:nvSpPr>
          <p:spPr bwMode="auto">
            <a:xfrm rot="16200000" flipH="1">
              <a:off x="432" y="2256"/>
              <a:ext cx="192" cy="288"/>
            </a:xfrm>
            <a:custGeom>
              <a:avLst/>
              <a:gdLst>
                <a:gd name="G0" fmla="+- 7424 0 0"/>
                <a:gd name="G1" fmla="+- 21600 0 7424"/>
                <a:gd name="G2" fmla="*/ 7424 1 2"/>
                <a:gd name="G3" fmla="+- 21600 0 G2"/>
                <a:gd name="G4" fmla="+/ 7424 21600 2"/>
                <a:gd name="G5" fmla="+/ G1 0 2"/>
                <a:gd name="G6" fmla="*/ 21600 21600 7424"/>
                <a:gd name="G7" fmla="*/ G6 1 2"/>
                <a:gd name="G8" fmla="+- 21600 0 G7"/>
                <a:gd name="G9" fmla="*/ 21600 1 2"/>
                <a:gd name="G10" fmla="+- 7424 0 G9"/>
                <a:gd name="G11" fmla="?: G10 G8 0"/>
                <a:gd name="G12" fmla="?: G10 G7 21600"/>
                <a:gd name="T0" fmla="*/ 17888 w 21600"/>
                <a:gd name="T1" fmla="*/ 10800 h 21600"/>
                <a:gd name="T2" fmla="*/ 10800 w 21600"/>
                <a:gd name="T3" fmla="*/ 21600 h 21600"/>
                <a:gd name="T4" fmla="*/ 3712 w 21600"/>
                <a:gd name="T5" fmla="*/ 10800 h 21600"/>
                <a:gd name="T6" fmla="*/ 10800 w 21600"/>
                <a:gd name="T7" fmla="*/ 0 h 21600"/>
                <a:gd name="T8" fmla="*/ 5512 w 21600"/>
                <a:gd name="T9" fmla="*/ 5512 h 21600"/>
                <a:gd name="T10" fmla="*/ 16088 w 21600"/>
                <a:gd name="T11" fmla="*/ 1608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424" y="21600"/>
                  </a:lnTo>
                  <a:lnTo>
                    <a:pt x="14176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rgbClr val="FF0066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" name="Group 43"/>
            <p:cNvGrpSpPr>
              <a:grpSpLocks/>
            </p:cNvGrpSpPr>
            <p:nvPr/>
          </p:nvGrpSpPr>
          <p:grpSpPr bwMode="auto">
            <a:xfrm>
              <a:off x="336" y="2304"/>
              <a:ext cx="1824" cy="192"/>
              <a:chOff x="732" y="2304"/>
              <a:chExt cx="1428" cy="192"/>
            </a:xfrm>
          </p:grpSpPr>
          <p:sp>
            <p:nvSpPr>
              <p:cNvPr id="47" name="AutoShape 44"/>
              <p:cNvSpPr>
                <a:spLocks noChangeArrowheads="1"/>
              </p:cNvSpPr>
              <p:nvPr/>
            </p:nvSpPr>
            <p:spPr bwMode="auto">
              <a:xfrm rot="5400000">
                <a:off x="912" y="2160"/>
                <a:ext cx="192" cy="48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FF006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AutoShape 45"/>
              <p:cNvSpPr>
                <a:spLocks noChangeArrowheads="1"/>
              </p:cNvSpPr>
              <p:nvPr/>
            </p:nvSpPr>
            <p:spPr bwMode="auto">
              <a:xfrm rot="5400000">
                <a:off x="1416" y="2040"/>
                <a:ext cx="96" cy="720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FF0066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rc 46"/>
              <p:cNvSpPr>
                <a:spLocks/>
              </p:cNvSpPr>
              <p:nvPr/>
            </p:nvSpPr>
            <p:spPr bwMode="auto">
              <a:xfrm flipH="1" flipV="1">
                <a:off x="768" y="2304"/>
                <a:ext cx="1392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Arc 47"/>
              <p:cNvSpPr>
                <a:spLocks/>
              </p:cNvSpPr>
              <p:nvPr/>
            </p:nvSpPr>
            <p:spPr bwMode="auto">
              <a:xfrm flipH="1">
                <a:off x="768" y="2400"/>
                <a:ext cx="1392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48"/>
              <p:cNvSpPr>
                <a:spLocks noChangeArrowheads="1"/>
              </p:cNvSpPr>
              <p:nvPr/>
            </p:nvSpPr>
            <p:spPr bwMode="auto">
              <a:xfrm>
                <a:off x="732" y="2304"/>
                <a:ext cx="48" cy="19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50000">
                    <a:srgbClr val="FF0066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" name="Group 49"/>
          <p:cNvGrpSpPr>
            <a:grpSpLocks/>
          </p:cNvGrpSpPr>
          <p:nvPr/>
        </p:nvGrpSpPr>
        <p:grpSpPr bwMode="auto">
          <a:xfrm flipH="1">
            <a:off x="4306887" y="2382838"/>
            <a:ext cx="1922463" cy="185737"/>
            <a:chOff x="732" y="2304"/>
            <a:chExt cx="1428" cy="192"/>
          </a:xfrm>
        </p:grpSpPr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 rot="5400000">
              <a:off x="912" y="2160"/>
              <a:ext cx="192" cy="48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51"/>
            <p:cNvSpPr>
              <a:spLocks noChangeArrowheads="1"/>
            </p:cNvSpPr>
            <p:nvPr/>
          </p:nvSpPr>
          <p:spPr bwMode="auto">
            <a:xfrm rot="5400000">
              <a:off x="1416" y="2040"/>
              <a:ext cx="96" cy="720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FFFFFF"/>
                </a:gs>
                <a:gs pos="50000">
                  <a:srgbClr val="FF0066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rc 52"/>
            <p:cNvSpPr>
              <a:spLocks/>
            </p:cNvSpPr>
            <p:nvPr/>
          </p:nvSpPr>
          <p:spPr bwMode="auto">
            <a:xfrm flipH="1" flipV="1">
              <a:off x="768" y="2304"/>
              <a:ext cx="1392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Arc 53"/>
            <p:cNvSpPr>
              <a:spLocks/>
            </p:cNvSpPr>
            <p:nvPr/>
          </p:nvSpPr>
          <p:spPr bwMode="auto">
            <a:xfrm flipH="1">
              <a:off x="768" y="2400"/>
              <a:ext cx="1392" cy="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54"/>
            <p:cNvSpPr>
              <a:spLocks noChangeArrowheads="1"/>
            </p:cNvSpPr>
            <p:nvPr/>
          </p:nvSpPr>
          <p:spPr bwMode="auto">
            <a:xfrm>
              <a:off x="732" y="2304"/>
              <a:ext cx="48" cy="19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50000">
                  <a:srgbClr val="FF0066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8" name="Group 55"/>
          <p:cNvGrpSpPr>
            <a:grpSpLocks/>
          </p:cNvGrpSpPr>
          <p:nvPr/>
        </p:nvGrpSpPr>
        <p:grpSpPr bwMode="auto">
          <a:xfrm>
            <a:off x="2559050" y="2495550"/>
            <a:ext cx="3489325" cy="2228850"/>
            <a:chOff x="504" y="2421"/>
            <a:chExt cx="3312" cy="2304"/>
          </a:xfrm>
        </p:grpSpPr>
        <p:sp>
          <p:nvSpPr>
            <p:cNvPr id="59" name="Oval 56"/>
            <p:cNvSpPr>
              <a:spLocks noChangeArrowheads="1"/>
            </p:cNvSpPr>
            <p:nvPr/>
          </p:nvSpPr>
          <p:spPr bwMode="auto">
            <a:xfrm>
              <a:off x="864" y="2481"/>
              <a:ext cx="2592" cy="1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57"/>
            <p:cNvSpPr>
              <a:spLocks noChangeArrowheads="1"/>
            </p:cNvSpPr>
            <p:nvPr/>
          </p:nvSpPr>
          <p:spPr bwMode="auto">
            <a:xfrm>
              <a:off x="720" y="2451"/>
              <a:ext cx="2880" cy="1728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58"/>
            <p:cNvSpPr>
              <a:spLocks noChangeArrowheads="1"/>
            </p:cNvSpPr>
            <p:nvPr/>
          </p:nvSpPr>
          <p:spPr bwMode="auto">
            <a:xfrm>
              <a:off x="504" y="2421"/>
              <a:ext cx="3312" cy="230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" name="Group 59"/>
          <p:cNvGrpSpPr>
            <a:grpSpLocks/>
          </p:cNvGrpSpPr>
          <p:nvPr/>
        </p:nvGrpSpPr>
        <p:grpSpPr bwMode="auto">
          <a:xfrm flipV="1">
            <a:off x="2559050" y="228600"/>
            <a:ext cx="3489325" cy="2228850"/>
            <a:chOff x="504" y="2421"/>
            <a:chExt cx="3312" cy="2304"/>
          </a:xfrm>
        </p:grpSpPr>
        <p:sp>
          <p:nvSpPr>
            <p:cNvPr id="63" name="Oval 60"/>
            <p:cNvSpPr>
              <a:spLocks noChangeArrowheads="1"/>
            </p:cNvSpPr>
            <p:nvPr/>
          </p:nvSpPr>
          <p:spPr bwMode="auto">
            <a:xfrm>
              <a:off x="864" y="2481"/>
              <a:ext cx="2592" cy="134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61"/>
            <p:cNvSpPr>
              <a:spLocks noChangeArrowheads="1"/>
            </p:cNvSpPr>
            <p:nvPr/>
          </p:nvSpPr>
          <p:spPr bwMode="auto">
            <a:xfrm>
              <a:off x="720" y="2451"/>
              <a:ext cx="2880" cy="1728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62"/>
            <p:cNvSpPr>
              <a:spLocks noChangeArrowheads="1"/>
            </p:cNvSpPr>
            <p:nvPr/>
          </p:nvSpPr>
          <p:spPr bwMode="auto">
            <a:xfrm>
              <a:off x="504" y="2421"/>
              <a:ext cx="3312" cy="2304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" name="Line 63"/>
          <p:cNvSpPr>
            <a:spLocks noChangeShapeType="1"/>
          </p:cNvSpPr>
          <p:nvPr/>
        </p:nvSpPr>
        <p:spPr bwMode="auto">
          <a:xfrm>
            <a:off x="3821112" y="2047875"/>
            <a:ext cx="1081088" cy="0"/>
          </a:xfrm>
          <a:prstGeom prst="line">
            <a:avLst/>
          </a:prstGeom>
          <a:noFill/>
          <a:ln w="76200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2457450" y="3784600"/>
            <a:ext cx="4222750" cy="120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6026150" y="2289175"/>
            <a:ext cx="455612" cy="46038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Text Box 65"/>
          <p:cNvSpPr txBox="1">
            <a:spLocks noChangeArrowheads="1"/>
          </p:cNvSpPr>
          <p:nvPr/>
        </p:nvSpPr>
        <p:spPr bwMode="auto">
          <a:xfrm>
            <a:off x="4154487" y="1511300"/>
            <a:ext cx="3032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3200" b="1" dirty="0">
                <a:solidFill>
                  <a:srgbClr val="0000FF"/>
                </a:solidFill>
                <a:latin typeface="Garamond" pitchFamily="18" charset="0"/>
              </a:rPr>
              <a:t>B</a:t>
            </a:r>
            <a:endParaRPr lang="de-DE" sz="24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69" name="AutoShape 66"/>
          <p:cNvSpPr>
            <a:spLocks noChangeArrowheads="1"/>
          </p:cNvSpPr>
          <p:nvPr/>
        </p:nvSpPr>
        <p:spPr bwMode="auto">
          <a:xfrm>
            <a:off x="3684587" y="2719388"/>
            <a:ext cx="152400" cy="138112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AutoShape 67"/>
          <p:cNvSpPr>
            <a:spLocks noChangeArrowheads="1"/>
          </p:cNvSpPr>
          <p:nvPr/>
        </p:nvSpPr>
        <p:spPr bwMode="auto">
          <a:xfrm>
            <a:off x="4787900" y="2719388"/>
            <a:ext cx="150812" cy="138112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Rectangle 68"/>
          <p:cNvSpPr>
            <a:spLocks noChangeArrowheads="1"/>
          </p:cNvSpPr>
          <p:nvPr/>
        </p:nvSpPr>
        <p:spPr bwMode="auto">
          <a:xfrm>
            <a:off x="6026150" y="2587625"/>
            <a:ext cx="455612" cy="47625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" name="Group 69"/>
          <p:cNvGrpSpPr>
            <a:grpSpLocks/>
          </p:cNvGrpSpPr>
          <p:nvPr/>
        </p:nvGrpSpPr>
        <p:grpSpPr bwMode="auto">
          <a:xfrm>
            <a:off x="4154487" y="2401888"/>
            <a:ext cx="303213" cy="139700"/>
            <a:chOff x="2016" y="3106"/>
            <a:chExt cx="470" cy="254"/>
          </a:xfrm>
        </p:grpSpPr>
        <p:sp>
          <p:nvSpPr>
            <p:cNvPr id="73" name="Oval 70"/>
            <p:cNvSpPr>
              <a:spLocks noChangeArrowheads="1"/>
            </p:cNvSpPr>
            <p:nvPr/>
          </p:nvSpPr>
          <p:spPr bwMode="auto">
            <a:xfrm>
              <a:off x="2064" y="3264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71"/>
            <p:cNvSpPr>
              <a:spLocks noChangeArrowheads="1"/>
            </p:cNvSpPr>
            <p:nvPr/>
          </p:nvSpPr>
          <p:spPr bwMode="auto">
            <a:xfrm>
              <a:off x="2178" y="323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72"/>
            <p:cNvSpPr>
              <a:spLocks noChangeArrowheads="1"/>
            </p:cNvSpPr>
            <p:nvPr/>
          </p:nvSpPr>
          <p:spPr bwMode="auto">
            <a:xfrm>
              <a:off x="2376" y="328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73"/>
            <p:cNvSpPr>
              <a:spLocks noChangeArrowheads="1"/>
            </p:cNvSpPr>
            <p:nvPr/>
          </p:nvSpPr>
          <p:spPr bwMode="auto">
            <a:xfrm>
              <a:off x="2304" y="331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74"/>
            <p:cNvSpPr>
              <a:spLocks noChangeArrowheads="1"/>
            </p:cNvSpPr>
            <p:nvPr/>
          </p:nvSpPr>
          <p:spPr bwMode="auto">
            <a:xfrm>
              <a:off x="2366" y="3220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75"/>
            <p:cNvSpPr>
              <a:spLocks noChangeArrowheads="1"/>
            </p:cNvSpPr>
            <p:nvPr/>
          </p:nvSpPr>
          <p:spPr bwMode="auto">
            <a:xfrm>
              <a:off x="2286" y="319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76"/>
            <p:cNvSpPr>
              <a:spLocks noChangeArrowheads="1"/>
            </p:cNvSpPr>
            <p:nvPr/>
          </p:nvSpPr>
          <p:spPr bwMode="auto">
            <a:xfrm>
              <a:off x="2082" y="3194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77"/>
            <p:cNvSpPr>
              <a:spLocks noChangeArrowheads="1"/>
            </p:cNvSpPr>
            <p:nvPr/>
          </p:nvSpPr>
          <p:spPr bwMode="auto">
            <a:xfrm>
              <a:off x="2124" y="3270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78"/>
            <p:cNvSpPr>
              <a:spLocks noChangeArrowheads="1"/>
            </p:cNvSpPr>
            <p:nvPr/>
          </p:nvSpPr>
          <p:spPr bwMode="auto">
            <a:xfrm>
              <a:off x="2208" y="331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79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80"/>
            <p:cNvSpPr>
              <a:spLocks noChangeArrowheads="1"/>
            </p:cNvSpPr>
            <p:nvPr/>
          </p:nvSpPr>
          <p:spPr bwMode="auto">
            <a:xfrm>
              <a:off x="2290" y="326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1"/>
            <p:cNvSpPr>
              <a:spLocks noChangeArrowheads="1"/>
            </p:cNvSpPr>
            <p:nvPr/>
          </p:nvSpPr>
          <p:spPr bwMode="auto">
            <a:xfrm>
              <a:off x="2160" y="316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82"/>
            <p:cNvSpPr>
              <a:spLocks noChangeArrowheads="1"/>
            </p:cNvSpPr>
            <p:nvPr/>
          </p:nvSpPr>
          <p:spPr bwMode="auto">
            <a:xfrm>
              <a:off x="2382" y="328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83"/>
            <p:cNvSpPr>
              <a:spLocks noChangeArrowheads="1"/>
            </p:cNvSpPr>
            <p:nvPr/>
          </p:nvSpPr>
          <p:spPr bwMode="auto">
            <a:xfrm>
              <a:off x="2142" y="331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84"/>
            <p:cNvSpPr>
              <a:spLocks noChangeArrowheads="1"/>
            </p:cNvSpPr>
            <p:nvPr/>
          </p:nvSpPr>
          <p:spPr bwMode="auto">
            <a:xfrm>
              <a:off x="2234" y="320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85"/>
            <p:cNvSpPr>
              <a:spLocks noChangeArrowheads="1"/>
            </p:cNvSpPr>
            <p:nvPr/>
          </p:nvSpPr>
          <p:spPr bwMode="auto">
            <a:xfrm>
              <a:off x="2414" y="319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86"/>
            <p:cNvSpPr>
              <a:spLocks noChangeArrowheads="1"/>
            </p:cNvSpPr>
            <p:nvPr/>
          </p:nvSpPr>
          <p:spPr bwMode="auto">
            <a:xfrm>
              <a:off x="2438" y="312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87"/>
            <p:cNvSpPr>
              <a:spLocks noChangeArrowheads="1"/>
            </p:cNvSpPr>
            <p:nvPr/>
          </p:nvSpPr>
          <p:spPr bwMode="auto">
            <a:xfrm>
              <a:off x="2016" y="312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88"/>
            <p:cNvSpPr>
              <a:spLocks noChangeArrowheads="1"/>
            </p:cNvSpPr>
            <p:nvPr/>
          </p:nvSpPr>
          <p:spPr bwMode="auto">
            <a:xfrm>
              <a:off x="2184" y="311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89"/>
            <p:cNvSpPr>
              <a:spLocks noChangeArrowheads="1"/>
            </p:cNvSpPr>
            <p:nvPr/>
          </p:nvSpPr>
          <p:spPr bwMode="auto">
            <a:xfrm>
              <a:off x="2314" y="310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99CC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" name="Line 90"/>
          <p:cNvSpPr>
            <a:spLocks noChangeShapeType="1"/>
          </p:cNvSpPr>
          <p:nvPr/>
        </p:nvSpPr>
        <p:spPr bwMode="auto">
          <a:xfrm>
            <a:off x="4244975" y="2789238"/>
            <a:ext cx="10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Text Box 91"/>
          <p:cNvSpPr txBox="1">
            <a:spLocks noChangeArrowheads="1"/>
          </p:cNvSpPr>
          <p:nvPr/>
        </p:nvSpPr>
        <p:spPr bwMode="auto">
          <a:xfrm>
            <a:off x="2220912" y="1911350"/>
            <a:ext cx="121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400" b="1" dirty="0">
                <a:solidFill>
                  <a:srgbClr val="FF0000"/>
                </a:solidFill>
                <a:latin typeface="Garamond" pitchFamily="18" charset="0"/>
              </a:rPr>
              <a:t>e</a:t>
            </a:r>
            <a:r>
              <a:rPr lang="de-DE" sz="2400" b="1" baseline="30000" dirty="0">
                <a:solidFill>
                  <a:srgbClr val="FF0000"/>
                </a:solidFill>
                <a:latin typeface="Garamond" pitchFamily="18" charset="0"/>
              </a:rPr>
              <a:t>-</a:t>
            </a:r>
            <a:r>
              <a:rPr lang="de-DE" sz="2400" b="1" dirty="0">
                <a:solidFill>
                  <a:srgbClr val="FF0000"/>
                </a:solidFill>
                <a:latin typeface="Garamond" pitchFamily="18" charset="0"/>
              </a:rPr>
              <a:t>-beam</a:t>
            </a:r>
            <a:endParaRPr lang="de-DE" sz="1200" dirty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5" name="Line 92"/>
          <p:cNvSpPr>
            <a:spLocks noChangeShapeType="1"/>
          </p:cNvSpPr>
          <p:nvPr/>
        </p:nvSpPr>
        <p:spPr bwMode="auto">
          <a:xfrm>
            <a:off x="2687637" y="2365375"/>
            <a:ext cx="4048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6" name="Group 93"/>
          <p:cNvGrpSpPr>
            <a:grpSpLocks/>
          </p:cNvGrpSpPr>
          <p:nvPr/>
        </p:nvGrpSpPr>
        <p:grpSpPr bwMode="auto">
          <a:xfrm>
            <a:off x="6621462" y="1957388"/>
            <a:ext cx="708025" cy="1044575"/>
            <a:chOff x="2784" y="4482"/>
            <a:chExt cx="672" cy="1080"/>
          </a:xfrm>
        </p:grpSpPr>
        <p:sp>
          <p:nvSpPr>
            <p:cNvPr id="97" name="Oval 94"/>
            <p:cNvSpPr>
              <a:spLocks noChangeArrowheads="1"/>
            </p:cNvSpPr>
            <p:nvPr/>
          </p:nvSpPr>
          <p:spPr bwMode="auto">
            <a:xfrm>
              <a:off x="2784" y="4704"/>
              <a:ext cx="672" cy="624"/>
            </a:xfrm>
            <a:prstGeom prst="ellipse">
              <a:avLst/>
            </a:prstGeom>
            <a:gradFill rotWithShape="0">
              <a:gsLst>
                <a:gs pos="0">
                  <a:srgbClr val="FF0066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8" name="Group 95"/>
            <p:cNvGrpSpPr>
              <a:grpSpLocks/>
            </p:cNvGrpSpPr>
            <p:nvPr/>
          </p:nvGrpSpPr>
          <p:grpSpPr bwMode="auto">
            <a:xfrm>
              <a:off x="3033" y="4482"/>
              <a:ext cx="297" cy="1080"/>
              <a:chOff x="3369" y="4434"/>
              <a:chExt cx="297" cy="1080"/>
            </a:xfrm>
          </p:grpSpPr>
          <p:sp>
            <p:nvSpPr>
              <p:cNvPr id="118" name="Freeform 96"/>
              <p:cNvSpPr>
                <a:spLocks/>
              </p:cNvSpPr>
              <p:nvPr/>
            </p:nvSpPr>
            <p:spPr bwMode="auto">
              <a:xfrm flipV="1">
                <a:off x="3369" y="4975"/>
                <a:ext cx="297" cy="5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304"/>
                  </a:cxn>
                  <a:cxn ang="0">
                    <a:pos x="84" y="460"/>
                  </a:cxn>
                  <a:cxn ang="0">
                    <a:pos x="244" y="592"/>
                  </a:cxn>
                  <a:cxn ang="0">
                    <a:pos x="288" y="664"/>
                  </a:cxn>
                  <a:cxn ang="0">
                    <a:pos x="296" y="700"/>
                  </a:cxn>
                </a:cxnLst>
                <a:rect l="0" t="0" r="r" b="b"/>
                <a:pathLst>
                  <a:path w="297" h="700">
                    <a:moveTo>
                      <a:pt x="0" y="0"/>
                    </a:moveTo>
                    <a:cubicBezTo>
                      <a:pt x="3" y="113"/>
                      <a:pt x="6" y="227"/>
                      <a:pt x="20" y="304"/>
                    </a:cubicBezTo>
                    <a:cubicBezTo>
                      <a:pt x="34" y="381"/>
                      <a:pt x="47" y="412"/>
                      <a:pt x="84" y="460"/>
                    </a:cubicBezTo>
                    <a:cubicBezTo>
                      <a:pt x="121" y="508"/>
                      <a:pt x="210" y="558"/>
                      <a:pt x="244" y="592"/>
                    </a:cubicBezTo>
                    <a:cubicBezTo>
                      <a:pt x="278" y="626"/>
                      <a:pt x="279" y="646"/>
                      <a:pt x="288" y="664"/>
                    </a:cubicBezTo>
                    <a:cubicBezTo>
                      <a:pt x="297" y="682"/>
                      <a:pt x="296" y="691"/>
                      <a:pt x="296" y="700"/>
                    </a:cubicBezTo>
                  </a:path>
                </a:pathLst>
              </a:cu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Freeform 97"/>
              <p:cNvSpPr>
                <a:spLocks/>
              </p:cNvSpPr>
              <p:nvPr/>
            </p:nvSpPr>
            <p:spPr bwMode="auto">
              <a:xfrm>
                <a:off x="3369" y="4434"/>
                <a:ext cx="297" cy="5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304"/>
                  </a:cxn>
                  <a:cxn ang="0">
                    <a:pos x="84" y="460"/>
                  </a:cxn>
                  <a:cxn ang="0">
                    <a:pos x="244" y="592"/>
                  </a:cxn>
                  <a:cxn ang="0">
                    <a:pos x="288" y="664"/>
                  </a:cxn>
                  <a:cxn ang="0">
                    <a:pos x="296" y="700"/>
                  </a:cxn>
                </a:cxnLst>
                <a:rect l="0" t="0" r="r" b="b"/>
                <a:pathLst>
                  <a:path w="297" h="700">
                    <a:moveTo>
                      <a:pt x="0" y="0"/>
                    </a:moveTo>
                    <a:cubicBezTo>
                      <a:pt x="3" y="113"/>
                      <a:pt x="6" y="227"/>
                      <a:pt x="20" y="304"/>
                    </a:cubicBezTo>
                    <a:cubicBezTo>
                      <a:pt x="34" y="381"/>
                      <a:pt x="47" y="412"/>
                      <a:pt x="84" y="460"/>
                    </a:cubicBezTo>
                    <a:cubicBezTo>
                      <a:pt x="121" y="508"/>
                      <a:pt x="210" y="558"/>
                      <a:pt x="244" y="592"/>
                    </a:cubicBezTo>
                    <a:cubicBezTo>
                      <a:pt x="278" y="626"/>
                      <a:pt x="279" y="646"/>
                      <a:pt x="288" y="664"/>
                    </a:cubicBezTo>
                    <a:cubicBezTo>
                      <a:pt x="297" y="682"/>
                      <a:pt x="296" y="691"/>
                      <a:pt x="296" y="700"/>
                    </a:cubicBezTo>
                  </a:path>
                </a:pathLst>
              </a:cu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2994" y="4794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3054" y="5047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3178" y="5095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3106" y="512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3168" y="5029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3088" y="500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3030" y="489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3000" y="5079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3048" y="5163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3154" y="4977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3092" y="507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3036" y="4977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3193" y="5064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11"/>
            <p:cNvSpPr>
              <a:spLocks noChangeArrowheads="1"/>
            </p:cNvSpPr>
            <p:nvPr/>
          </p:nvSpPr>
          <p:spPr bwMode="auto">
            <a:xfrm>
              <a:off x="3018" y="5121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12"/>
            <p:cNvSpPr>
              <a:spLocks noChangeArrowheads="1"/>
            </p:cNvSpPr>
            <p:nvPr/>
          </p:nvSpPr>
          <p:spPr bwMode="auto">
            <a:xfrm>
              <a:off x="2985" y="5033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13"/>
            <p:cNvSpPr>
              <a:spLocks noChangeArrowheads="1"/>
            </p:cNvSpPr>
            <p:nvPr/>
          </p:nvSpPr>
          <p:spPr bwMode="auto">
            <a:xfrm>
              <a:off x="3210" y="4983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14"/>
            <p:cNvSpPr>
              <a:spLocks noChangeArrowheads="1"/>
            </p:cNvSpPr>
            <p:nvPr/>
          </p:nvSpPr>
          <p:spPr bwMode="auto">
            <a:xfrm>
              <a:off x="3246" y="5025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15"/>
            <p:cNvSpPr>
              <a:spLocks noChangeArrowheads="1"/>
            </p:cNvSpPr>
            <p:nvPr/>
          </p:nvSpPr>
          <p:spPr bwMode="auto">
            <a:xfrm>
              <a:off x="3060" y="4925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3116" y="4915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0066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3" name="Group 120"/>
          <p:cNvGrpSpPr>
            <a:grpSpLocks/>
          </p:cNvGrpSpPr>
          <p:nvPr/>
        </p:nvGrpSpPr>
        <p:grpSpPr bwMode="auto">
          <a:xfrm>
            <a:off x="4102100" y="4338637"/>
            <a:ext cx="495300" cy="246063"/>
            <a:chOff x="2016" y="3106"/>
            <a:chExt cx="470" cy="254"/>
          </a:xfrm>
        </p:grpSpPr>
        <p:sp>
          <p:nvSpPr>
            <p:cNvPr id="124" name="Oval 121"/>
            <p:cNvSpPr>
              <a:spLocks noChangeArrowheads="1"/>
            </p:cNvSpPr>
            <p:nvPr/>
          </p:nvSpPr>
          <p:spPr bwMode="auto">
            <a:xfrm>
              <a:off x="2064" y="3264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22"/>
            <p:cNvSpPr>
              <a:spLocks noChangeArrowheads="1"/>
            </p:cNvSpPr>
            <p:nvPr/>
          </p:nvSpPr>
          <p:spPr bwMode="auto">
            <a:xfrm>
              <a:off x="2178" y="323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23"/>
            <p:cNvSpPr>
              <a:spLocks noChangeArrowheads="1"/>
            </p:cNvSpPr>
            <p:nvPr/>
          </p:nvSpPr>
          <p:spPr bwMode="auto">
            <a:xfrm>
              <a:off x="2376" y="328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24"/>
            <p:cNvSpPr>
              <a:spLocks noChangeArrowheads="1"/>
            </p:cNvSpPr>
            <p:nvPr/>
          </p:nvSpPr>
          <p:spPr bwMode="auto">
            <a:xfrm>
              <a:off x="2304" y="331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25"/>
            <p:cNvSpPr>
              <a:spLocks noChangeArrowheads="1"/>
            </p:cNvSpPr>
            <p:nvPr/>
          </p:nvSpPr>
          <p:spPr bwMode="auto">
            <a:xfrm>
              <a:off x="2366" y="3220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26"/>
            <p:cNvSpPr>
              <a:spLocks noChangeArrowheads="1"/>
            </p:cNvSpPr>
            <p:nvPr/>
          </p:nvSpPr>
          <p:spPr bwMode="auto">
            <a:xfrm>
              <a:off x="2286" y="319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27"/>
            <p:cNvSpPr>
              <a:spLocks noChangeArrowheads="1"/>
            </p:cNvSpPr>
            <p:nvPr/>
          </p:nvSpPr>
          <p:spPr bwMode="auto">
            <a:xfrm>
              <a:off x="2082" y="3194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28"/>
            <p:cNvSpPr>
              <a:spLocks noChangeArrowheads="1"/>
            </p:cNvSpPr>
            <p:nvPr/>
          </p:nvSpPr>
          <p:spPr bwMode="auto">
            <a:xfrm>
              <a:off x="2124" y="3270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129"/>
            <p:cNvSpPr>
              <a:spLocks noChangeArrowheads="1"/>
            </p:cNvSpPr>
            <p:nvPr/>
          </p:nvSpPr>
          <p:spPr bwMode="auto">
            <a:xfrm>
              <a:off x="2208" y="331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130"/>
            <p:cNvSpPr>
              <a:spLocks noChangeArrowheads="1"/>
            </p:cNvSpPr>
            <p:nvPr/>
          </p:nvSpPr>
          <p:spPr bwMode="auto">
            <a:xfrm>
              <a:off x="2352" y="316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131"/>
            <p:cNvSpPr>
              <a:spLocks noChangeArrowheads="1"/>
            </p:cNvSpPr>
            <p:nvPr/>
          </p:nvSpPr>
          <p:spPr bwMode="auto">
            <a:xfrm>
              <a:off x="2290" y="326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132"/>
            <p:cNvSpPr>
              <a:spLocks noChangeArrowheads="1"/>
            </p:cNvSpPr>
            <p:nvPr/>
          </p:nvSpPr>
          <p:spPr bwMode="auto">
            <a:xfrm>
              <a:off x="2160" y="316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33"/>
            <p:cNvSpPr>
              <a:spLocks noChangeArrowheads="1"/>
            </p:cNvSpPr>
            <p:nvPr/>
          </p:nvSpPr>
          <p:spPr bwMode="auto">
            <a:xfrm>
              <a:off x="2382" y="3288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34"/>
            <p:cNvSpPr>
              <a:spLocks noChangeArrowheads="1"/>
            </p:cNvSpPr>
            <p:nvPr/>
          </p:nvSpPr>
          <p:spPr bwMode="auto">
            <a:xfrm>
              <a:off x="2142" y="331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35"/>
            <p:cNvSpPr>
              <a:spLocks noChangeArrowheads="1"/>
            </p:cNvSpPr>
            <p:nvPr/>
          </p:nvSpPr>
          <p:spPr bwMode="auto">
            <a:xfrm>
              <a:off x="2234" y="320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36"/>
            <p:cNvSpPr>
              <a:spLocks noChangeArrowheads="1"/>
            </p:cNvSpPr>
            <p:nvPr/>
          </p:nvSpPr>
          <p:spPr bwMode="auto">
            <a:xfrm>
              <a:off x="2414" y="319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37"/>
            <p:cNvSpPr>
              <a:spLocks noChangeArrowheads="1"/>
            </p:cNvSpPr>
            <p:nvPr/>
          </p:nvSpPr>
          <p:spPr bwMode="auto">
            <a:xfrm>
              <a:off x="2438" y="312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138"/>
            <p:cNvSpPr>
              <a:spLocks noChangeArrowheads="1"/>
            </p:cNvSpPr>
            <p:nvPr/>
          </p:nvSpPr>
          <p:spPr bwMode="auto">
            <a:xfrm>
              <a:off x="2016" y="3122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39"/>
            <p:cNvSpPr>
              <a:spLocks noChangeArrowheads="1"/>
            </p:cNvSpPr>
            <p:nvPr/>
          </p:nvSpPr>
          <p:spPr bwMode="auto">
            <a:xfrm>
              <a:off x="2184" y="311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40"/>
            <p:cNvSpPr>
              <a:spLocks noChangeArrowheads="1"/>
            </p:cNvSpPr>
            <p:nvPr/>
          </p:nvSpPr>
          <p:spPr bwMode="auto">
            <a:xfrm>
              <a:off x="2314" y="3106"/>
              <a:ext cx="48" cy="48"/>
            </a:xfrm>
            <a:prstGeom prst="ellipse">
              <a:avLst/>
            </a:prstGeom>
            <a:gradFill rotWithShape="0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" name="AutoShape 141"/>
          <p:cNvSpPr>
            <a:spLocks noChangeArrowheads="1"/>
          </p:cNvSpPr>
          <p:nvPr/>
        </p:nvSpPr>
        <p:spPr bwMode="auto">
          <a:xfrm>
            <a:off x="3714750" y="4762500"/>
            <a:ext cx="152400" cy="139700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5" name="AutoShape 142"/>
          <p:cNvSpPr>
            <a:spLocks noChangeArrowheads="1"/>
          </p:cNvSpPr>
          <p:nvPr/>
        </p:nvSpPr>
        <p:spPr bwMode="auto">
          <a:xfrm>
            <a:off x="4727575" y="4762500"/>
            <a:ext cx="150812" cy="139700"/>
          </a:xfrm>
          <a:prstGeom prst="plus">
            <a:avLst>
              <a:gd name="adj" fmla="val 4375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Line 143"/>
          <p:cNvSpPr>
            <a:spLocks noChangeShapeType="1"/>
          </p:cNvSpPr>
          <p:nvPr/>
        </p:nvSpPr>
        <p:spPr bwMode="auto">
          <a:xfrm>
            <a:off x="4249737" y="4832350"/>
            <a:ext cx="10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Line 144"/>
          <p:cNvSpPr>
            <a:spLocks noChangeShapeType="1"/>
          </p:cNvSpPr>
          <p:nvPr/>
        </p:nvSpPr>
        <p:spPr bwMode="auto">
          <a:xfrm>
            <a:off x="7227887" y="2355850"/>
            <a:ext cx="0" cy="279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Text Box 145"/>
          <p:cNvSpPr txBox="1">
            <a:spLocks noChangeArrowheads="1"/>
          </p:cNvSpPr>
          <p:nvPr/>
        </p:nvSpPr>
        <p:spPr bwMode="auto">
          <a:xfrm rot="16200000">
            <a:off x="6956424" y="2376488"/>
            <a:ext cx="925513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80000"/>
              </a:lnSpc>
              <a:spcBef>
                <a:spcPct val="50000"/>
              </a:spcBef>
            </a:pPr>
            <a:r>
              <a:rPr lang="de-DE" sz="1600" b="1">
                <a:latin typeface="Garamond" pitchFamily="18" charset="0"/>
              </a:rPr>
              <a:t>50 </a:t>
            </a:r>
            <a:r>
              <a:rPr lang="de-DE" sz="1600" b="1">
                <a:latin typeface="Garamond" pitchFamily="18" charset="0"/>
                <a:sym typeface="Symbol" pitchFamily="18" charset="2"/>
              </a:rPr>
              <a:t>m</a:t>
            </a:r>
            <a:endParaRPr lang="de-DE" sz="1600">
              <a:latin typeface="Times New Roman" pitchFamily="18" charset="0"/>
            </a:endParaRPr>
          </a:p>
        </p:txBody>
      </p:sp>
      <p:sp>
        <p:nvSpPr>
          <p:cNvPr id="150" name="Line 147"/>
          <p:cNvSpPr>
            <a:spLocks noChangeShapeType="1"/>
          </p:cNvSpPr>
          <p:nvPr/>
        </p:nvSpPr>
        <p:spPr bwMode="auto">
          <a:xfrm>
            <a:off x="5419725" y="2365375"/>
            <a:ext cx="4048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Rectangle 148"/>
          <p:cNvSpPr>
            <a:spLocks noChangeArrowheads="1"/>
          </p:cNvSpPr>
          <p:nvPr/>
        </p:nvSpPr>
        <p:spPr bwMode="auto">
          <a:xfrm>
            <a:off x="4054475" y="2216150"/>
            <a:ext cx="504825" cy="92075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Rectangle 149"/>
          <p:cNvSpPr>
            <a:spLocks noChangeArrowheads="1"/>
          </p:cNvSpPr>
          <p:nvPr/>
        </p:nvSpPr>
        <p:spPr bwMode="auto">
          <a:xfrm>
            <a:off x="4054475" y="2643188"/>
            <a:ext cx="504825" cy="93662"/>
          </a:xfrm>
          <a:prstGeom prst="rect">
            <a:avLst/>
          </a:prstGeom>
          <a:solidFill>
            <a:srgbClr val="33CC33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1860550" y="0"/>
            <a:ext cx="4222750" cy="1206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08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Charge Breeding – the EBIT</a:t>
            </a:r>
            <a:endParaRPr lang="en-US" sz="3600" dirty="0"/>
          </a:p>
        </p:txBody>
      </p:sp>
      <p:sp>
        <p:nvSpPr>
          <p:cNvPr id="168" name="Freeform 13"/>
          <p:cNvSpPr>
            <a:spLocks/>
          </p:cNvSpPr>
          <p:nvPr/>
        </p:nvSpPr>
        <p:spPr bwMode="auto">
          <a:xfrm>
            <a:off x="2012950" y="4267200"/>
            <a:ext cx="2438400" cy="1219200"/>
          </a:xfrm>
          <a:custGeom>
            <a:avLst/>
            <a:gdLst/>
            <a:ahLst/>
            <a:cxnLst>
              <a:cxn ang="0">
                <a:pos x="0" y="544"/>
              </a:cxn>
              <a:cxn ang="0">
                <a:pos x="192" y="544"/>
              </a:cxn>
              <a:cxn ang="0">
                <a:pos x="384" y="448"/>
              </a:cxn>
              <a:cxn ang="0">
                <a:pos x="576" y="256"/>
              </a:cxn>
              <a:cxn ang="0">
                <a:pos x="720" y="112"/>
              </a:cxn>
              <a:cxn ang="0">
                <a:pos x="912" y="16"/>
              </a:cxn>
              <a:cxn ang="0">
                <a:pos x="1152" y="16"/>
              </a:cxn>
              <a:cxn ang="0">
                <a:pos x="1248" y="112"/>
              </a:cxn>
              <a:cxn ang="0">
                <a:pos x="1344" y="160"/>
              </a:cxn>
              <a:cxn ang="0">
                <a:pos x="1488" y="160"/>
              </a:cxn>
            </a:cxnLst>
            <a:rect l="0" t="0" r="r" b="b"/>
            <a:pathLst>
              <a:path w="1488" h="560">
                <a:moveTo>
                  <a:pt x="0" y="544"/>
                </a:moveTo>
                <a:cubicBezTo>
                  <a:pt x="64" y="552"/>
                  <a:pt x="128" y="560"/>
                  <a:pt x="192" y="544"/>
                </a:cubicBezTo>
                <a:cubicBezTo>
                  <a:pt x="256" y="528"/>
                  <a:pt x="320" y="496"/>
                  <a:pt x="384" y="448"/>
                </a:cubicBezTo>
                <a:cubicBezTo>
                  <a:pt x="448" y="400"/>
                  <a:pt x="520" y="312"/>
                  <a:pt x="576" y="256"/>
                </a:cubicBezTo>
                <a:cubicBezTo>
                  <a:pt x="632" y="200"/>
                  <a:pt x="664" y="152"/>
                  <a:pt x="720" y="112"/>
                </a:cubicBezTo>
                <a:cubicBezTo>
                  <a:pt x="776" y="72"/>
                  <a:pt x="840" y="32"/>
                  <a:pt x="912" y="16"/>
                </a:cubicBezTo>
                <a:cubicBezTo>
                  <a:pt x="984" y="0"/>
                  <a:pt x="1096" y="0"/>
                  <a:pt x="1152" y="16"/>
                </a:cubicBezTo>
                <a:cubicBezTo>
                  <a:pt x="1208" y="32"/>
                  <a:pt x="1216" y="88"/>
                  <a:pt x="1248" y="112"/>
                </a:cubicBezTo>
                <a:cubicBezTo>
                  <a:pt x="1280" y="136"/>
                  <a:pt x="1304" y="152"/>
                  <a:pt x="1344" y="160"/>
                </a:cubicBezTo>
                <a:cubicBezTo>
                  <a:pt x="1384" y="168"/>
                  <a:pt x="1436" y="164"/>
                  <a:pt x="148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9" name="Freeform 15"/>
          <p:cNvSpPr>
            <a:spLocks/>
          </p:cNvSpPr>
          <p:nvPr/>
        </p:nvSpPr>
        <p:spPr bwMode="auto">
          <a:xfrm flipH="1">
            <a:off x="4191000" y="4273550"/>
            <a:ext cx="2625725" cy="1154112"/>
          </a:xfrm>
          <a:custGeom>
            <a:avLst/>
            <a:gdLst/>
            <a:ahLst/>
            <a:cxnLst>
              <a:cxn ang="0">
                <a:pos x="0" y="544"/>
              </a:cxn>
              <a:cxn ang="0">
                <a:pos x="192" y="544"/>
              </a:cxn>
              <a:cxn ang="0">
                <a:pos x="384" y="448"/>
              </a:cxn>
              <a:cxn ang="0">
                <a:pos x="576" y="256"/>
              </a:cxn>
              <a:cxn ang="0">
                <a:pos x="720" y="112"/>
              </a:cxn>
              <a:cxn ang="0">
                <a:pos x="912" y="16"/>
              </a:cxn>
              <a:cxn ang="0">
                <a:pos x="1152" y="16"/>
              </a:cxn>
              <a:cxn ang="0">
                <a:pos x="1248" y="112"/>
              </a:cxn>
              <a:cxn ang="0">
                <a:pos x="1344" y="160"/>
              </a:cxn>
              <a:cxn ang="0">
                <a:pos x="1488" y="160"/>
              </a:cxn>
            </a:cxnLst>
            <a:rect l="0" t="0" r="r" b="b"/>
            <a:pathLst>
              <a:path w="1488" h="560">
                <a:moveTo>
                  <a:pt x="0" y="544"/>
                </a:moveTo>
                <a:cubicBezTo>
                  <a:pt x="64" y="552"/>
                  <a:pt x="128" y="560"/>
                  <a:pt x="192" y="544"/>
                </a:cubicBezTo>
                <a:cubicBezTo>
                  <a:pt x="256" y="528"/>
                  <a:pt x="320" y="496"/>
                  <a:pt x="384" y="448"/>
                </a:cubicBezTo>
                <a:cubicBezTo>
                  <a:pt x="448" y="400"/>
                  <a:pt x="520" y="312"/>
                  <a:pt x="576" y="256"/>
                </a:cubicBezTo>
                <a:cubicBezTo>
                  <a:pt x="632" y="200"/>
                  <a:pt x="664" y="152"/>
                  <a:pt x="720" y="112"/>
                </a:cubicBezTo>
                <a:cubicBezTo>
                  <a:pt x="776" y="72"/>
                  <a:pt x="840" y="32"/>
                  <a:pt x="912" y="16"/>
                </a:cubicBezTo>
                <a:cubicBezTo>
                  <a:pt x="984" y="0"/>
                  <a:pt x="1096" y="0"/>
                  <a:pt x="1152" y="16"/>
                </a:cubicBezTo>
                <a:cubicBezTo>
                  <a:pt x="1208" y="32"/>
                  <a:pt x="1216" y="88"/>
                  <a:pt x="1248" y="112"/>
                </a:cubicBezTo>
                <a:cubicBezTo>
                  <a:pt x="1280" y="136"/>
                  <a:pt x="1304" y="152"/>
                  <a:pt x="1344" y="160"/>
                </a:cubicBezTo>
                <a:cubicBezTo>
                  <a:pt x="1384" y="168"/>
                  <a:pt x="1436" y="164"/>
                  <a:pt x="1488" y="16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0" name="Line 40"/>
          <p:cNvSpPr>
            <a:spLocks noChangeShapeType="1"/>
          </p:cNvSpPr>
          <p:nvPr/>
        </p:nvSpPr>
        <p:spPr bwMode="auto">
          <a:xfrm>
            <a:off x="2009775" y="4724400"/>
            <a:ext cx="495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1" name="Text Box 42"/>
          <p:cNvSpPr txBox="1">
            <a:spLocks noChangeArrowheads="1"/>
          </p:cNvSpPr>
          <p:nvPr/>
        </p:nvSpPr>
        <p:spPr bwMode="auto">
          <a:xfrm>
            <a:off x="723900" y="3505200"/>
            <a:ext cx="1247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Electrostatic</a:t>
            </a:r>
          </a:p>
          <a:p>
            <a:r>
              <a:rPr lang="en-US" dirty="0"/>
              <a:t>potential</a:t>
            </a:r>
          </a:p>
        </p:txBody>
      </p:sp>
      <p:sp>
        <p:nvSpPr>
          <p:cNvPr id="172" name="Text Box 43"/>
          <p:cNvSpPr txBox="1">
            <a:spLocks noChangeArrowheads="1"/>
          </p:cNvSpPr>
          <p:nvPr/>
        </p:nvSpPr>
        <p:spPr bwMode="auto">
          <a:xfrm>
            <a:off x="1628775" y="456088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0</a:t>
            </a:r>
          </a:p>
        </p:txBody>
      </p:sp>
      <p:sp>
        <p:nvSpPr>
          <p:cNvPr id="173" name="Text Box 45"/>
          <p:cNvSpPr txBox="1">
            <a:spLocks noChangeArrowheads="1"/>
          </p:cNvSpPr>
          <p:nvPr/>
        </p:nvSpPr>
        <p:spPr bwMode="auto">
          <a:xfrm>
            <a:off x="1366838" y="4089400"/>
            <a:ext cx="642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+5 kV</a:t>
            </a:r>
          </a:p>
        </p:txBody>
      </p:sp>
      <p:sp>
        <p:nvSpPr>
          <p:cNvPr id="174" name="Text Box 46"/>
          <p:cNvSpPr txBox="1">
            <a:spLocks noChangeArrowheads="1"/>
          </p:cNvSpPr>
          <p:nvPr/>
        </p:nvSpPr>
        <p:spPr bwMode="auto">
          <a:xfrm>
            <a:off x="812800" y="5257800"/>
            <a:ext cx="12676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-2 to </a:t>
            </a:r>
            <a:r>
              <a:rPr lang="en-US" b="0" dirty="0" smtClean="0"/>
              <a:t>-60 </a:t>
            </a:r>
            <a:r>
              <a:rPr lang="en-US" b="0" dirty="0"/>
              <a:t>kV</a:t>
            </a:r>
          </a:p>
        </p:txBody>
      </p:sp>
      <p:sp>
        <p:nvSpPr>
          <p:cNvPr id="175" name="Text Box 49"/>
          <p:cNvSpPr txBox="1">
            <a:spLocks noChangeArrowheads="1"/>
          </p:cNvSpPr>
          <p:nvPr/>
        </p:nvSpPr>
        <p:spPr bwMode="auto">
          <a:xfrm>
            <a:off x="3702050" y="4972050"/>
            <a:ext cx="1227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</a:rPr>
              <a:t>Axial potential</a:t>
            </a:r>
          </a:p>
          <a:p>
            <a:pPr algn="ctr"/>
            <a:r>
              <a:rPr lang="en-US" sz="1200" dirty="0">
                <a:solidFill>
                  <a:srgbClr val="333333"/>
                </a:solidFill>
              </a:rPr>
              <a:t>(drift tubes)</a:t>
            </a:r>
          </a:p>
        </p:txBody>
      </p:sp>
      <p:sp>
        <p:nvSpPr>
          <p:cNvPr id="176" name="Text Box 54"/>
          <p:cNvSpPr txBox="1">
            <a:spLocks noChangeArrowheads="1"/>
          </p:cNvSpPr>
          <p:nvPr/>
        </p:nvSpPr>
        <p:spPr bwMode="auto">
          <a:xfrm>
            <a:off x="5678488" y="5580063"/>
            <a:ext cx="30353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can apply different potentials</a:t>
            </a:r>
          </a:p>
          <a:p>
            <a:r>
              <a:rPr lang="en-US" dirty="0">
                <a:solidFill>
                  <a:srgbClr val="FF0000"/>
                </a:solidFill>
              </a:rPr>
              <a:t>to the drift tubes to create a</a:t>
            </a:r>
          </a:p>
          <a:p>
            <a:r>
              <a:rPr lang="en-US" dirty="0">
                <a:solidFill>
                  <a:srgbClr val="FF0000"/>
                </a:solidFill>
              </a:rPr>
              <a:t>potential well !!!</a:t>
            </a:r>
          </a:p>
        </p:txBody>
      </p:sp>
      <p:sp>
        <p:nvSpPr>
          <p:cNvPr id="177" name="Line 55"/>
          <p:cNvSpPr>
            <a:spLocks noChangeShapeType="1"/>
          </p:cNvSpPr>
          <p:nvPr/>
        </p:nvSpPr>
        <p:spPr bwMode="auto">
          <a:xfrm flipH="1" flipV="1">
            <a:off x="5178425" y="4503738"/>
            <a:ext cx="652463" cy="9985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368300" y="1206500"/>
            <a:ext cx="1816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</a:rPr>
              <a:t> </a:t>
            </a:r>
            <a:r>
              <a:rPr lang="en-US" b="1" dirty="0" smtClean="0">
                <a:latin typeface="Calibri" pitchFamily="34" charset="0"/>
              </a:rPr>
              <a:t>Radial:</a:t>
            </a:r>
          </a:p>
          <a:p>
            <a:r>
              <a:rPr lang="de-DE" dirty="0" smtClean="0">
                <a:solidFill>
                  <a:srgbClr val="FF0000"/>
                </a:solidFill>
                <a:latin typeface="Calibri" pitchFamily="34" charset="0"/>
              </a:rPr>
              <a:t>Electron beam space charge &amp; magnetic field</a:t>
            </a:r>
          </a:p>
          <a:p>
            <a:endParaRPr lang="de-DE" b="1" dirty="0" smtClean="0">
              <a:solidFill>
                <a:srgbClr val="0000FF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de-DE" b="1" dirty="0" smtClean="0">
                <a:latin typeface="Calibri" pitchFamily="34" charset="0"/>
              </a:rPr>
              <a:t> longitudinally: </a:t>
            </a:r>
            <a:r>
              <a:rPr lang="de-DE" dirty="0" smtClean="0">
                <a:solidFill>
                  <a:srgbClr val="FF3300"/>
                </a:solidFill>
                <a:latin typeface="Calibri" pitchFamily="34" charset="0"/>
              </a:rPr>
              <a:t>Electrostatic potential</a:t>
            </a:r>
            <a:endParaRPr lang="de-DE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80" name="Line 41"/>
          <p:cNvSpPr>
            <a:spLocks noChangeShapeType="1"/>
          </p:cNvSpPr>
          <p:nvPr/>
        </p:nvSpPr>
        <p:spPr bwMode="auto">
          <a:xfrm flipV="1">
            <a:off x="2012950" y="3886200"/>
            <a:ext cx="0" cy="175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EBIT - Schematic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15950" y="1168400"/>
            <a:ext cx="7686675" cy="5381625"/>
            <a:chOff x="1301750" y="1119188"/>
            <a:chExt cx="7686675" cy="5381625"/>
          </a:xfrm>
        </p:grpSpPr>
        <p:pic>
          <p:nvPicPr>
            <p:cNvPr id="6" name="Picture 5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460500" y="1401763"/>
              <a:ext cx="5791200" cy="3590925"/>
            </a:xfrm>
            <a:prstGeom prst="rect">
              <a:avLst/>
            </a:prstGeom>
            <a:noFill/>
            <a:ln/>
          </p:spPr>
        </p:pic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H="1" flipV="1">
              <a:off x="5330825" y="3906838"/>
              <a:ext cx="0" cy="1074737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35"/>
            <p:cNvSpPr txBox="1">
              <a:spLocks noChangeArrowheads="1"/>
            </p:cNvSpPr>
            <p:nvPr/>
          </p:nvSpPr>
          <p:spPr bwMode="auto">
            <a:xfrm>
              <a:off x="4716463" y="4984750"/>
              <a:ext cx="117951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Electron gun</a:t>
              </a:r>
            </a:p>
          </p:txBody>
        </p:sp>
        <p:sp>
          <p:nvSpPr>
            <p:cNvPr id="9" name="Line 38"/>
            <p:cNvSpPr>
              <a:spLocks noChangeShapeType="1"/>
            </p:cNvSpPr>
            <p:nvPr/>
          </p:nvSpPr>
          <p:spPr bwMode="auto">
            <a:xfrm flipH="1" flipV="1">
              <a:off x="4279900" y="3783013"/>
              <a:ext cx="0" cy="1189037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3986213" y="4984750"/>
              <a:ext cx="54768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Trap</a:t>
              </a:r>
            </a:p>
          </p:txBody>
        </p:sp>
        <p:sp>
          <p:nvSpPr>
            <p:cNvPr id="11" name="Line 40"/>
            <p:cNvSpPr>
              <a:spLocks noChangeShapeType="1"/>
            </p:cNvSpPr>
            <p:nvPr/>
          </p:nvSpPr>
          <p:spPr bwMode="auto">
            <a:xfrm flipV="1">
              <a:off x="2603500" y="3859213"/>
              <a:ext cx="0" cy="1122362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41"/>
            <p:cNvSpPr txBox="1">
              <a:spLocks noChangeArrowheads="1"/>
            </p:cNvSpPr>
            <p:nvPr/>
          </p:nvSpPr>
          <p:spPr bwMode="auto">
            <a:xfrm>
              <a:off x="1820863" y="4984750"/>
              <a:ext cx="1544637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Electron collector</a:t>
              </a:r>
            </a:p>
          </p:txBody>
        </p:sp>
        <p:sp>
          <p:nvSpPr>
            <p:cNvPr id="13" name="Line 42"/>
            <p:cNvSpPr>
              <a:spLocks noChangeShapeType="1"/>
            </p:cNvSpPr>
            <p:nvPr/>
          </p:nvSpPr>
          <p:spPr bwMode="auto">
            <a:xfrm flipH="1">
              <a:off x="4092575" y="1840238"/>
              <a:ext cx="9525" cy="1584000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44"/>
            <p:cNvSpPr txBox="1">
              <a:spLocks noChangeArrowheads="1"/>
            </p:cNvSpPr>
            <p:nvPr/>
          </p:nvSpPr>
          <p:spPr bwMode="auto">
            <a:xfrm>
              <a:off x="3035300" y="1119188"/>
              <a:ext cx="29956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/>
                <a:t>Cryogen-free superconducting coils</a:t>
              </a:r>
            </a:p>
          </p:txBody>
        </p:sp>
        <p:sp>
          <p:nvSpPr>
            <p:cNvPr id="15" name="Rectangle 53"/>
            <p:cNvSpPr>
              <a:spLocks noChangeArrowheads="1"/>
            </p:cNvSpPr>
            <p:nvPr/>
          </p:nvSpPr>
          <p:spPr bwMode="auto">
            <a:xfrm>
              <a:off x="5929313" y="1624013"/>
              <a:ext cx="2982912" cy="1036637"/>
            </a:xfrm>
            <a:prstGeom prst="rect">
              <a:avLst/>
            </a:prstGeom>
            <a:solidFill>
              <a:srgbClr val="FFFF99">
                <a:alpha val="7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48"/>
            <p:cNvSpPr txBox="1">
              <a:spLocks noChangeArrowheads="1"/>
            </p:cNvSpPr>
            <p:nvPr/>
          </p:nvSpPr>
          <p:spPr bwMode="auto">
            <a:xfrm>
              <a:off x="5916613" y="1624013"/>
              <a:ext cx="2995612" cy="1004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Working parameters:</a:t>
              </a:r>
            </a:p>
            <a:p>
              <a:r>
                <a:rPr lang="en-US" sz="1200" dirty="0"/>
                <a:t>Max. e-beam energy: ~70 </a:t>
              </a:r>
              <a:r>
                <a:rPr lang="en-US" sz="1200" dirty="0" err="1"/>
                <a:t>keV</a:t>
              </a:r>
              <a:endParaRPr lang="en-US" sz="1200" dirty="0"/>
            </a:p>
            <a:p>
              <a:r>
                <a:rPr lang="en-US" sz="1200" dirty="0"/>
                <a:t>Max. e-beam current: 500 </a:t>
              </a:r>
              <a:r>
                <a:rPr lang="en-US" sz="1200" dirty="0" err="1"/>
                <a:t>mA</a:t>
              </a:r>
              <a:r>
                <a:rPr lang="en-US" sz="1200" dirty="0"/>
                <a:t> </a:t>
              </a:r>
              <a:r>
                <a:rPr lang="en-US" sz="1200" b="1" dirty="0"/>
                <a:t>(up to 5 A)</a:t>
              </a:r>
            </a:p>
            <a:p>
              <a:r>
                <a:rPr lang="en-US" sz="1200" dirty="0"/>
                <a:t>Max. magnetic field strength: 6 T</a:t>
              </a:r>
            </a:p>
            <a:p>
              <a:r>
                <a:rPr lang="en-US" sz="1200" dirty="0"/>
                <a:t>Current density (center): 10</a:t>
              </a:r>
              <a:r>
                <a:rPr lang="en-US" sz="1200" baseline="30000" dirty="0"/>
                <a:t>4 </a:t>
              </a:r>
              <a:r>
                <a:rPr lang="en-US" sz="1200" dirty="0"/>
                <a:t>- 10</a:t>
              </a:r>
              <a:r>
                <a:rPr lang="en-US" sz="1200" baseline="30000" dirty="0"/>
                <a:t>5</a:t>
              </a:r>
              <a:r>
                <a:rPr lang="en-US" sz="1200" dirty="0"/>
                <a:t> A/cm</a:t>
              </a:r>
              <a:r>
                <a:rPr lang="en-US" sz="1200" baseline="30000" dirty="0"/>
                <a:t>2</a:t>
              </a:r>
            </a:p>
          </p:txBody>
        </p:sp>
        <p:grpSp>
          <p:nvGrpSpPr>
            <p:cNvPr id="17" name="Group 56"/>
            <p:cNvGrpSpPr>
              <a:grpSpLocks/>
            </p:cNvGrpSpPr>
            <p:nvPr/>
          </p:nvGrpSpPr>
          <p:grpSpPr bwMode="auto">
            <a:xfrm>
              <a:off x="2411433" y="5075238"/>
              <a:ext cx="354013" cy="546100"/>
              <a:chOff x="4525" y="2668"/>
              <a:chExt cx="223" cy="344"/>
            </a:xfrm>
          </p:grpSpPr>
          <p:sp>
            <p:nvSpPr>
              <p:cNvPr id="47" name="Oval 55"/>
              <p:cNvSpPr>
                <a:spLocks noChangeArrowheads="1"/>
              </p:cNvSpPr>
              <p:nvPr/>
            </p:nvSpPr>
            <p:spPr bwMode="auto">
              <a:xfrm>
                <a:off x="4525" y="2794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Text Box 54"/>
              <p:cNvSpPr txBox="1">
                <a:spLocks noChangeArrowheads="1"/>
              </p:cNvSpPr>
              <p:nvPr/>
            </p:nvSpPr>
            <p:spPr bwMode="auto">
              <a:xfrm>
                <a:off x="4525" y="2668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_</a:t>
                </a:r>
              </a:p>
            </p:txBody>
          </p:sp>
        </p:grpSp>
        <p:grpSp>
          <p:nvGrpSpPr>
            <p:cNvPr id="18" name="Group 57"/>
            <p:cNvGrpSpPr>
              <a:grpSpLocks/>
            </p:cNvGrpSpPr>
            <p:nvPr/>
          </p:nvGrpSpPr>
          <p:grpSpPr bwMode="auto">
            <a:xfrm>
              <a:off x="5168900" y="5075238"/>
              <a:ext cx="354013" cy="546100"/>
              <a:chOff x="4525" y="2668"/>
              <a:chExt cx="223" cy="344"/>
            </a:xfrm>
          </p:grpSpPr>
          <p:sp>
            <p:nvSpPr>
              <p:cNvPr id="45" name="Oval 58"/>
              <p:cNvSpPr>
                <a:spLocks noChangeArrowheads="1"/>
              </p:cNvSpPr>
              <p:nvPr/>
            </p:nvSpPr>
            <p:spPr bwMode="auto">
              <a:xfrm>
                <a:off x="4525" y="2794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Text Box 59"/>
              <p:cNvSpPr txBox="1">
                <a:spLocks noChangeArrowheads="1"/>
              </p:cNvSpPr>
              <p:nvPr/>
            </p:nvSpPr>
            <p:spPr bwMode="auto">
              <a:xfrm>
                <a:off x="4525" y="2668"/>
                <a:ext cx="223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_</a:t>
                </a:r>
              </a:p>
            </p:txBody>
          </p:sp>
        </p:grpSp>
        <p:grpSp>
          <p:nvGrpSpPr>
            <p:cNvPr id="19" name="Group 64"/>
            <p:cNvGrpSpPr>
              <a:grpSpLocks/>
            </p:cNvGrpSpPr>
            <p:nvPr/>
          </p:nvGrpSpPr>
          <p:grpSpPr bwMode="auto">
            <a:xfrm>
              <a:off x="4124325" y="5237165"/>
              <a:ext cx="361950" cy="457200"/>
              <a:chOff x="4090" y="2689"/>
              <a:chExt cx="228" cy="288"/>
            </a:xfrm>
          </p:grpSpPr>
          <p:sp>
            <p:nvSpPr>
              <p:cNvPr id="43" name="Oval 61"/>
              <p:cNvSpPr>
                <a:spLocks noChangeArrowheads="1"/>
              </p:cNvSpPr>
              <p:nvPr/>
            </p:nvSpPr>
            <p:spPr bwMode="auto">
              <a:xfrm>
                <a:off x="4090" y="2716"/>
                <a:ext cx="218" cy="21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Text Box 62"/>
              <p:cNvSpPr txBox="1">
                <a:spLocks noChangeArrowheads="1"/>
              </p:cNvSpPr>
              <p:nvPr/>
            </p:nvSpPr>
            <p:spPr bwMode="auto">
              <a:xfrm>
                <a:off x="4090" y="2689"/>
                <a:ext cx="22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b="1"/>
                  <a:t>+</a:t>
                </a:r>
              </a:p>
            </p:txBody>
          </p:sp>
        </p:grpSp>
        <p:sp>
          <p:nvSpPr>
            <p:cNvPr id="20" name="Text Box 65"/>
            <p:cNvSpPr txBox="1">
              <a:spLocks noChangeArrowheads="1"/>
            </p:cNvSpPr>
            <p:nvPr/>
          </p:nvSpPr>
          <p:spPr bwMode="auto">
            <a:xfrm>
              <a:off x="5086350" y="5656263"/>
              <a:ext cx="14856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Up to </a:t>
              </a:r>
              <a:r>
                <a:rPr lang="en-US" b="1" dirty="0" smtClean="0"/>
                <a:t>~-60 </a:t>
              </a:r>
              <a:r>
                <a:rPr lang="en-US" b="1" dirty="0"/>
                <a:t>kV</a:t>
              </a:r>
            </a:p>
          </p:txBody>
        </p:sp>
        <p:sp>
          <p:nvSpPr>
            <p:cNvPr id="21" name="Text Box 66"/>
            <p:cNvSpPr txBox="1">
              <a:spLocks noChangeArrowheads="1"/>
            </p:cNvSpPr>
            <p:nvPr/>
          </p:nvSpPr>
          <p:spPr bwMode="auto">
            <a:xfrm>
              <a:off x="3741738" y="5659438"/>
              <a:ext cx="11144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0 to ~10 kV</a:t>
              </a:r>
            </a:p>
          </p:txBody>
        </p:sp>
        <p:pic>
          <p:nvPicPr>
            <p:cNvPr id="22" name="Picture 6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83438" y="4159250"/>
              <a:ext cx="1770062" cy="234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Text Box 70"/>
            <p:cNvSpPr txBox="1">
              <a:spLocks noChangeArrowheads="1"/>
            </p:cNvSpPr>
            <p:nvPr/>
          </p:nvSpPr>
          <p:spPr bwMode="auto">
            <a:xfrm>
              <a:off x="1744663" y="5656263"/>
              <a:ext cx="14856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Up to </a:t>
              </a:r>
              <a:r>
                <a:rPr lang="en-US" b="1" dirty="0" smtClean="0"/>
                <a:t>~-60 </a:t>
              </a:r>
              <a:r>
                <a:rPr lang="en-US" b="1" dirty="0"/>
                <a:t>kV</a:t>
              </a:r>
            </a:p>
          </p:txBody>
        </p:sp>
        <p:sp>
          <p:nvSpPr>
            <p:cNvPr id="24" name="Rectangle 72"/>
            <p:cNvSpPr>
              <a:spLocks noChangeArrowheads="1"/>
            </p:cNvSpPr>
            <p:nvPr/>
          </p:nvSpPr>
          <p:spPr bwMode="auto">
            <a:xfrm>
              <a:off x="7259638" y="4081463"/>
              <a:ext cx="1690687" cy="2419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73"/>
            <p:cNvSpPr txBox="1">
              <a:spLocks noChangeArrowheads="1"/>
            </p:cNvSpPr>
            <p:nvPr/>
          </p:nvSpPr>
          <p:spPr bwMode="auto">
            <a:xfrm>
              <a:off x="7226300" y="3775075"/>
              <a:ext cx="17621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 dirty="0"/>
                <a:t>Magnetic-field </a:t>
              </a:r>
              <a:r>
                <a:rPr lang="en-US" sz="1200" b="1" dirty="0" err="1"/>
                <a:t>distrib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26" name="Text Box 75"/>
            <p:cNvSpPr txBox="1">
              <a:spLocks noChangeArrowheads="1"/>
            </p:cNvSpPr>
            <p:nvPr/>
          </p:nvSpPr>
          <p:spPr bwMode="auto">
            <a:xfrm>
              <a:off x="5762625" y="2814638"/>
              <a:ext cx="16795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4699"/>
                  </a:solidFill>
                </a:rPr>
                <a:t>Retractable e-gun</a:t>
              </a:r>
            </a:p>
          </p:txBody>
        </p:sp>
        <p:sp>
          <p:nvSpPr>
            <p:cNvPr id="27" name="Line 76"/>
            <p:cNvSpPr>
              <a:spLocks noChangeShapeType="1"/>
            </p:cNvSpPr>
            <p:nvPr/>
          </p:nvSpPr>
          <p:spPr bwMode="auto">
            <a:xfrm>
              <a:off x="1692275" y="2814638"/>
              <a:ext cx="152400" cy="5381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77"/>
            <p:cNvSpPr>
              <a:spLocks noChangeShapeType="1"/>
            </p:cNvSpPr>
            <p:nvPr/>
          </p:nvSpPr>
          <p:spPr bwMode="auto">
            <a:xfrm>
              <a:off x="1692275" y="2814638"/>
              <a:ext cx="1573213" cy="65246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 Box 78"/>
            <p:cNvSpPr txBox="1">
              <a:spLocks noChangeArrowheads="1"/>
            </p:cNvSpPr>
            <p:nvPr/>
          </p:nvSpPr>
          <p:spPr bwMode="auto">
            <a:xfrm>
              <a:off x="1301750" y="2276475"/>
              <a:ext cx="735013" cy="51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4699"/>
                  </a:solidFill>
                </a:rPr>
                <a:t>Einzel</a:t>
              </a:r>
            </a:p>
            <a:p>
              <a:r>
                <a:rPr lang="en-US" b="1">
                  <a:solidFill>
                    <a:srgbClr val="004699"/>
                  </a:solidFill>
                </a:rPr>
                <a:t>lenses</a:t>
              </a:r>
            </a:p>
          </p:txBody>
        </p:sp>
        <p:grpSp>
          <p:nvGrpSpPr>
            <p:cNvPr id="30" name="Group 83"/>
            <p:cNvGrpSpPr>
              <a:grpSpLocks/>
            </p:cNvGrpSpPr>
            <p:nvPr/>
          </p:nvGrpSpPr>
          <p:grpSpPr bwMode="auto">
            <a:xfrm>
              <a:off x="4144482" y="5961086"/>
              <a:ext cx="3967" cy="271463"/>
              <a:chOff x="920" y="3877"/>
              <a:chExt cx="3967" cy="171"/>
            </a:xfrm>
          </p:grpSpPr>
          <p:sp>
            <p:nvSpPr>
              <p:cNvPr id="40" name="Line 79"/>
              <p:cNvSpPr>
                <a:spLocks noChangeShapeType="1"/>
              </p:cNvSpPr>
              <p:nvPr/>
            </p:nvSpPr>
            <p:spPr bwMode="auto">
              <a:xfrm>
                <a:off x="920" y="3878"/>
                <a:ext cx="0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0"/>
              <p:cNvSpPr>
                <a:spLocks noChangeShapeType="1"/>
              </p:cNvSpPr>
              <p:nvPr/>
            </p:nvSpPr>
            <p:spPr bwMode="auto">
              <a:xfrm>
                <a:off x="920" y="3950"/>
                <a:ext cx="396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lg" len="med"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1"/>
              <p:cNvSpPr>
                <a:spLocks noChangeShapeType="1"/>
              </p:cNvSpPr>
              <p:nvPr/>
            </p:nvSpPr>
            <p:spPr bwMode="auto">
              <a:xfrm>
                <a:off x="4887" y="3877"/>
                <a:ext cx="0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 Box 82"/>
            <p:cNvSpPr txBox="1">
              <a:spLocks noChangeArrowheads="1"/>
            </p:cNvSpPr>
            <p:nvPr/>
          </p:nvSpPr>
          <p:spPr bwMode="auto">
            <a:xfrm>
              <a:off x="4102100" y="6196013"/>
              <a:ext cx="9493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~235 mm</a:t>
              </a:r>
            </a:p>
          </p:txBody>
        </p:sp>
        <p:grpSp>
          <p:nvGrpSpPr>
            <p:cNvPr id="32" name="Group 84"/>
            <p:cNvGrpSpPr>
              <a:grpSpLocks/>
            </p:cNvGrpSpPr>
            <p:nvPr/>
          </p:nvGrpSpPr>
          <p:grpSpPr bwMode="auto">
            <a:xfrm>
              <a:off x="2569960" y="5959475"/>
              <a:ext cx="3967" cy="271463"/>
              <a:chOff x="920" y="3877"/>
              <a:chExt cx="3967" cy="171"/>
            </a:xfrm>
          </p:grpSpPr>
          <p:sp>
            <p:nvSpPr>
              <p:cNvPr id="37" name="Line 85"/>
              <p:cNvSpPr>
                <a:spLocks noChangeShapeType="1"/>
              </p:cNvSpPr>
              <p:nvPr/>
            </p:nvSpPr>
            <p:spPr bwMode="auto">
              <a:xfrm>
                <a:off x="920" y="3878"/>
                <a:ext cx="0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6"/>
              <p:cNvSpPr>
                <a:spLocks noChangeShapeType="1"/>
              </p:cNvSpPr>
              <p:nvPr/>
            </p:nvSpPr>
            <p:spPr bwMode="auto">
              <a:xfrm>
                <a:off x="920" y="3950"/>
                <a:ext cx="396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lg" len="med"/>
                <a:tailEnd type="triangle" w="lg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7"/>
              <p:cNvSpPr>
                <a:spLocks noChangeShapeType="1"/>
              </p:cNvSpPr>
              <p:nvPr/>
            </p:nvSpPr>
            <p:spPr bwMode="auto">
              <a:xfrm>
                <a:off x="4887" y="3877"/>
                <a:ext cx="0" cy="17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 Box 88"/>
            <p:cNvSpPr txBox="1">
              <a:spLocks noChangeArrowheads="1"/>
            </p:cNvSpPr>
            <p:nvPr/>
          </p:nvSpPr>
          <p:spPr bwMode="auto">
            <a:xfrm>
              <a:off x="2813050" y="6196013"/>
              <a:ext cx="9493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~460 mm</a:t>
              </a:r>
            </a:p>
          </p:txBody>
        </p:sp>
        <p:sp>
          <p:nvSpPr>
            <p:cNvPr id="34" name="Oval 90"/>
            <p:cNvSpPr>
              <a:spLocks noChangeArrowheads="1"/>
            </p:cNvSpPr>
            <p:nvPr/>
          </p:nvSpPr>
          <p:spPr bwMode="auto">
            <a:xfrm>
              <a:off x="8181975" y="5157788"/>
              <a:ext cx="384175" cy="30638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91"/>
            <p:cNvSpPr>
              <a:spLocks noChangeShapeType="1"/>
            </p:cNvSpPr>
            <p:nvPr/>
          </p:nvSpPr>
          <p:spPr bwMode="auto">
            <a:xfrm flipH="1">
              <a:off x="7989888" y="5387975"/>
              <a:ext cx="230187" cy="1920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92"/>
            <p:cNvSpPr txBox="1">
              <a:spLocks noChangeArrowheads="1"/>
            </p:cNvSpPr>
            <p:nvPr/>
          </p:nvSpPr>
          <p:spPr bwMode="auto">
            <a:xfrm>
              <a:off x="7597775" y="5541963"/>
              <a:ext cx="4699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Dip</a:t>
              </a:r>
            </a:p>
          </p:txBody>
        </p:sp>
      </p:grpSp>
      <p:sp>
        <p:nvSpPr>
          <p:cNvPr id="49" name="Line 87"/>
          <p:cNvSpPr>
            <a:spLocks noChangeShapeType="1"/>
          </p:cNvSpPr>
          <p:nvPr/>
        </p:nvSpPr>
        <p:spPr bwMode="auto">
          <a:xfrm>
            <a:off x="4438650" y="6007100"/>
            <a:ext cx="0" cy="269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Charge breeding time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644650" y="5303838"/>
            <a:ext cx="27855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Mike </a:t>
            </a:r>
            <a:r>
              <a:rPr lang="en-US" dirty="0" err="1"/>
              <a:t>Froese</a:t>
            </a:r>
            <a:r>
              <a:rPr lang="en-US" dirty="0"/>
              <a:t> Master’s thesis</a:t>
            </a:r>
          </a:p>
          <a:p>
            <a:r>
              <a:rPr lang="en-US" i="1" dirty="0"/>
              <a:t>(Becker’s SUK program)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225550" y="3055938"/>
            <a:ext cx="876300" cy="269875"/>
          </a:xfrm>
          <a:prstGeom prst="rect">
            <a:avLst/>
          </a:prstGeom>
          <a:solidFill>
            <a:srgbClr val="FF00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080000" y="1498600"/>
            <a:ext cx="2865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For measurements on short-lived isotopes, a rapid production of HCI is crucial!</a:t>
            </a:r>
            <a:endParaRPr lang="en-US" i="1" dirty="0">
              <a:solidFill>
                <a:srgbClr val="FF33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1428750"/>
            <a:ext cx="4456112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3413125" y="4057650"/>
            <a:ext cx="1165225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Ar, </a:t>
            </a:r>
            <a:r>
              <a:rPr lang="en-US" b="1">
                <a:latin typeface="Symbol" pitchFamily="18" charset="2"/>
              </a:rPr>
              <a:t>t</a:t>
            </a:r>
            <a:r>
              <a:rPr lang="en-US" b="1"/>
              <a:t>~10 ms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4295775" y="2903538"/>
            <a:ext cx="382587" cy="304800"/>
          </a:xfrm>
          <a:prstGeom prst="rect">
            <a:avLst/>
          </a:prstGeom>
          <a:solidFill>
            <a:srgbClr val="FF0000">
              <a:alpha val="3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Kr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757737" y="3917950"/>
            <a:ext cx="32886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4699"/>
                </a:solidFill>
              </a:rPr>
              <a:t>                       74</a:t>
            </a:r>
            <a:r>
              <a:rPr lang="en-US" dirty="0">
                <a:solidFill>
                  <a:srgbClr val="004699"/>
                </a:solidFill>
              </a:rPr>
              <a:t>Rb half-life: 65 ms</a:t>
            </a:r>
          </a:p>
          <a:p>
            <a:r>
              <a:rPr lang="en-US" dirty="0">
                <a:solidFill>
                  <a:srgbClr val="004699"/>
                </a:solidFill>
              </a:rPr>
              <a:t>         He-like </a:t>
            </a:r>
            <a:r>
              <a:rPr lang="en-US" baseline="30000" dirty="0">
                <a:solidFill>
                  <a:srgbClr val="004699"/>
                </a:solidFill>
              </a:rPr>
              <a:t>74</a:t>
            </a:r>
            <a:r>
              <a:rPr lang="en-US" dirty="0">
                <a:solidFill>
                  <a:srgbClr val="004699"/>
                </a:solidFill>
              </a:rPr>
              <a:t>Rb CB time:~10 ms</a:t>
            </a:r>
          </a:p>
          <a:p>
            <a:r>
              <a:rPr lang="en-US" dirty="0">
                <a:solidFill>
                  <a:srgbClr val="004699"/>
                </a:solidFill>
              </a:rPr>
              <a:t>         Bare </a:t>
            </a:r>
            <a:r>
              <a:rPr lang="en-US" baseline="30000" dirty="0">
                <a:solidFill>
                  <a:srgbClr val="004699"/>
                </a:solidFill>
              </a:rPr>
              <a:t>74</a:t>
            </a:r>
            <a:r>
              <a:rPr lang="en-US" dirty="0">
                <a:solidFill>
                  <a:srgbClr val="004699"/>
                </a:solidFill>
              </a:rPr>
              <a:t>Rb CB time: ~100 ms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064125" y="2990850"/>
            <a:ext cx="2865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CB time &lt; Half Life of Nuclei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1714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Charge Breeding – the EBIT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039813" y="1546225"/>
            <a:ext cx="3265487" cy="3260725"/>
            <a:chOff x="3048000" y="2865438"/>
            <a:chExt cx="3265487" cy="3260725"/>
          </a:xfrm>
        </p:grpSpPr>
        <p:pic>
          <p:nvPicPr>
            <p:cNvPr id="6" name="Picture 7" descr="Beamline-schemati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048000" y="2865438"/>
              <a:ext cx="3265487" cy="3260725"/>
            </a:xfrm>
            <a:prstGeom prst="rect">
              <a:avLst/>
            </a:prstGeom>
            <a:noFill/>
            <a:ln/>
          </p:spPr>
        </p:pic>
        <p:sp>
          <p:nvSpPr>
            <p:cNvPr id="7" name="Text Box 19"/>
            <p:cNvSpPr txBox="1">
              <a:spLocks noChangeAspect="1" noChangeArrowheads="1"/>
            </p:cNvSpPr>
            <p:nvPr/>
          </p:nvSpPr>
          <p:spPr bwMode="auto">
            <a:xfrm>
              <a:off x="3138487" y="5656263"/>
              <a:ext cx="419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A</a:t>
              </a:r>
              <a:r>
                <a:rPr lang="en-US" sz="1800" b="1" baseline="30000" dirty="0"/>
                <a:t>+</a:t>
              </a:r>
            </a:p>
          </p:txBody>
        </p:sp>
        <p:sp>
          <p:nvSpPr>
            <p:cNvPr id="8" name="Text Box 20"/>
            <p:cNvSpPr txBox="1">
              <a:spLocks noChangeAspect="1" noChangeArrowheads="1"/>
            </p:cNvSpPr>
            <p:nvPr/>
          </p:nvSpPr>
          <p:spPr bwMode="auto">
            <a:xfrm>
              <a:off x="4303713" y="4159250"/>
              <a:ext cx="4191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1"/>
                <a:t>A</a:t>
              </a:r>
              <a:r>
                <a:rPr lang="en-US" sz="1800" b="1" baseline="30000"/>
                <a:t>+</a:t>
              </a:r>
            </a:p>
          </p:txBody>
        </p:sp>
        <p:sp>
          <p:nvSpPr>
            <p:cNvPr id="9" name="Text Box 21"/>
            <p:cNvSpPr txBox="1">
              <a:spLocks noChangeAspect="1" noChangeArrowheads="1"/>
            </p:cNvSpPr>
            <p:nvPr/>
          </p:nvSpPr>
          <p:spPr bwMode="auto">
            <a:xfrm>
              <a:off x="5646738" y="3659188"/>
              <a:ext cx="53181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b="1"/>
                <a:t>A</a:t>
              </a:r>
              <a:r>
                <a:rPr lang="en-US" sz="1800" b="1" baseline="30000"/>
                <a:t>q+</a:t>
              </a:r>
            </a:p>
          </p:txBody>
        </p:sp>
        <p:sp>
          <p:nvSpPr>
            <p:cNvPr id="10" name="Line 41"/>
            <p:cNvSpPr>
              <a:spLocks noChangeShapeType="1"/>
            </p:cNvSpPr>
            <p:nvPr/>
          </p:nvSpPr>
          <p:spPr bwMode="auto">
            <a:xfrm flipV="1">
              <a:off x="3419475" y="5926138"/>
              <a:ext cx="576263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2"/>
            <p:cNvSpPr>
              <a:spLocks noChangeShapeType="1"/>
            </p:cNvSpPr>
            <p:nvPr/>
          </p:nvSpPr>
          <p:spPr bwMode="auto">
            <a:xfrm flipV="1">
              <a:off x="4149725" y="4159250"/>
              <a:ext cx="152400" cy="460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43"/>
            <p:cNvSpPr>
              <a:spLocks noChangeShapeType="1"/>
            </p:cNvSpPr>
            <p:nvPr/>
          </p:nvSpPr>
          <p:spPr bwMode="auto">
            <a:xfrm flipV="1">
              <a:off x="4149725" y="5041900"/>
              <a:ext cx="0" cy="346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44"/>
            <p:cNvSpPr>
              <a:spLocks noChangeShapeType="1"/>
            </p:cNvSpPr>
            <p:nvPr/>
          </p:nvSpPr>
          <p:spPr bwMode="auto">
            <a:xfrm>
              <a:off x="4456113" y="4119563"/>
              <a:ext cx="692150" cy="153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5"/>
            <p:cNvSpPr>
              <a:spLocks/>
            </p:cNvSpPr>
            <p:nvPr/>
          </p:nvSpPr>
          <p:spPr bwMode="auto">
            <a:xfrm>
              <a:off x="5116513" y="3751263"/>
              <a:ext cx="530225" cy="1381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4" y="87"/>
                </a:cxn>
              </a:cxnLst>
              <a:rect l="0" t="0" r="r" b="b"/>
              <a:pathLst>
                <a:path w="334" h="87">
                  <a:moveTo>
                    <a:pt x="0" y="0"/>
                  </a:moveTo>
                  <a:lnTo>
                    <a:pt x="334" y="87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dash"/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6"/>
            <p:cNvSpPr>
              <a:spLocks/>
            </p:cNvSpPr>
            <p:nvPr/>
          </p:nvSpPr>
          <p:spPr bwMode="auto">
            <a:xfrm>
              <a:off x="4956175" y="3390900"/>
              <a:ext cx="306388" cy="306388"/>
            </a:xfrm>
            <a:custGeom>
              <a:avLst/>
              <a:gdLst/>
              <a:ahLst/>
              <a:cxnLst>
                <a:cxn ang="0">
                  <a:pos x="193" y="0"/>
                </a:cxn>
                <a:cxn ang="0">
                  <a:pos x="0" y="193"/>
                </a:cxn>
              </a:cxnLst>
              <a:rect l="0" t="0" r="r" b="b"/>
              <a:pathLst>
                <a:path w="193" h="193">
                  <a:moveTo>
                    <a:pt x="193" y="0"/>
                  </a:moveTo>
                  <a:lnTo>
                    <a:pt x="0" y="193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dash"/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71500" y="1073150"/>
            <a:ext cx="7912100" cy="5167275"/>
            <a:chOff x="482600" y="1163638"/>
            <a:chExt cx="7912100" cy="5167275"/>
          </a:xfrm>
        </p:grpSpPr>
        <p:pic>
          <p:nvPicPr>
            <p:cNvPr id="61" name="Picture 30" descr="IMG_406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64751" y="1674796"/>
              <a:ext cx="6207599" cy="4656117"/>
            </a:xfrm>
            <a:prstGeom prst="rect">
              <a:avLst/>
            </a:prstGeom>
            <a:noFill/>
          </p:spPr>
        </p:pic>
        <p:sp>
          <p:nvSpPr>
            <p:cNvPr id="62" name="Line 8"/>
            <p:cNvSpPr>
              <a:spLocks noChangeShapeType="1"/>
            </p:cNvSpPr>
            <p:nvPr/>
          </p:nvSpPr>
          <p:spPr bwMode="auto">
            <a:xfrm flipH="1">
              <a:off x="3719830" y="1470025"/>
              <a:ext cx="45719" cy="760413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 Box 9"/>
            <p:cNvSpPr txBox="1">
              <a:spLocks noChangeArrowheads="1"/>
            </p:cNvSpPr>
            <p:nvPr/>
          </p:nvSpPr>
          <p:spPr bwMode="auto">
            <a:xfrm>
              <a:off x="2651125" y="1163638"/>
              <a:ext cx="21701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60 kV high-voltage duct</a:t>
              </a:r>
            </a:p>
          </p:txBody>
        </p:sp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5549900" y="4657725"/>
              <a:ext cx="1681162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Electron collector</a:t>
              </a:r>
            </a:p>
            <a:p>
              <a:pPr algn="ctr"/>
              <a:r>
                <a:rPr lang="en-US" sz="1400" b="1" i="1" dirty="0"/>
                <a:t>(10” cube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65" name="Line 12"/>
            <p:cNvSpPr>
              <a:spLocks noChangeShapeType="1"/>
            </p:cNvSpPr>
            <p:nvPr/>
          </p:nvSpPr>
          <p:spPr bwMode="auto">
            <a:xfrm flipH="1" flipV="1">
              <a:off x="5310188" y="4005263"/>
              <a:ext cx="490537" cy="652462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 Box 13"/>
            <p:cNvSpPr txBox="1">
              <a:spLocks noChangeArrowheads="1"/>
            </p:cNvSpPr>
            <p:nvPr/>
          </p:nvSpPr>
          <p:spPr bwMode="auto">
            <a:xfrm>
              <a:off x="3841750" y="2354263"/>
              <a:ext cx="124264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 dirty="0"/>
                <a:t>Magnet / Trap</a:t>
              </a: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4532313" y="2698750"/>
              <a:ext cx="6350" cy="1038225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 Box 15"/>
            <p:cNvSpPr txBox="1">
              <a:spLocks noChangeArrowheads="1"/>
            </p:cNvSpPr>
            <p:nvPr/>
          </p:nvSpPr>
          <p:spPr bwMode="auto">
            <a:xfrm>
              <a:off x="1806575" y="4562475"/>
              <a:ext cx="111703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Electron gun</a:t>
              </a:r>
            </a:p>
            <a:p>
              <a:pPr algn="ctr"/>
              <a:r>
                <a:rPr lang="en-US" sz="1400" b="1" i="1" dirty="0"/>
                <a:t>(10” cube)</a:t>
              </a:r>
            </a:p>
          </p:txBody>
        </p:sp>
        <p:sp>
          <p:nvSpPr>
            <p:cNvPr id="69" name="Line 16"/>
            <p:cNvSpPr>
              <a:spLocks noChangeShapeType="1"/>
            </p:cNvSpPr>
            <p:nvPr/>
          </p:nvSpPr>
          <p:spPr bwMode="auto">
            <a:xfrm flipV="1">
              <a:off x="3073400" y="3930650"/>
              <a:ext cx="768350" cy="614363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7"/>
            <p:cNvSpPr>
              <a:spLocks noChangeShapeType="1"/>
            </p:cNvSpPr>
            <p:nvPr/>
          </p:nvSpPr>
          <p:spPr bwMode="auto">
            <a:xfrm>
              <a:off x="2343150" y="6002338"/>
              <a:ext cx="0" cy="2698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9"/>
            <p:cNvSpPr>
              <a:spLocks noChangeShapeType="1"/>
            </p:cNvSpPr>
            <p:nvPr/>
          </p:nvSpPr>
          <p:spPr bwMode="auto">
            <a:xfrm>
              <a:off x="2343150" y="6156325"/>
              <a:ext cx="368776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lg" len="med"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20"/>
            <p:cNvSpPr>
              <a:spLocks noChangeShapeType="1"/>
            </p:cNvSpPr>
            <p:nvPr/>
          </p:nvSpPr>
          <p:spPr bwMode="auto">
            <a:xfrm>
              <a:off x="6030913" y="6002338"/>
              <a:ext cx="0" cy="2698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4"/>
            <p:cNvSpPr>
              <a:spLocks noChangeShapeType="1"/>
            </p:cNvSpPr>
            <p:nvPr/>
          </p:nvSpPr>
          <p:spPr bwMode="auto">
            <a:xfrm flipH="1">
              <a:off x="6145213" y="3956051"/>
              <a:ext cx="157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25"/>
            <p:cNvSpPr>
              <a:spLocks noChangeShapeType="1"/>
            </p:cNvSpPr>
            <p:nvPr/>
          </p:nvSpPr>
          <p:spPr bwMode="auto">
            <a:xfrm flipH="1">
              <a:off x="6299200" y="4110038"/>
              <a:ext cx="157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 Box 26"/>
            <p:cNvSpPr txBox="1">
              <a:spLocks noChangeArrowheads="1"/>
            </p:cNvSpPr>
            <p:nvPr/>
          </p:nvSpPr>
          <p:spPr bwMode="auto">
            <a:xfrm>
              <a:off x="7439025" y="3498851"/>
              <a:ext cx="9112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Injection</a:t>
              </a:r>
            </a:p>
          </p:txBody>
        </p:sp>
        <p:sp>
          <p:nvSpPr>
            <p:cNvPr id="76" name="Text Box 27"/>
            <p:cNvSpPr txBox="1">
              <a:spLocks noChangeArrowheads="1"/>
            </p:cNvSpPr>
            <p:nvPr/>
          </p:nvSpPr>
          <p:spPr bwMode="auto">
            <a:xfrm>
              <a:off x="7343775" y="4148138"/>
              <a:ext cx="105092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/>
                <a:t>Extraction</a:t>
              </a:r>
            </a:p>
          </p:txBody>
        </p:sp>
        <p:sp>
          <p:nvSpPr>
            <p:cNvPr id="77" name="Text Box 31"/>
            <p:cNvSpPr txBox="1">
              <a:spLocks noChangeArrowheads="1"/>
            </p:cNvSpPr>
            <p:nvPr/>
          </p:nvSpPr>
          <p:spPr bwMode="auto">
            <a:xfrm>
              <a:off x="482600" y="1165225"/>
              <a:ext cx="2014538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High-voltage platform</a:t>
              </a:r>
            </a:p>
          </p:txBody>
        </p:sp>
        <p:sp>
          <p:nvSpPr>
            <p:cNvPr id="78" name="Line 32"/>
            <p:cNvSpPr>
              <a:spLocks noChangeShapeType="1"/>
            </p:cNvSpPr>
            <p:nvPr/>
          </p:nvSpPr>
          <p:spPr bwMode="auto">
            <a:xfrm flipH="1">
              <a:off x="1422400" y="1470025"/>
              <a:ext cx="0" cy="346075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33"/>
            <p:cNvSpPr>
              <a:spLocks noChangeShapeType="1"/>
            </p:cNvSpPr>
            <p:nvPr/>
          </p:nvSpPr>
          <p:spPr bwMode="auto">
            <a:xfrm flipH="1">
              <a:off x="6761163" y="1431925"/>
              <a:ext cx="0" cy="2112963"/>
            </a:xfrm>
            <a:prstGeom prst="lin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 type="oval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34"/>
            <p:cNvSpPr txBox="1">
              <a:spLocks noChangeArrowheads="1"/>
            </p:cNvSpPr>
            <p:nvPr/>
          </p:nvSpPr>
          <p:spPr bwMode="auto">
            <a:xfrm>
              <a:off x="5075238" y="1165225"/>
              <a:ext cx="26844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/>
                <a:t>Beam line under construction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816350" y="5695950"/>
            <a:ext cx="444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3m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52402"/>
            <a:ext cx="6800850" cy="1154098"/>
          </a:xfrm>
        </p:spPr>
        <p:txBody>
          <a:bodyPr>
            <a:noAutofit/>
          </a:bodyPr>
          <a:lstStyle/>
          <a:p>
            <a:r>
              <a:rPr lang="en-US" sz="3200" dirty="0" smtClean="0"/>
              <a:t>Electron Capture Branching Ratio </a:t>
            </a:r>
            <a:br>
              <a:rPr lang="en-US" sz="3200" dirty="0" smtClean="0"/>
            </a:br>
            <a:r>
              <a:rPr lang="en-US" sz="3200" dirty="0" smtClean="0"/>
              <a:t>and the Neutrino mass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399" y="1627029"/>
            <a:ext cx="2844801" cy="254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KATRIN_SCHEMATI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2500" y="2604929"/>
            <a:ext cx="4781499" cy="1200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950" y="4160679"/>
            <a:ext cx="288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SNO, picture taken from http://www.oit.on.ca</a:t>
            </a:r>
            <a:endParaRPr lang="en-US" sz="1000" dirty="0"/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851" y="1671479"/>
            <a:ext cx="2794249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527550" y="3849529"/>
            <a:ext cx="39560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KATRIN, picture taken from  http://students.washington.edu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927100" y="1192768"/>
            <a:ext cx="244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Neutrino oscillation</a:t>
            </a:r>
            <a:endParaRPr lang="en-US" sz="2000" b="1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5683250" y="1192768"/>
            <a:ext cx="1644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Tritium decay</a:t>
            </a:r>
            <a:endParaRPr lang="en-US" sz="20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438150" y="4817070"/>
            <a:ext cx="3422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Indicate a neutrino mass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Determination of mixing angle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25000" dirty="0" smtClean="0">
                <a:latin typeface="+mj-lt"/>
              </a:rPr>
              <a:t>ij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 Indicate mass hierarchy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Determination of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m²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83100" y="4806950"/>
            <a:ext cx="422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Endpoint energy of </a:t>
            </a:r>
            <a:r>
              <a:rPr lang="en-US" baseline="30000" dirty="0" smtClean="0"/>
              <a:t>3</a:t>
            </a:r>
            <a:r>
              <a:rPr lang="en-US" dirty="0" smtClean="0"/>
              <a:t>H decay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Effective mass for degenerated neutrinos: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638799" y="5518150"/>
          <a:ext cx="1888359" cy="622300"/>
        </p:xfrm>
        <a:graphic>
          <a:graphicData uri="http://schemas.openxmlformats.org/presentationml/2006/ole">
            <p:oleObj spid="_x0000_s41992" name="Equation" r:id="rId7" imgW="1117440" imgH="368280" progId="Equation.DSMT4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71550" y="4362450"/>
            <a:ext cx="208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Relative mass scale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2100" y="4362450"/>
            <a:ext cx="217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Absolute mass scale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0948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Double </a:t>
            </a:r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482600" y="3186112"/>
          <a:ext cx="2971800" cy="458788"/>
        </p:xfrm>
        <a:graphic>
          <a:graphicData uri="http://schemas.openxmlformats.org/presentationml/2006/ole">
            <p:oleObj spid="_x0000_s43011" name="Equation" r:id="rId4" imgW="1562040" imgH="241200" progId="Equation.3">
              <p:embed/>
            </p:oleObj>
          </a:graphicData>
        </a:graphic>
      </p:graphicFrame>
      <p:sp>
        <p:nvSpPr>
          <p:cNvPr id="7" name="AutoShape 6"/>
          <p:cNvSpPr>
            <a:spLocks noChangeArrowheads="1"/>
          </p:cNvSpPr>
          <p:nvPr/>
        </p:nvSpPr>
        <p:spPr bwMode="auto">
          <a:xfrm rot="9526211">
            <a:off x="3290888" y="2081212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33413" y="5356225"/>
            <a:ext cx="2670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/>
              <a:t>Half life&gt; </a:t>
            </a:r>
            <a:r>
              <a:rPr lang="de-DE" dirty="0"/>
              <a:t>10</a:t>
            </a:r>
            <a:r>
              <a:rPr lang="de-DE" sz="800" dirty="0"/>
              <a:t> </a:t>
            </a:r>
            <a:r>
              <a:rPr lang="de-DE" baseline="30000" dirty="0"/>
              <a:t>17</a:t>
            </a:r>
            <a:r>
              <a:rPr lang="de-DE" dirty="0"/>
              <a:t> </a:t>
            </a:r>
            <a:r>
              <a:rPr lang="de-DE" dirty="0" smtClean="0"/>
              <a:t>years (</a:t>
            </a:r>
            <a:r>
              <a:rPr lang="de-DE" baseline="30000" dirty="0" smtClean="0"/>
              <a:t>76</a:t>
            </a:r>
            <a:r>
              <a:rPr lang="de-DE" dirty="0" smtClean="0"/>
              <a:t>Ge)</a:t>
            </a:r>
            <a:endParaRPr lang="de-DE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944563" y="2809875"/>
            <a:ext cx="2047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2</a:t>
            </a:r>
            <a:r>
              <a:rPr lang="de-DE" b="1" dirty="0">
                <a:latin typeface="Symbol" pitchFamily="18" charset="2"/>
              </a:rPr>
              <a:t>n</a:t>
            </a:r>
            <a:r>
              <a:rPr lang="de-DE" b="1" dirty="0"/>
              <a:t> </a:t>
            </a:r>
            <a:r>
              <a:rPr lang="de-DE" b="1" dirty="0" smtClean="0"/>
              <a:t>double </a:t>
            </a:r>
            <a:r>
              <a:rPr lang="de-DE" b="1" dirty="0" smtClean="0">
                <a:latin typeface="Symbol" pitchFamily="18" charset="2"/>
              </a:rPr>
              <a:t>b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de-DE" b="1" dirty="0" smtClean="0"/>
              <a:t>decay</a:t>
            </a:r>
            <a:endParaRPr lang="de-DE" dirty="0"/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1068388" y="5788025"/>
            <a:ext cx="1800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/>
              <a:t>Dirac</a:t>
            </a:r>
            <a:r>
              <a:rPr lang="de-DE" b="1" dirty="0" smtClean="0"/>
              <a:t> </a:t>
            </a:r>
            <a:r>
              <a:rPr lang="de-DE" b="1" dirty="0"/>
              <a:t>- Neutrino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823913" y="2271712"/>
            <a:ext cx="228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/>
              <a:t>Standard model </a:t>
            </a:r>
            <a:endParaRPr lang="de-DE" sz="2400" b="1" dirty="0"/>
          </a:p>
        </p:txBody>
      </p:sp>
      <p:graphicFrame>
        <p:nvGraphicFramePr>
          <p:cNvPr id="12" name="Object 14"/>
          <p:cNvGraphicFramePr>
            <a:graphicFrameLocks noChangeAspect="1"/>
          </p:cNvGraphicFramePr>
          <p:nvPr/>
        </p:nvGraphicFramePr>
        <p:xfrm>
          <a:off x="5294312" y="3189287"/>
          <a:ext cx="2946400" cy="458788"/>
        </p:xfrm>
        <a:graphic>
          <a:graphicData uri="http://schemas.openxmlformats.org/presentationml/2006/ole">
            <p:oleObj spid="_x0000_s43012" name="Equation" r:id="rId5" imgW="1549080" imgH="241200" progId="Equation.3">
              <p:embed/>
            </p:oleObj>
          </a:graphicData>
        </a:graphic>
      </p:graphicFrame>
      <p:sp>
        <p:nvSpPr>
          <p:cNvPr id="13" name="Text Box 15"/>
          <p:cNvSpPr txBox="1">
            <a:spLocks noChangeAspect="1" noChangeArrowheads="1"/>
          </p:cNvSpPr>
          <p:nvPr/>
        </p:nvSpPr>
        <p:spPr bwMode="auto">
          <a:xfrm>
            <a:off x="5727700" y="2820987"/>
            <a:ext cx="2079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/>
              <a:t>0</a:t>
            </a:r>
            <a:r>
              <a:rPr lang="de-DE" b="1" dirty="0">
                <a:latin typeface="Symbol" pitchFamily="18" charset="2"/>
              </a:rPr>
              <a:t>n</a:t>
            </a:r>
            <a:r>
              <a:rPr lang="de-DE" b="1" dirty="0"/>
              <a:t> </a:t>
            </a:r>
            <a:r>
              <a:rPr lang="de-DE" b="1" dirty="0" smtClean="0"/>
              <a:t>double </a:t>
            </a:r>
            <a:r>
              <a:rPr lang="de-DE" b="1" dirty="0" smtClean="0">
                <a:latin typeface="Symbol" pitchFamily="18" charset="2"/>
              </a:rPr>
              <a:t>b</a:t>
            </a:r>
            <a:r>
              <a:rPr lang="de-DE" b="1" dirty="0" smtClean="0"/>
              <a:t> </a:t>
            </a:r>
            <a:r>
              <a:rPr lang="de-DE" b="1" dirty="0"/>
              <a:t>- </a:t>
            </a:r>
            <a:r>
              <a:rPr lang="de-DE" b="1" dirty="0" smtClean="0"/>
              <a:t>decay</a:t>
            </a:r>
            <a:endParaRPr lang="de-DE" dirty="0"/>
          </a:p>
        </p:txBody>
      </p:sp>
      <p:sp>
        <p:nvSpPr>
          <p:cNvPr id="14" name="Text Box 19"/>
          <p:cNvSpPr txBox="1">
            <a:spLocks noChangeAspect="1" noChangeArrowheads="1"/>
          </p:cNvSpPr>
          <p:nvPr/>
        </p:nvSpPr>
        <p:spPr bwMode="auto">
          <a:xfrm>
            <a:off x="5321300" y="4899025"/>
            <a:ext cx="289242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smtClean="0">
                <a:solidFill>
                  <a:srgbClr val="FF5050"/>
                </a:solidFill>
              </a:rPr>
              <a:t>Lepton number violation</a:t>
            </a:r>
            <a:endParaRPr lang="de-DE" dirty="0">
              <a:solidFill>
                <a:srgbClr val="FF5050"/>
              </a:solidFill>
            </a:endParaRPr>
          </a:p>
          <a:p>
            <a:pPr>
              <a:spcBef>
                <a:spcPct val="50000"/>
              </a:spcBef>
            </a:pPr>
            <a:r>
              <a:rPr lang="de-DE" dirty="0" smtClean="0"/>
              <a:t>Half life&gt; </a:t>
            </a:r>
            <a:r>
              <a:rPr lang="de-DE" dirty="0"/>
              <a:t>10</a:t>
            </a:r>
            <a:r>
              <a:rPr lang="de-DE" sz="800" dirty="0"/>
              <a:t> </a:t>
            </a:r>
            <a:r>
              <a:rPr lang="de-DE" baseline="30000" dirty="0"/>
              <a:t>24</a:t>
            </a:r>
            <a:r>
              <a:rPr lang="de-DE" dirty="0"/>
              <a:t> </a:t>
            </a:r>
            <a:r>
              <a:rPr lang="de-DE" dirty="0" smtClean="0"/>
              <a:t>years (</a:t>
            </a:r>
            <a:r>
              <a:rPr lang="de-DE" baseline="30000" dirty="0" smtClean="0"/>
              <a:t>76</a:t>
            </a:r>
            <a:r>
              <a:rPr lang="de-DE" dirty="0" smtClean="0"/>
              <a:t>Ge)!!!</a:t>
            </a:r>
            <a:endParaRPr lang="de-DE" dirty="0"/>
          </a:p>
        </p:txBody>
      </p:sp>
      <p:sp>
        <p:nvSpPr>
          <p:cNvPr id="15" name="Text Box 23"/>
          <p:cNvSpPr txBox="1">
            <a:spLocks noChangeAspect="1" noChangeArrowheads="1"/>
          </p:cNvSpPr>
          <p:nvPr/>
        </p:nvSpPr>
        <p:spPr bwMode="auto">
          <a:xfrm>
            <a:off x="5652294" y="5788025"/>
            <a:ext cx="2230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i="1" dirty="0" smtClean="0"/>
              <a:t>Majorana</a:t>
            </a:r>
            <a:r>
              <a:rPr lang="de-DE" b="1" dirty="0" smtClean="0"/>
              <a:t> </a:t>
            </a:r>
            <a:r>
              <a:rPr lang="de-DE" b="1" dirty="0"/>
              <a:t>- Neutrino </a:t>
            </a: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323850" y="1117600"/>
            <a:ext cx="26533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 dirty="0" smtClean="0">
                <a:solidFill>
                  <a:schemeClr val="accent1"/>
                </a:solidFill>
              </a:rPr>
              <a:t>Worldwide topic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19" name="Object 31"/>
          <p:cNvGraphicFramePr>
            <a:graphicFrameLocks noChangeAspect="1"/>
          </p:cNvGraphicFramePr>
          <p:nvPr/>
        </p:nvGraphicFramePr>
        <p:xfrm>
          <a:off x="5266784" y="998485"/>
          <a:ext cx="3737385" cy="1784350"/>
        </p:xfrm>
        <a:graphic>
          <a:graphicData uri="http://schemas.openxmlformats.org/presentationml/2006/ole">
            <p:oleObj spid="_x0000_s43013" name="Picture" r:id="rId6" imgW="24787510" imgH="11736438" progId="Word.Picture.8">
              <p:embed/>
            </p:oleObj>
          </a:graphicData>
        </a:graphic>
      </p:graphicFrame>
      <p:sp>
        <p:nvSpPr>
          <p:cNvPr id="20" name="AutoShape 44"/>
          <p:cNvSpPr>
            <a:spLocks noChangeAspect="1" noChangeArrowheads="1"/>
          </p:cNvSpPr>
          <p:nvPr/>
        </p:nvSpPr>
        <p:spPr bwMode="auto">
          <a:xfrm>
            <a:off x="7346880" y="1562100"/>
            <a:ext cx="853901" cy="504376"/>
          </a:xfrm>
          <a:prstGeom prst="wedgeRoundRectCallout">
            <a:avLst>
              <a:gd name="adj1" fmla="val -75551"/>
              <a:gd name="adj2" fmla="val -9120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 dirty="0"/>
              <a:t>GERDA</a:t>
            </a:r>
          </a:p>
          <a:p>
            <a:pPr algn="ctr"/>
            <a:r>
              <a:rPr lang="en-US" sz="1000" u="sng" dirty="0"/>
              <a:t>CUORE</a:t>
            </a:r>
          </a:p>
          <a:p>
            <a:pPr algn="ctr"/>
            <a:r>
              <a:rPr lang="en-US" sz="1000" u="sng" dirty="0"/>
              <a:t>COBRA</a:t>
            </a:r>
          </a:p>
        </p:txBody>
      </p:sp>
      <p:sp>
        <p:nvSpPr>
          <p:cNvPr id="21" name="AutoShape 45"/>
          <p:cNvSpPr>
            <a:spLocks noChangeAspect="1" noChangeArrowheads="1"/>
          </p:cNvSpPr>
          <p:nvPr/>
        </p:nvSpPr>
        <p:spPr bwMode="auto">
          <a:xfrm>
            <a:off x="6092790" y="1111730"/>
            <a:ext cx="853901" cy="144334"/>
          </a:xfrm>
          <a:prstGeom prst="wedgeRoundRectCallout">
            <a:avLst>
              <a:gd name="adj1" fmla="val -64523"/>
              <a:gd name="adj2" fmla="val 304944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SNO Lab</a:t>
            </a:r>
          </a:p>
        </p:txBody>
      </p:sp>
      <p:sp>
        <p:nvSpPr>
          <p:cNvPr id="22" name="AutoShape 46"/>
          <p:cNvSpPr>
            <a:spLocks noChangeAspect="1" noChangeArrowheads="1"/>
          </p:cNvSpPr>
          <p:nvPr/>
        </p:nvSpPr>
        <p:spPr bwMode="auto">
          <a:xfrm>
            <a:off x="7089531" y="2142292"/>
            <a:ext cx="712630" cy="144334"/>
          </a:xfrm>
          <a:prstGeom prst="wedgeRoundRectCallout">
            <a:avLst>
              <a:gd name="adj1" fmla="val -49580"/>
              <a:gd name="adj2" fmla="val -277630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NEMO3</a:t>
            </a:r>
          </a:p>
        </p:txBody>
      </p:sp>
      <p:sp>
        <p:nvSpPr>
          <p:cNvPr id="23" name="AutoShape 47"/>
          <p:cNvSpPr>
            <a:spLocks noChangeAspect="1" noChangeArrowheads="1"/>
          </p:cNvSpPr>
          <p:nvPr/>
        </p:nvSpPr>
        <p:spPr bwMode="auto">
          <a:xfrm>
            <a:off x="5949950" y="2095500"/>
            <a:ext cx="499155" cy="144334"/>
          </a:xfrm>
          <a:prstGeom prst="wedgeRoundRectCallout">
            <a:avLst>
              <a:gd name="adj1" fmla="val -91194"/>
              <a:gd name="adj2" fmla="val -166481"/>
              <a:gd name="adj3" fmla="val 16667"/>
            </a:avLst>
          </a:prstGeom>
          <a:solidFill>
            <a:schemeClr val="bg1">
              <a:alpha val="60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1000" u="sng"/>
              <a:t>EXO</a:t>
            </a:r>
          </a:p>
        </p:txBody>
      </p:sp>
      <p:sp>
        <p:nvSpPr>
          <p:cNvPr id="24" name="Oval 48"/>
          <p:cNvSpPr>
            <a:spLocks noChangeAspect="1" noChangeArrowheads="1"/>
          </p:cNvSpPr>
          <p:nvPr/>
        </p:nvSpPr>
        <p:spPr bwMode="auto">
          <a:xfrm>
            <a:off x="7969887" y="1039724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5" name="Oval 49"/>
          <p:cNvSpPr>
            <a:spLocks noChangeAspect="1" noChangeArrowheads="1"/>
          </p:cNvSpPr>
          <p:nvPr/>
        </p:nvSpPr>
        <p:spPr bwMode="auto">
          <a:xfrm>
            <a:off x="7097302" y="1741328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6" name="Oval 50"/>
          <p:cNvSpPr>
            <a:spLocks noChangeAspect="1" noChangeArrowheads="1"/>
          </p:cNvSpPr>
          <p:nvPr/>
        </p:nvSpPr>
        <p:spPr bwMode="auto">
          <a:xfrm>
            <a:off x="5949950" y="1614520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7" name="Oval 51"/>
          <p:cNvSpPr>
            <a:spLocks noChangeAspect="1" noChangeArrowheads="1"/>
          </p:cNvSpPr>
          <p:nvPr/>
        </p:nvSpPr>
        <p:spPr bwMode="auto">
          <a:xfrm>
            <a:off x="7061200" y="1777808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8" name="Oval 52"/>
          <p:cNvSpPr>
            <a:spLocks noChangeAspect="1" noChangeArrowheads="1"/>
          </p:cNvSpPr>
          <p:nvPr/>
        </p:nvSpPr>
        <p:spPr bwMode="auto">
          <a:xfrm>
            <a:off x="5736475" y="1914686"/>
            <a:ext cx="36102" cy="3648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u="sng"/>
          </a:p>
        </p:txBody>
      </p:sp>
      <p:sp>
        <p:nvSpPr>
          <p:cNvPr id="29" name="Text Box 53"/>
          <p:cNvSpPr txBox="1">
            <a:spLocks noChangeAspect="1" noChangeArrowheads="1"/>
          </p:cNvSpPr>
          <p:nvPr/>
        </p:nvSpPr>
        <p:spPr bwMode="auto">
          <a:xfrm>
            <a:off x="7933784" y="939800"/>
            <a:ext cx="1210216" cy="245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u="sng" dirty="0" smtClean="0">
                <a:solidFill>
                  <a:srgbClr val="FF5050"/>
                </a:solidFill>
              </a:rPr>
              <a:t>Underground labs</a:t>
            </a:r>
            <a:endParaRPr lang="en-US" sz="1000" u="sng" dirty="0">
              <a:solidFill>
                <a:srgbClr val="FF5050"/>
              </a:solidFill>
            </a:endParaRPr>
          </a:p>
        </p:txBody>
      </p:sp>
      <p:sp>
        <p:nvSpPr>
          <p:cNvPr id="30" name="AutoShape 30"/>
          <p:cNvSpPr>
            <a:spLocks noChangeArrowheads="1"/>
          </p:cNvSpPr>
          <p:nvPr/>
        </p:nvSpPr>
        <p:spPr bwMode="auto">
          <a:xfrm rot="1219290">
            <a:off x="4802188" y="2081212"/>
            <a:ext cx="849312" cy="558800"/>
          </a:xfrm>
          <a:prstGeom prst="rightArrow">
            <a:avLst>
              <a:gd name="adj1" fmla="val 29806"/>
              <a:gd name="adj2" fmla="val 44752"/>
            </a:avLst>
          </a:prstGeom>
          <a:solidFill>
            <a:srgbClr val="D1D1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" name="Group 238"/>
          <p:cNvGrpSpPr>
            <a:grpSpLocks/>
          </p:cNvGrpSpPr>
          <p:nvPr/>
        </p:nvGrpSpPr>
        <p:grpSpPr bwMode="auto">
          <a:xfrm>
            <a:off x="787400" y="3719512"/>
            <a:ext cx="2362200" cy="1495425"/>
            <a:chOff x="839" y="2115"/>
            <a:chExt cx="1488" cy="942"/>
          </a:xfrm>
        </p:grpSpPr>
        <p:graphicFrame>
          <p:nvGraphicFramePr>
            <p:cNvPr id="32" name="Object 232"/>
            <p:cNvGraphicFramePr>
              <a:graphicFrameLocks noChangeAspect="1"/>
            </p:cNvGraphicFramePr>
            <p:nvPr/>
          </p:nvGraphicFramePr>
          <p:xfrm>
            <a:off x="2200" y="2341"/>
            <a:ext cx="127" cy="176"/>
          </p:xfrm>
          <a:graphic>
            <a:graphicData uri="http://schemas.openxmlformats.org/presentationml/2006/ole">
              <p:oleObj spid="_x0000_s43014" name="Equation" r:id="rId7" imgW="164880" imgH="228600" progId="Equation.3">
                <p:embed/>
              </p:oleObj>
            </a:graphicData>
          </a:graphic>
        </p:graphicFrame>
        <p:sp>
          <p:nvSpPr>
            <p:cNvPr id="33" name="Oval 61"/>
            <p:cNvSpPr>
              <a:spLocks noChangeAspect="1" noChangeArrowheads="1"/>
            </p:cNvSpPr>
            <p:nvPr/>
          </p:nvSpPr>
          <p:spPr bwMode="auto">
            <a:xfrm>
              <a:off x="188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" name="Group 104"/>
            <p:cNvGrpSpPr>
              <a:grpSpLocks/>
            </p:cNvGrpSpPr>
            <p:nvPr/>
          </p:nvGrpSpPr>
          <p:grpSpPr bwMode="auto">
            <a:xfrm>
              <a:off x="839" y="2115"/>
              <a:ext cx="670" cy="681"/>
              <a:chOff x="2245" y="2568"/>
              <a:chExt cx="670" cy="681"/>
            </a:xfrm>
          </p:grpSpPr>
          <p:sp>
            <p:nvSpPr>
              <p:cNvPr id="45" name="Oval 102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Oval 103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92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99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93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94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10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Oval 98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Oval 95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97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Oval 101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96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Oval 91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90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Oval 89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85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Oval 84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Oval 83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88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82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81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Oval 86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Oval 87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80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7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57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Oval 69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Oval 74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Oval 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Oval 75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70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76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77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73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79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68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58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Oval 184"/>
            <p:cNvSpPr>
              <a:spLocks noChangeAspect="1" noChangeArrowheads="1"/>
            </p:cNvSpPr>
            <p:nvPr/>
          </p:nvSpPr>
          <p:spPr bwMode="auto">
            <a:xfrm>
              <a:off x="1882" y="2795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Line 185"/>
            <p:cNvSpPr>
              <a:spLocks noChangeShapeType="1"/>
            </p:cNvSpPr>
            <p:nvPr/>
          </p:nvSpPr>
          <p:spPr bwMode="auto">
            <a:xfrm flipV="1">
              <a:off x="1519" y="2250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186"/>
            <p:cNvSpPr>
              <a:spLocks noChangeShapeType="1"/>
            </p:cNvSpPr>
            <p:nvPr/>
          </p:nvSpPr>
          <p:spPr bwMode="auto">
            <a:xfrm>
              <a:off x="1474" y="2659"/>
              <a:ext cx="408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98"/>
            <p:cNvSpPr>
              <a:spLocks noChangeAspect="1" noChangeArrowheads="1"/>
            </p:cNvSpPr>
            <p:nvPr/>
          </p:nvSpPr>
          <p:spPr bwMode="auto">
            <a:xfrm>
              <a:off x="2109" y="238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199"/>
            <p:cNvSpPr>
              <a:spLocks noChangeAspect="1" noChangeArrowheads="1"/>
            </p:cNvSpPr>
            <p:nvPr/>
          </p:nvSpPr>
          <p:spPr bwMode="auto">
            <a:xfrm>
              <a:off x="2064" y="2647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Line 202"/>
            <p:cNvSpPr>
              <a:spLocks noChangeShapeType="1"/>
            </p:cNvSpPr>
            <p:nvPr/>
          </p:nvSpPr>
          <p:spPr bwMode="auto">
            <a:xfrm>
              <a:off x="1519" y="2568"/>
              <a:ext cx="54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203"/>
            <p:cNvSpPr>
              <a:spLocks noChangeShapeType="1"/>
            </p:cNvSpPr>
            <p:nvPr/>
          </p:nvSpPr>
          <p:spPr bwMode="auto">
            <a:xfrm flipV="1">
              <a:off x="1519" y="243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2" name="Object 226"/>
            <p:cNvGraphicFramePr>
              <a:graphicFrameLocks noChangeAspect="1"/>
            </p:cNvGraphicFramePr>
            <p:nvPr/>
          </p:nvGraphicFramePr>
          <p:xfrm>
            <a:off x="2039" y="2115"/>
            <a:ext cx="161" cy="171"/>
          </p:xfrm>
          <a:graphic>
            <a:graphicData uri="http://schemas.openxmlformats.org/presentationml/2006/ole">
              <p:oleObj spid="_x0000_s43015" name="Equation" r:id="rId8" imgW="215640" imgH="228600" progId="Equation.3">
                <p:embed/>
              </p:oleObj>
            </a:graphicData>
          </a:graphic>
        </p:graphicFrame>
        <p:graphicFrame>
          <p:nvGraphicFramePr>
            <p:cNvPr id="43" name="Object 227"/>
            <p:cNvGraphicFramePr>
              <a:graphicFrameLocks noChangeAspect="1"/>
            </p:cNvGraphicFramePr>
            <p:nvPr/>
          </p:nvGraphicFramePr>
          <p:xfrm>
            <a:off x="1973" y="2886"/>
            <a:ext cx="161" cy="171"/>
          </p:xfrm>
          <a:graphic>
            <a:graphicData uri="http://schemas.openxmlformats.org/presentationml/2006/ole">
              <p:oleObj spid="_x0000_s43016" name="Equation" r:id="rId9" imgW="215640" imgH="228600" progId="Equation.3">
                <p:embed/>
              </p:oleObj>
            </a:graphicData>
          </a:graphic>
        </p:graphicFrame>
        <p:graphicFrame>
          <p:nvGraphicFramePr>
            <p:cNvPr id="44" name="Object 233"/>
            <p:cNvGraphicFramePr>
              <a:graphicFrameLocks noChangeAspect="1"/>
            </p:cNvGraphicFramePr>
            <p:nvPr/>
          </p:nvGraphicFramePr>
          <p:xfrm>
            <a:off x="2141" y="2659"/>
            <a:ext cx="104" cy="144"/>
          </p:xfrm>
          <a:graphic>
            <a:graphicData uri="http://schemas.openxmlformats.org/presentationml/2006/ole">
              <p:oleObj spid="_x0000_s43017" name="Equation" r:id="rId10" imgW="164880" imgH="228600" progId="Equation.3">
                <p:embed/>
              </p:oleObj>
            </a:graphicData>
          </a:graphic>
        </p:graphicFrame>
      </p:grpSp>
      <p:grpSp>
        <p:nvGrpSpPr>
          <p:cNvPr id="83" name="Group 237"/>
          <p:cNvGrpSpPr>
            <a:grpSpLocks/>
          </p:cNvGrpSpPr>
          <p:nvPr/>
        </p:nvGrpSpPr>
        <p:grpSpPr bwMode="auto">
          <a:xfrm>
            <a:off x="5623719" y="3648075"/>
            <a:ext cx="2287587" cy="1206500"/>
            <a:chOff x="3888" y="2115"/>
            <a:chExt cx="1441" cy="760"/>
          </a:xfrm>
        </p:grpSpPr>
        <p:grpSp>
          <p:nvGrpSpPr>
            <p:cNvPr id="84" name="Group 143"/>
            <p:cNvGrpSpPr>
              <a:grpSpLocks/>
            </p:cNvGrpSpPr>
            <p:nvPr/>
          </p:nvGrpSpPr>
          <p:grpSpPr bwMode="auto">
            <a:xfrm rot="10597599">
              <a:off x="3888" y="2164"/>
              <a:ext cx="670" cy="681"/>
              <a:chOff x="2245" y="2568"/>
              <a:chExt cx="670" cy="681"/>
            </a:xfrm>
          </p:grpSpPr>
          <p:sp>
            <p:nvSpPr>
              <p:cNvPr id="94" name="Oval 144"/>
              <p:cNvSpPr>
                <a:spLocks noChangeAspect="1" noChangeArrowheads="1"/>
              </p:cNvSpPr>
              <p:nvPr/>
            </p:nvSpPr>
            <p:spPr bwMode="auto">
              <a:xfrm>
                <a:off x="2744" y="284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145"/>
              <p:cNvSpPr>
                <a:spLocks noChangeAspect="1" noChangeArrowheads="1"/>
              </p:cNvSpPr>
              <p:nvPr/>
            </p:nvSpPr>
            <p:spPr bwMode="auto">
              <a:xfrm>
                <a:off x="2699" y="270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146"/>
              <p:cNvSpPr>
                <a:spLocks noChangeAspect="1" noChangeArrowheads="1"/>
              </p:cNvSpPr>
              <p:nvPr/>
            </p:nvSpPr>
            <p:spPr bwMode="auto">
              <a:xfrm>
                <a:off x="2653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Oval 147"/>
              <p:cNvSpPr>
                <a:spLocks noChangeAspect="1" noChangeArrowheads="1"/>
              </p:cNvSpPr>
              <p:nvPr/>
            </p:nvSpPr>
            <p:spPr bwMode="auto">
              <a:xfrm>
                <a:off x="2608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148"/>
              <p:cNvSpPr>
                <a:spLocks noChangeAspect="1" noChangeArrowheads="1"/>
              </p:cNvSpPr>
              <p:nvPr/>
            </p:nvSpPr>
            <p:spPr bwMode="auto">
              <a:xfrm>
                <a:off x="2562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149"/>
              <p:cNvSpPr>
                <a:spLocks noChangeAspect="1" noChangeArrowheads="1"/>
              </p:cNvSpPr>
              <p:nvPr/>
            </p:nvSpPr>
            <p:spPr bwMode="auto">
              <a:xfrm>
                <a:off x="2562" y="261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Oval 150"/>
              <p:cNvSpPr>
                <a:spLocks noChangeAspect="1" noChangeArrowheads="1"/>
              </p:cNvSpPr>
              <p:nvPr/>
            </p:nvSpPr>
            <p:spPr bwMode="auto">
              <a:xfrm>
                <a:off x="2472" y="256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151"/>
              <p:cNvSpPr>
                <a:spLocks noChangeAspect="1" noChangeArrowheads="1"/>
              </p:cNvSpPr>
              <p:nvPr/>
            </p:nvSpPr>
            <p:spPr bwMode="auto">
              <a:xfrm>
                <a:off x="2664" y="2659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152"/>
              <p:cNvSpPr>
                <a:spLocks noChangeAspect="1" noChangeArrowheads="1"/>
              </p:cNvSpPr>
              <p:nvPr/>
            </p:nvSpPr>
            <p:spPr bwMode="auto">
              <a:xfrm>
                <a:off x="2709" y="276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Oval 153"/>
              <p:cNvSpPr>
                <a:spLocks noChangeAspect="1" noChangeArrowheads="1"/>
              </p:cNvSpPr>
              <p:nvPr/>
            </p:nvSpPr>
            <p:spPr bwMode="auto">
              <a:xfrm>
                <a:off x="2709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154"/>
              <p:cNvSpPr>
                <a:spLocks noChangeAspect="1" noChangeArrowheads="1"/>
              </p:cNvSpPr>
              <p:nvPr/>
            </p:nvSpPr>
            <p:spPr bwMode="auto">
              <a:xfrm>
                <a:off x="2290" y="262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155"/>
              <p:cNvSpPr>
                <a:spLocks noChangeAspect="1" noChangeArrowheads="1"/>
              </p:cNvSpPr>
              <p:nvPr/>
            </p:nvSpPr>
            <p:spPr bwMode="auto">
              <a:xfrm>
                <a:off x="2381" y="2568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156"/>
              <p:cNvSpPr>
                <a:spLocks noChangeAspect="1" noChangeArrowheads="1"/>
              </p:cNvSpPr>
              <p:nvPr/>
            </p:nvSpPr>
            <p:spPr bwMode="auto">
              <a:xfrm>
                <a:off x="2653" y="303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157"/>
              <p:cNvSpPr>
                <a:spLocks noChangeAspect="1" noChangeArrowheads="1"/>
              </p:cNvSpPr>
              <p:nvPr/>
            </p:nvSpPr>
            <p:spPr bwMode="auto">
              <a:xfrm>
                <a:off x="2608" y="265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Oval 158"/>
              <p:cNvSpPr>
                <a:spLocks noChangeAspect="1" noChangeArrowheads="1"/>
              </p:cNvSpPr>
              <p:nvPr/>
            </p:nvSpPr>
            <p:spPr bwMode="auto">
              <a:xfrm>
                <a:off x="2699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Oval 159"/>
              <p:cNvSpPr>
                <a:spLocks noChangeAspect="1" noChangeArrowheads="1"/>
              </p:cNvSpPr>
              <p:nvPr/>
            </p:nvSpPr>
            <p:spPr bwMode="auto">
              <a:xfrm>
                <a:off x="2653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160"/>
              <p:cNvSpPr>
                <a:spLocks noChangeAspect="1" noChangeArrowheads="1"/>
              </p:cNvSpPr>
              <p:nvPr/>
            </p:nvSpPr>
            <p:spPr bwMode="auto">
              <a:xfrm>
                <a:off x="2608" y="306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161"/>
              <p:cNvSpPr>
                <a:spLocks noChangeAspect="1" noChangeArrowheads="1"/>
              </p:cNvSpPr>
              <p:nvPr/>
            </p:nvSpPr>
            <p:spPr bwMode="auto">
              <a:xfrm>
                <a:off x="2664" y="297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Oval 162"/>
              <p:cNvSpPr>
                <a:spLocks noChangeAspect="1" noChangeArrowheads="1"/>
              </p:cNvSpPr>
              <p:nvPr/>
            </p:nvSpPr>
            <p:spPr bwMode="auto">
              <a:xfrm>
                <a:off x="2608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Oval 163"/>
              <p:cNvSpPr>
                <a:spLocks noChangeAspect="1" noChangeArrowheads="1"/>
              </p:cNvSpPr>
              <p:nvPr/>
            </p:nvSpPr>
            <p:spPr bwMode="auto">
              <a:xfrm>
                <a:off x="2528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Oval 164"/>
              <p:cNvSpPr>
                <a:spLocks noChangeAspect="1" noChangeArrowheads="1"/>
              </p:cNvSpPr>
              <p:nvPr/>
            </p:nvSpPr>
            <p:spPr bwMode="auto">
              <a:xfrm>
                <a:off x="2426" y="3078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Oval 165"/>
              <p:cNvSpPr>
                <a:spLocks noChangeAspect="1" noChangeArrowheads="1"/>
              </p:cNvSpPr>
              <p:nvPr/>
            </p:nvSpPr>
            <p:spPr bwMode="auto">
              <a:xfrm>
                <a:off x="2517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Oval 166"/>
              <p:cNvSpPr>
                <a:spLocks noChangeAspect="1" noChangeArrowheads="1"/>
              </p:cNvSpPr>
              <p:nvPr/>
            </p:nvSpPr>
            <p:spPr bwMode="auto">
              <a:xfrm>
                <a:off x="2653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167"/>
              <p:cNvSpPr>
                <a:spLocks noChangeAspect="1" noChangeArrowheads="1"/>
              </p:cNvSpPr>
              <p:nvPr/>
            </p:nvSpPr>
            <p:spPr bwMode="auto">
              <a:xfrm>
                <a:off x="2517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168"/>
              <p:cNvSpPr>
                <a:spLocks noChangeAspect="1" noChangeArrowheads="1"/>
              </p:cNvSpPr>
              <p:nvPr/>
            </p:nvSpPr>
            <p:spPr bwMode="auto">
              <a:xfrm>
                <a:off x="2245" y="2931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169"/>
              <p:cNvSpPr>
                <a:spLocks noChangeAspect="1" noChangeArrowheads="1"/>
              </p:cNvSpPr>
              <p:nvPr/>
            </p:nvSpPr>
            <p:spPr bwMode="auto">
              <a:xfrm>
                <a:off x="2245" y="2750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Oval 170"/>
              <p:cNvSpPr>
                <a:spLocks noChangeAspect="1" noChangeArrowheads="1"/>
              </p:cNvSpPr>
              <p:nvPr/>
            </p:nvSpPr>
            <p:spPr bwMode="auto">
              <a:xfrm>
                <a:off x="2562" y="2931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Oval 171"/>
              <p:cNvSpPr>
                <a:spLocks noChangeAspect="1" noChangeArrowheads="1"/>
              </p:cNvSpPr>
              <p:nvPr/>
            </p:nvSpPr>
            <p:spPr bwMode="auto">
              <a:xfrm>
                <a:off x="2245" y="284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Oval 172"/>
              <p:cNvSpPr>
                <a:spLocks noChangeAspect="1" noChangeArrowheads="1"/>
              </p:cNvSpPr>
              <p:nvPr/>
            </p:nvSpPr>
            <p:spPr bwMode="auto">
              <a:xfrm>
                <a:off x="2336" y="2886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Oval 173"/>
              <p:cNvSpPr>
                <a:spLocks noChangeAspect="1" noChangeArrowheads="1"/>
              </p:cNvSpPr>
              <p:nvPr/>
            </p:nvSpPr>
            <p:spPr bwMode="auto">
              <a:xfrm>
                <a:off x="2336" y="2669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Oval 174"/>
              <p:cNvSpPr>
                <a:spLocks noChangeAspect="1" noChangeArrowheads="1"/>
              </p:cNvSpPr>
              <p:nvPr/>
            </p:nvSpPr>
            <p:spPr bwMode="auto">
              <a:xfrm>
                <a:off x="2381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Oval 175"/>
              <p:cNvSpPr>
                <a:spLocks noChangeAspect="1" noChangeArrowheads="1"/>
              </p:cNvSpPr>
              <p:nvPr/>
            </p:nvSpPr>
            <p:spPr bwMode="auto">
              <a:xfrm>
                <a:off x="2472" y="2750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Oval 176"/>
              <p:cNvSpPr>
                <a:spLocks noChangeAspect="1" noChangeArrowheads="1"/>
              </p:cNvSpPr>
              <p:nvPr/>
            </p:nvSpPr>
            <p:spPr bwMode="auto">
              <a:xfrm>
                <a:off x="2336" y="3022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Oval 177"/>
              <p:cNvSpPr>
                <a:spLocks noChangeAspect="1" noChangeArrowheads="1"/>
              </p:cNvSpPr>
              <p:nvPr/>
            </p:nvSpPr>
            <p:spPr bwMode="auto">
              <a:xfrm>
                <a:off x="2437" y="2987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" name="Oval 178"/>
              <p:cNvSpPr>
                <a:spLocks noChangeAspect="1" noChangeArrowheads="1"/>
              </p:cNvSpPr>
              <p:nvPr/>
            </p:nvSpPr>
            <p:spPr bwMode="auto">
              <a:xfrm>
                <a:off x="2562" y="2704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Oval 179"/>
              <p:cNvSpPr>
                <a:spLocks noChangeAspect="1" noChangeArrowheads="1"/>
              </p:cNvSpPr>
              <p:nvPr/>
            </p:nvSpPr>
            <p:spPr bwMode="auto">
              <a:xfrm>
                <a:off x="2426" y="2614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" name="Oval 180"/>
              <p:cNvSpPr>
                <a:spLocks noChangeAspect="1" noChangeArrowheads="1"/>
              </p:cNvSpPr>
              <p:nvPr/>
            </p:nvSpPr>
            <p:spPr bwMode="auto">
              <a:xfrm>
                <a:off x="2472" y="2886"/>
                <a:ext cx="171" cy="1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Oval 181"/>
              <p:cNvSpPr>
                <a:spLocks noChangeAspect="1" noChangeArrowheads="1"/>
              </p:cNvSpPr>
              <p:nvPr/>
            </p:nvSpPr>
            <p:spPr bwMode="auto">
              <a:xfrm>
                <a:off x="2562" y="2795"/>
                <a:ext cx="171" cy="171"/>
              </a:xfrm>
              <a:prstGeom prst="ellipse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" name="Oval 182"/>
            <p:cNvSpPr>
              <a:spLocks noChangeAspect="1" noChangeArrowheads="1"/>
            </p:cNvSpPr>
            <p:nvPr/>
          </p:nvSpPr>
          <p:spPr bwMode="auto">
            <a:xfrm>
              <a:off x="5012" y="2182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83"/>
            <p:cNvSpPr>
              <a:spLocks noChangeAspect="1" noChangeArrowheads="1"/>
            </p:cNvSpPr>
            <p:nvPr/>
          </p:nvSpPr>
          <p:spPr bwMode="auto">
            <a:xfrm>
              <a:off x="5012" y="2704"/>
              <a:ext cx="114" cy="114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Line 187"/>
            <p:cNvSpPr>
              <a:spLocks noChangeShapeType="1"/>
            </p:cNvSpPr>
            <p:nvPr/>
          </p:nvSpPr>
          <p:spPr bwMode="auto">
            <a:xfrm flipV="1">
              <a:off x="4604" y="2251"/>
              <a:ext cx="408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Line 188"/>
            <p:cNvSpPr>
              <a:spLocks noChangeShapeType="1"/>
            </p:cNvSpPr>
            <p:nvPr/>
          </p:nvSpPr>
          <p:spPr bwMode="auto">
            <a:xfrm>
              <a:off x="4604" y="2614"/>
              <a:ext cx="408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Freeform 197"/>
            <p:cNvSpPr>
              <a:spLocks/>
            </p:cNvSpPr>
            <p:nvPr/>
          </p:nvSpPr>
          <p:spPr bwMode="auto">
            <a:xfrm>
              <a:off x="4604" y="2387"/>
              <a:ext cx="136" cy="1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2" y="91"/>
                </a:cxn>
                <a:cxn ang="0">
                  <a:pos x="0" y="181"/>
                </a:cxn>
              </a:cxnLst>
              <a:rect l="0" t="0" r="r" b="b"/>
              <a:pathLst>
                <a:path w="272" h="181">
                  <a:moveTo>
                    <a:pt x="0" y="0"/>
                  </a:moveTo>
                  <a:cubicBezTo>
                    <a:pt x="136" y="30"/>
                    <a:pt x="272" y="61"/>
                    <a:pt x="272" y="91"/>
                  </a:cubicBezTo>
                  <a:cubicBezTo>
                    <a:pt x="272" y="121"/>
                    <a:pt x="38" y="166"/>
                    <a:pt x="0" y="181"/>
                  </a:cubicBez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62"/>
            <p:cNvSpPr>
              <a:spLocks noChangeAspect="1" noChangeArrowheads="1"/>
            </p:cNvSpPr>
            <p:nvPr/>
          </p:nvSpPr>
          <p:spPr bwMode="auto">
            <a:xfrm>
              <a:off x="4694" y="2432"/>
              <a:ext cx="56" cy="57"/>
            </a:xfrm>
            <a:prstGeom prst="ellipse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1" name="Object 228"/>
            <p:cNvGraphicFramePr>
              <a:graphicFrameLocks noChangeAspect="1"/>
            </p:cNvGraphicFramePr>
            <p:nvPr/>
          </p:nvGraphicFramePr>
          <p:xfrm>
            <a:off x="5168" y="2115"/>
            <a:ext cx="161" cy="171"/>
          </p:xfrm>
          <a:graphic>
            <a:graphicData uri="http://schemas.openxmlformats.org/presentationml/2006/ole">
              <p:oleObj spid="_x0000_s43018" name="Equation" r:id="rId11" imgW="215640" imgH="228600" progId="Equation.3">
                <p:embed/>
              </p:oleObj>
            </a:graphicData>
          </a:graphic>
        </p:graphicFrame>
        <p:graphicFrame>
          <p:nvGraphicFramePr>
            <p:cNvPr id="92" name="Object 229"/>
            <p:cNvGraphicFramePr>
              <a:graphicFrameLocks noChangeAspect="1"/>
            </p:cNvGraphicFramePr>
            <p:nvPr/>
          </p:nvGraphicFramePr>
          <p:xfrm>
            <a:off x="5148" y="2704"/>
            <a:ext cx="161" cy="171"/>
          </p:xfrm>
          <a:graphic>
            <a:graphicData uri="http://schemas.openxmlformats.org/presentationml/2006/ole">
              <p:oleObj spid="_x0000_s43019" name="Equation" r:id="rId12" imgW="215640" imgH="228600" progId="Equation.3">
                <p:embed/>
              </p:oleObj>
            </a:graphicData>
          </a:graphic>
        </p:graphicFrame>
        <p:graphicFrame>
          <p:nvGraphicFramePr>
            <p:cNvPr id="93" name="Object 235"/>
            <p:cNvGraphicFramePr>
              <a:graphicFrameLocks noChangeAspect="1"/>
            </p:cNvGraphicFramePr>
            <p:nvPr/>
          </p:nvGraphicFramePr>
          <p:xfrm>
            <a:off x="4785" y="2387"/>
            <a:ext cx="127" cy="176"/>
          </p:xfrm>
          <a:graphic>
            <a:graphicData uri="http://schemas.openxmlformats.org/presentationml/2006/ole">
              <p:oleObj spid="_x0000_s43020" name="Equation" r:id="rId13" imgW="164880" imgH="228600" progId="Equation.3">
                <p:embed/>
              </p:oleObj>
            </a:graphicData>
          </a:graphic>
        </p:graphicFrame>
      </p:grpSp>
      <p:sp>
        <p:nvSpPr>
          <p:cNvPr id="16" name="Text Box 25"/>
          <p:cNvSpPr txBox="1">
            <a:spLocks noChangeAspect="1" noChangeArrowheads="1"/>
          </p:cNvSpPr>
          <p:nvPr/>
        </p:nvSpPr>
        <p:spPr bwMode="auto">
          <a:xfrm>
            <a:off x="5876925" y="2273300"/>
            <a:ext cx="178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/>
              <a:t>New physics</a:t>
            </a:r>
            <a:endParaRPr lang="de-DE" sz="24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5837682" y="4959350"/>
            <a:ext cx="1333500" cy="369332"/>
          </a:xfrm>
          <a:prstGeom prst="rect">
            <a:avLst/>
          </a:prstGeom>
          <a:solidFill>
            <a:srgbClr val="FF000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observed:</a:t>
            </a:r>
            <a:endParaRPr lang="en-US" dirty="0"/>
          </a:p>
        </p:txBody>
      </p:sp>
      <p:graphicFrame>
        <p:nvGraphicFramePr>
          <p:cNvPr id="133" name="Object 132"/>
          <p:cNvGraphicFramePr>
            <a:graphicFrameLocks noChangeAspect="1"/>
          </p:cNvGraphicFramePr>
          <p:nvPr/>
        </p:nvGraphicFramePr>
        <p:xfrm>
          <a:off x="5105400" y="5359400"/>
          <a:ext cx="2798064" cy="647700"/>
        </p:xfrm>
        <a:graphic>
          <a:graphicData uri="http://schemas.openxmlformats.org/presentationml/2006/ole">
            <p:oleObj spid="_x0000_s43021" name="Equation" r:id="rId14" imgW="1371600" imgH="3171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/>
      <p:bldP spid="30" grpId="0" animBg="1"/>
      <p:bldP spid="16" grpId="0"/>
      <p:bldP spid="1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0948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Theoretical description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82600" y="1295400"/>
            <a:ext cx="81788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Description of double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decay nuclei with nuclear shell-model or </a:t>
            </a:r>
            <a:r>
              <a:rPr lang="en-US" b="1" dirty="0" smtClean="0"/>
              <a:t>proton-neutron </a:t>
            </a:r>
            <a:r>
              <a:rPr lang="en-US" b="1" dirty="0" err="1" smtClean="0"/>
              <a:t>Quasiparticle</a:t>
            </a:r>
            <a:r>
              <a:rPr lang="en-US" b="1" dirty="0" smtClean="0"/>
              <a:t> Random Phase Approximation (</a:t>
            </a:r>
            <a:r>
              <a:rPr lang="en-US" b="1" dirty="0" err="1" smtClean="0"/>
              <a:t>pn</a:t>
            </a:r>
            <a:r>
              <a:rPr lang="en-US" b="1" dirty="0" smtClean="0"/>
              <a:t>-QRPA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Adjustable particle-particle parameter </a:t>
            </a:r>
            <a:r>
              <a:rPr lang="en-US" b="1" dirty="0" smtClean="0"/>
              <a:t>g</a:t>
            </a:r>
            <a:r>
              <a:rPr lang="en-US" b="1" baseline="-25000" dirty="0" smtClean="0"/>
              <a:t>pp</a:t>
            </a:r>
            <a:r>
              <a:rPr lang="en-US" dirty="0" smtClean="0"/>
              <a:t> in </a:t>
            </a:r>
            <a:r>
              <a:rPr lang="en-US" dirty="0" err="1" smtClean="0"/>
              <a:t>pn</a:t>
            </a:r>
            <a:r>
              <a:rPr lang="en-US" dirty="0" smtClean="0"/>
              <a:t>-QRPA for all </a:t>
            </a:r>
            <a:r>
              <a:rPr lang="en-US" b="1" dirty="0" smtClean="0"/>
              <a:t>single</a:t>
            </a:r>
            <a:r>
              <a:rPr lang="en-US" dirty="0" smtClean="0"/>
              <a:t> and </a:t>
            </a:r>
            <a:r>
              <a:rPr lang="en-US" b="1" dirty="0" smtClean="0"/>
              <a:t>double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 decay calculations (The many-particle Hamiltonian is a function of g</a:t>
            </a:r>
            <a:r>
              <a:rPr lang="en-US" baseline="-25000" dirty="0" smtClean="0"/>
              <a:t>pp</a:t>
            </a:r>
            <a:r>
              <a:rPr lang="en-US" dirty="0" smtClean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Extrapolation of calculated matrix elements to 2</a:t>
            </a:r>
            <a:r>
              <a:rPr lang="en-US" dirty="0" smtClean="0">
                <a:latin typeface="Symbol" pitchFamily="18" charset="2"/>
              </a:rPr>
              <a:t>nbb</a:t>
            </a:r>
            <a:r>
              <a:rPr lang="en-US" dirty="0" smtClean="0"/>
              <a:t> half life provides g</a:t>
            </a:r>
            <a:r>
              <a:rPr lang="en-US" baseline="-25000" dirty="0" smtClean="0"/>
              <a:t>pp</a:t>
            </a:r>
            <a:r>
              <a:rPr lang="en-US" dirty="0" smtClean="0"/>
              <a:t> (g</a:t>
            </a:r>
            <a:r>
              <a:rPr lang="en-US" baseline="-25000" dirty="0" smtClean="0"/>
              <a:t>pp</a:t>
            </a:r>
            <a:r>
              <a:rPr lang="en-US" dirty="0" smtClean="0"/>
              <a:t> ~ 1)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Symbol" pitchFamily="18" charset="2"/>
              </a:rPr>
              <a:t> </a:t>
            </a:r>
            <a:r>
              <a:rPr lang="de-DE" dirty="0" smtClean="0">
                <a:latin typeface="Symbol" pitchFamily="18" charset="2"/>
              </a:rPr>
              <a:t>2nbb</a:t>
            </a:r>
            <a:r>
              <a:rPr lang="de-DE" dirty="0" smtClean="0"/>
              <a:t> decay is </a:t>
            </a:r>
            <a:r>
              <a:rPr lang="de-DE" b="1" dirty="0" smtClean="0"/>
              <a:t>sensitive</a:t>
            </a:r>
            <a:r>
              <a:rPr lang="de-DE" dirty="0" smtClean="0"/>
              <a:t> to g</a:t>
            </a:r>
            <a:r>
              <a:rPr lang="de-DE" baseline="-10000" dirty="0" smtClean="0"/>
              <a:t>pp</a:t>
            </a:r>
            <a:r>
              <a:rPr lang="de-DE" dirty="0" smtClean="0"/>
              <a:t>, </a:t>
            </a:r>
            <a:r>
              <a:rPr lang="de-DE" dirty="0" smtClean="0">
                <a:latin typeface="Symbol" pitchFamily="18" charset="2"/>
              </a:rPr>
              <a:t>0nbb</a:t>
            </a:r>
            <a:r>
              <a:rPr lang="de-DE" dirty="0" smtClean="0"/>
              <a:t> decay is </a:t>
            </a:r>
            <a:r>
              <a:rPr lang="de-DE" b="1" dirty="0" smtClean="0"/>
              <a:t>insensitive</a:t>
            </a:r>
            <a:r>
              <a:rPr lang="de-DE" dirty="0" smtClean="0"/>
              <a:t> to g</a:t>
            </a:r>
            <a:r>
              <a:rPr lang="de-DE" baseline="-10000" dirty="0" smtClean="0"/>
              <a:t>pp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 Cross check of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pp</a:t>
            </a:r>
            <a:r>
              <a:rPr lang="en-US" dirty="0" smtClean="0"/>
              <a:t> with single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baseline="30000" dirty="0" smtClean="0"/>
              <a:t>-</a:t>
            </a:r>
            <a:r>
              <a:rPr lang="en-US" dirty="0" smtClean="0"/>
              <a:t> and EC decays</a:t>
            </a:r>
            <a:endParaRPr lang="de-DE" dirty="0" smtClean="0"/>
          </a:p>
        </p:txBody>
      </p:sp>
      <p:grpSp>
        <p:nvGrpSpPr>
          <p:cNvPr id="30" name="Group 29"/>
          <p:cNvGrpSpPr/>
          <p:nvPr/>
        </p:nvGrpSpPr>
        <p:grpSpPr>
          <a:xfrm>
            <a:off x="2082800" y="4557296"/>
            <a:ext cx="5289550" cy="1655008"/>
            <a:chOff x="2082800" y="4557296"/>
            <a:chExt cx="5289550" cy="1655008"/>
          </a:xfrm>
        </p:grpSpPr>
        <p:sp>
          <p:nvSpPr>
            <p:cNvPr id="8" name="TextBox 7"/>
            <p:cNvSpPr txBox="1"/>
            <p:nvPr/>
          </p:nvSpPr>
          <p:spPr>
            <a:xfrm>
              <a:off x="4305300" y="47350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Tc</a:t>
              </a:r>
              <a:endParaRPr lang="en-US" sz="16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82800" y="5873750"/>
              <a:ext cx="800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Mo</a:t>
              </a:r>
              <a:endParaRPr lang="en-US" sz="16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27750" y="5873750"/>
              <a:ext cx="8001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baseline="30000" dirty="0" smtClean="0"/>
                <a:t>100</a:t>
              </a:r>
              <a:r>
                <a:rPr lang="en-US" sz="1600" b="1" dirty="0" smtClean="0"/>
                <a:t>Ru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60700" y="5162550"/>
              <a:ext cx="146685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Q</a:t>
              </a:r>
              <a:r>
                <a:rPr lang="en-US" sz="1600" b="1" baseline="-25000" dirty="0" smtClean="0"/>
                <a:t>EC</a:t>
              </a:r>
              <a:r>
                <a:rPr lang="en-US" sz="1600" b="1" dirty="0" smtClean="0"/>
                <a:t> = 0.168</a:t>
              </a:r>
            </a:p>
            <a:p>
              <a:r>
                <a:rPr lang="en-US" sz="1600" b="1" dirty="0" smtClean="0">
                  <a:latin typeface="Symbol" pitchFamily="18" charset="2"/>
                </a:rPr>
                <a:t>  e  </a:t>
              </a:r>
              <a:r>
                <a:rPr lang="en-US" sz="1600" dirty="0" smtClean="0">
                  <a:latin typeface="Symbol" pitchFamily="18" charset="2"/>
                </a:rPr>
                <a:t>»</a:t>
              </a:r>
              <a:r>
                <a:rPr lang="en-US" sz="1600" dirty="0" smtClean="0"/>
                <a:t> </a:t>
              </a:r>
              <a:r>
                <a:rPr lang="en-US" sz="1600" b="1" dirty="0" smtClean="0"/>
                <a:t>0.0018%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05500" y="5135146"/>
              <a:ext cx="146685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/>
                <a:t>Q</a:t>
              </a:r>
              <a:r>
                <a:rPr lang="en-US" sz="1600" b="1" baseline="-25000" dirty="0" err="1" smtClean="0">
                  <a:latin typeface="Symbol" pitchFamily="18" charset="2"/>
                </a:rPr>
                <a:t>b</a:t>
              </a:r>
              <a:r>
                <a:rPr lang="en-US" sz="1600" b="1" dirty="0" smtClean="0"/>
                <a:t> = 3.202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838450" y="4718050"/>
              <a:ext cx="32893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2593975" y="5140325"/>
              <a:ext cx="711200" cy="57785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994025" y="6049962"/>
              <a:ext cx="2978150" cy="1588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840000">
              <a:off x="5505450" y="5118100"/>
              <a:ext cx="711200" cy="577850"/>
            </a:xfrm>
            <a:prstGeom prst="line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482850" y="45572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1+</a:t>
              </a:r>
              <a:endParaRPr lang="en-US" sz="1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72200" y="4557296"/>
              <a:ext cx="8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15.8 s</a:t>
              </a:r>
              <a:endParaRPr lang="en-US" sz="16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49750" y="5740400"/>
              <a:ext cx="533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b="1" baseline="30000" dirty="0" smtClean="0">
                  <a:latin typeface="+mj-lt"/>
                </a:rPr>
                <a:t>-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b="1" baseline="30000" dirty="0" smtClean="0">
                  <a:latin typeface="Calibri" pitchFamily="34" charset="0"/>
                </a:rPr>
                <a:t>-</a:t>
              </a:r>
              <a:endParaRPr lang="en-US" sz="1600" b="1" baseline="30000" dirty="0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Example </a:t>
            </a:r>
            <a:r>
              <a:rPr lang="en-US" sz="3600" baseline="30000" dirty="0" smtClean="0"/>
              <a:t>116</a:t>
            </a:r>
            <a:r>
              <a:rPr lang="en-US" sz="3600" dirty="0" smtClean="0"/>
              <a:t>Cd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0" y="5257800"/>
            <a:ext cx="5715000" cy="1144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-6350" algn="just"/>
            <a:r>
              <a:rPr lang="en-GB" sz="2300" b="1" dirty="0">
                <a:cs typeface="Times New Roman" pitchFamily="18" charset="0"/>
              </a:rPr>
              <a:t>M</a:t>
            </a:r>
            <a:r>
              <a:rPr lang="en-GB" sz="2300" b="1" baseline="-30000" dirty="0">
                <a:cs typeface="Times New Roman" pitchFamily="18" charset="0"/>
              </a:rPr>
              <a:t>EC</a:t>
            </a:r>
            <a:r>
              <a:rPr lang="en-GB" sz="2300" b="1" dirty="0">
                <a:cs typeface="Times New Roman" pitchFamily="18" charset="0"/>
              </a:rPr>
              <a:t> = 1.4   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</a:t>
            </a:r>
            <a:r>
              <a:rPr lang="en-GB" sz="2300" b="1" dirty="0">
                <a:cs typeface="Times New Roman" pitchFamily="18" charset="0"/>
              </a:rPr>
              <a:t> = 0.095%    </a:t>
            </a:r>
            <a:r>
              <a:rPr lang="en-GB" sz="2300" b="1" i="1" dirty="0">
                <a:cs typeface="Times New Roman" pitchFamily="18" charset="0"/>
                <a:sym typeface="Symbol" pitchFamily="18" charset="2"/>
              </a:rPr>
              <a:t>log ft 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= 3.77 </a:t>
            </a:r>
            <a:r>
              <a:rPr lang="en-GB" sz="2300" b="1" dirty="0" err="1">
                <a:cs typeface="Times New Roman" pitchFamily="18" charset="0"/>
                <a:sym typeface="Symbol" pitchFamily="18" charset="2"/>
              </a:rPr>
              <a:t>theo</a:t>
            </a:r>
            <a:endParaRPr lang="en-US" sz="2300" b="1" dirty="0">
              <a:cs typeface="Times New Roman" pitchFamily="18" charset="0"/>
              <a:sym typeface="Symbol" pitchFamily="18" charset="2"/>
            </a:endParaRPr>
          </a:p>
          <a:p>
            <a:pPr indent="-6350" algn="just" eaLnBrk="0" hangingPunct="0"/>
            <a:r>
              <a:rPr lang="en-GB" sz="2300" b="1" dirty="0">
                <a:cs typeface="Times New Roman" pitchFamily="18" charset="0"/>
                <a:sym typeface="Symbol" pitchFamily="18" charset="2"/>
              </a:rPr>
              <a:t>M</a:t>
            </a:r>
            <a:r>
              <a:rPr lang="en-GB" sz="2300" b="1" baseline="-30000" dirty="0">
                <a:cs typeface="Times New Roman" pitchFamily="18" charset="0"/>
                <a:sym typeface="Symbol" pitchFamily="18" charset="2"/>
              </a:rPr>
              <a:t>EC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 = 0.69 </a:t>
            </a:r>
            <a:r>
              <a:rPr lang="en-GB" sz="2300" b="1" dirty="0">
                <a:cs typeface="Times New Roman" pitchFamily="18" charset="0"/>
              </a:rPr>
              <a:t> = 0.023%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    </a:t>
            </a:r>
            <a:r>
              <a:rPr lang="en-GB" sz="2300" b="1" i="1" dirty="0">
                <a:cs typeface="Times New Roman" pitchFamily="18" charset="0"/>
                <a:sym typeface="Symbol" pitchFamily="18" charset="2"/>
              </a:rPr>
              <a:t>log ft 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= 4.39 exp-1</a:t>
            </a:r>
            <a:endParaRPr lang="en-US" sz="2300" b="1" dirty="0">
              <a:cs typeface="Times New Roman" pitchFamily="18" charset="0"/>
              <a:sym typeface="Symbol" pitchFamily="18" charset="2"/>
            </a:endParaRPr>
          </a:p>
          <a:p>
            <a:pPr indent="-6350" algn="just" eaLnBrk="0" hangingPunct="0"/>
            <a:r>
              <a:rPr lang="en-GB" sz="2300" b="1" dirty="0">
                <a:cs typeface="Times New Roman" pitchFamily="18" charset="0"/>
                <a:sym typeface="Symbol" pitchFamily="18" charset="2"/>
              </a:rPr>
              <a:t>M</a:t>
            </a:r>
            <a:r>
              <a:rPr lang="en-GB" sz="2300" b="1" baseline="-30000" dirty="0">
                <a:cs typeface="Times New Roman" pitchFamily="18" charset="0"/>
                <a:sym typeface="Symbol" pitchFamily="18" charset="2"/>
              </a:rPr>
              <a:t>EC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 = 0.18 </a:t>
            </a:r>
            <a:r>
              <a:rPr lang="en-GB" sz="2300" b="1" dirty="0">
                <a:cs typeface="Times New Roman" pitchFamily="18" charset="0"/>
              </a:rPr>
              <a:t> = 0.0016%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  </a:t>
            </a:r>
            <a:r>
              <a:rPr lang="en-GB" sz="2300" b="1" i="1" dirty="0">
                <a:cs typeface="Times New Roman" pitchFamily="18" charset="0"/>
                <a:sym typeface="Symbol" pitchFamily="18" charset="2"/>
              </a:rPr>
              <a:t>log ft</a:t>
            </a:r>
            <a:r>
              <a:rPr lang="en-GB" sz="2300" b="1" dirty="0">
                <a:cs typeface="Times New Roman" pitchFamily="18" charset="0"/>
                <a:sym typeface="Symbol" pitchFamily="18" charset="2"/>
              </a:rPr>
              <a:t> = 5.5   exp-2</a:t>
            </a:r>
            <a:endParaRPr lang="en-US" sz="2300" b="1" dirty="0"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1028700"/>
            <a:ext cx="5600700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87350" indent="-387350" algn="ctr">
              <a:lnSpc>
                <a:spcPct val="150000"/>
              </a:lnSpc>
            </a:pPr>
            <a:r>
              <a:rPr lang="de-DE" b="1" dirty="0" smtClean="0"/>
              <a:t>Recent critical assessment of the theoretical situation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de-DE" dirty="0" smtClean="0"/>
              <a:t>g</a:t>
            </a:r>
            <a:r>
              <a:rPr lang="de-DE" baseline="-12000" dirty="0" smtClean="0"/>
              <a:t>pp</a:t>
            </a:r>
            <a:r>
              <a:rPr lang="de-DE" dirty="0" smtClean="0"/>
              <a:t> </a:t>
            </a:r>
            <a:r>
              <a:rPr lang="de-DE" dirty="0"/>
              <a:t>also enters into calculation </a:t>
            </a:r>
            <a:r>
              <a:rPr lang="de-DE" dirty="0" smtClean="0"/>
              <a:t>of </a:t>
            </a:r>
            <a:r>
              <a:rPr lang="de-DE" dirty="0"/>
              <a:t>single</a:t>
            </a:r>
            <a:r>
              <a:rPr lang="de-DE" dirty="0">
                <a:latin typeface="Symbol" pitchFamily="18" charset="2"/>
              </a:rPr>
              <a:t> b </a:t>
            </a:r>
            <a:r>
              <a:rPr lang="de-DE" dirty="0"/>
              <a:t>decay</a:t>
            </a:r>
          </a:p>
          <a:p>
            <a:pPr marL="457200" indent="-457200">
              <a:lnSpc>
                <a:spcPct val="150000"/>
              </a:lnSpc>
            </a:pPr>
            <a:r>
              <a:rPr lang="de-DE" dirty="0"/>
              <a:t>2.	this allows to make (in few cases) </a:t>
            </a:r>
            <a:r>
              <a:rPr lang="de-DE" dirty="0" smtClean="0"/>
              <a:t>precise </a:t>
            </a:r>
            <a:r>
              <a:rPr lang="de-DE" dirty="0"/>
              <a:t>predictions about EC-rates </a:t>
            </a:r>
          </a:p>
          <a:p>
            <a:pPr marL="457200" indent="-457200">
              <a:lnSpc>
                <a:spcPct val="150000"/>
              </a:lnSpc>
              <a:buFontTx/>
              <a:buAutoNum type="arabicPeriod" startAt="3"/>
            </a:pPr>
            <a:r>
              <a:rPr lang="de-DE" dirty="0"/>
              <a:t>in confronting with experiment, </a:t>
            </a:r>
            <a:r>
              <a:rPr lang="de-DE" dirty="0" smtClean="0"/>
              <a:t>theory </a:t>
            </a:r>
            <a:r>
              <a:rPr lang="de-DE" dirty="0"/>
              <a:t>fails </a:t>
            </a:r>
            <a:r>
              <a:rPr lang="de-DE" b="1" dirty="0"/>
              <a:t>BADLY </a:t>
            </a:r>
          </a:p>
          <a:p>
            <a:pPr marL="457200" indent="-457200">
              <a:lnSpc>
                <a:spcPct val="150000"/>
              </a:lnSpc>
            </a:pPr>
            <a:r>
              <a:rPr lang="de-DE" dirty="0"/>
              <a:t>            </a:t>
            </a:r>
            <a:r>
              <a:rPr lang="de-DE" dirty="0">
                <a:solidFill>
                  <a:srgbClr val="FF0000"/>
                </a:solidFill>
              </a:rPr>
              <a:t>(if EC is known)</a:t>
            </a:r>
          </a:p>
        </p:txBody>
      </p:sp>
      <p:pic>
        <p:nvPicPr>
          <p:cNvPr id="9" name="Picture 8" descr="matrix-elements-116C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219200"/>
            <a:ext cx="3624263" cy="5638800"/>
          </a:xfrm>
          <a:prstGeom prst="rect">
            <a:avLst/>
          </a:prstGeom>
          <a:solidFill>
            <a:srgbClr val="DDDDDD"/>
          </a:solidFill>
        </p:spPr>
      </p:pic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76200" y="4156075"/>
          <a:ext cx="5257800" cy="1050925"/>
        </p:xfrm>
        <a:graphic>
          <a:graphicData uri="http://schemas.openxmlformats.org/presentationml/2006/ole">
            <p:oleObj spid="_x0000_s65538" name="Equation" r:id="rId5" imgW="2387520" imgH="482400" progId="Equation.DSMT4">
              <p:embed/>
            </p:oleObj>
          </a:graphicData>
        </a:graphic>
      </p:graphicFrame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49300" y="3740150"/>
            <a:ext cx="3822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000" b="1" dirty="0"/>
              <a:t>In case of single state </a:t>
            </a:r>
            <a:r>
              <a:rPr lang="de-DE" sz="2000" b="1" dirty="0" smtClean="0"/>
              <a:t>dominance:</a:t>
            </a:r>
            <a:endParaRPr lang="de-DE" sz="2000" b="1" dirty="0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>
            <a:off x="5715000" y="4419600"/>
            <a:ext cx="6096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6705600" y="5334000"/>
            <a:ext cx="2286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>
            <a:off x="6781800" y="4953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400800" y="46624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/>
              <a:t>expmt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096000" y="41148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/>
              <a:t>expmt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08" name="Group 107"/>
          <p:cNvGrpSpPr/>
          <p:nvPr/>
        </p:nvGrpSpPr>
        <p:grpSpPr>
          <a:xfrm>
            <a:off x="127000" y="273050"/>
            <a:ext cx="6739989" cy="4978400"/>
            <a:chOff x="127000" y="539750"/>
            <a:chExt cx="6739989" cy="4978400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1752131" y="1793188"/>
              <a:ext cx="532955" cy="565654"/>
              <a:chOff x="1728" y="2400"/>
              <a:chExt cx="433" cy="528"/>
            </a:xfrm>
          </p:grpSpPr>
          <p:sp>
            <p:nvSpPr>
              <p:cNvPr id="92" name="Rectangle 4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93" name="Line 5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Line 6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8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Line 9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1752131" y="3592997"/>
              <a:ext cx="532955" cy="565654"/>
              <a:chOff x="1728" y="2400"/>
              <a:chExt cx="433" cy="528"/>
            </a:xfrm>
          </p:grpSpPr>
          <p:sp>
            <p:nvSpPr>
              <p:cNvPr id="85" name="Rectangle 12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86" name="Line 13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Line 14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15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16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Line 17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18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3229142" y="1793188"/>
              <a:ext cx="532955" cy="565654"/>
              <a:chOff x="1728" y="2400"/>
              <a:chExt cx="433" cy="528"/>
            </a:xfrm>
          </p:grpSpPr>
          <p:sp>
            <p:nvSpPr>
              <p:cNvPr id="78" name="Rectangle 20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9" name="Line 21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22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Line 23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Line 24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Line 25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Line 26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3229142" y="3592997"/>
              <a:ext cx="532955" cy="565654"/>
              <a:chOff x="1728" y="2400"/>
              <a:chExt cx="433" cy="528"/>
            </a:xfrm>
          </p:grpSpPr>
          <p:sp>
            <p:nvSpPr>
              <p:cNvPr id="71" name="Rectangle 28"/>
              <p:cNvSpPr>
                <a:spLocks noChangeArrowheads="1"/>
              </p:cNvSpPr>
              <p:nvPr/>
            </p:nvSpPr>
            <p:spPr bwMode="auto">
              <a:xfrm>
                <a:off x="1728" y="2400"/>
                <a:ext cx="433" cy="528"/>
              </a:xfrm>
              <a:prstGeom prst="rect">
                <a:avLst/>
              </a:prstGeom>
              <a:solidFill>
                <a:srgbClr val="3399FF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2" name="Line 29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Line 30"/>
              <p:cNvSpPr>
                <a:spLocks noChangeShapeType="1"/>
              </p:cNvSpPr>
              <p:nvPr/>
            </p:nvSpPr>
            <p:spPr bwMode="auto">
              <a:xfrm flipH="1">
                <a:off x="1728" y="2400"/>
                <a:ext cx="432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Line 31"/>
              <p:cNvSpPr>
                <a:spLocks noChangeShapeType="1"/>
              </p:cNvSpPr>
              <p:nvPr/>
            </p:nvSpPr>
            <p:spPr bwMode="auto">
              <a:xfrm>
                <a:off x="2160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Line 32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0" cy="528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Line 33"/>
              <p:cNvSpPr>
                <a:spLocks noChangeShapeType="1"/>
              </p:cNvSpPr>
              <p:nvPr/>
            </p:nvSpPr>
            <p:spPr bwMode="auto">
              <a:xfrm flipH="1" flipV="1">
                <a:off x="1728" y="2400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34"/>
              <p:cNvSpPr>
                <a:spLocks noChangeShapeType="1"/>
              </p:cNvSpPr>
              <p:nvPr/>
            </p:nvSpPr>
            <p:spPr bwMode="auto">
              <a:xfrm flipH="1" flipV="1">
                <a:off x="1728" y="2928"/>
                <a:ext cx="432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Rectangle 35"/>
            <p:cNvSpPr>
              <a:spLocks noChangeArrowheads="1"/>
            </p:cNvSpPr>
            <p:nvPr/>
          </p:nvSpPr>
          <p:spPr bwMode="auto">
            <a:xfrm>
              <a:off x="1870292" y="2792725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2" name="Rectangle 36"/>
            <p:cNvSpPr>
              <a:spLocks noChangeArrowheads="1"/>
            </p:cNvSpPr>
            <p:nvPr/>
          </p:nvSpPr>
          <p:spPr bwMode="auto">
            <a:xfrm>
              <a:off x="1870292" y="3152687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3" name="Rectangle 37"/>
            <p:cNvSpPr>
              <a:spLocks noChangeArrowheads="1"/>
            </p:cNvSpPr>
            <p:nvPr/>
          </p:nvSpPr>
          <p:spPr bwMode="auto">
            <a:xfrm>
              <a:off x="3110981" y="2792725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3110981" y="3152687"/>
              <a:ext cx="53172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15" name="Group 39"/>
            <p:cNvGrpSpPr>
              <a:grpSpLocks/>
            </p:cNvGrpSpPr>
            <p:nvPr/>
          </p:nvGrpSpPr>
          <p:grpSpPr bwMode="auto">
            <a:xfrm>
              <a:off x="714531" y="3049841"/>
              <a:ext cx="4076550" cy="2468309"/>
              <a:chOff x="504" y="2421"/>
              <a:chExt cx="3312" cy="2304"/>
            </a:xfrm>
          </p:grpSpPr>
          <p:sp>
            <p:nvSpPr>
              <p:cNvPr id="68" name="Oval 40"/>
              <p:cNvSpPr>
                <a:spLocks noChangeArrowheads="1"/>
              </p:cNvSpPr>
              <p:nvPr/>
            </p:nvSpPr>
            <p:spPr bwMode="auto">
              <a:xfrm>
                <a:off x="864" y="2481"/>
                <a:ext cx="2592" cy="1344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9" name="Oval 41"/>
              <p:cNvSpPr>
                <a:spLocks noChangeArrowheads="1"/>
              </p:cNvSpPr>
              <p:nvPr/>
            </p:nvSpPr>
            <p:spPr bwMode="auto">
              <a:xfrm>
                <a:off x="720" y="2451"/>
                <a:ext cx="2880" cy="1728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70" name="Oval 42"/>
              <p:cNvSpPr>
                <a:spLocks noChangeArrowheads="1"/>
              </p:cNvSpPr>
              <p:nvPr/>
            </p:nvSpPr>
            <p:spPr bwMode="auto">
              <a:xfrm>
                <a:off x="504" y="2421"/>
                <a:ext cx="3312" cy="2304"/>
              </a:xfrm>
              <a:prstGeom prst="ellipse">
                <a:avLst/>
              </a:prstGeom>
              <a:noFill/>
              <a:ln w="9525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6" name="Oval 43"/>
            <p:cNvSpPr>
              <a:spLocks noChangeArrowheads="1"/>
            </p:cNvSpPr>
            <p:nvPr/>
          </p:nvSpPr>
          <p:spPr bwMode="auto">
            <a:xfrm flipV="1">
              <a:off x="1157634" y="1503933"/>
              <a:ext cx="3190344" cy="1439847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7" name="Oval 44"/>
            <p:cNvSpPr>
              <a:spLocks noChangeArrowheads="1"/>
            </p:cNvSpPr>
            <p:nvPr/>
          </p:nvSpPr>
          <p:spPr bwMode="auto">
            <a:xfrm flipV="1">
              <a:off x="980393" y="1124688"/>
              <a:ext cx="3544826" cy="1851232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8" name="Oval 45"/>
            <p:cNvSpPr>
              <a:spLocks noChangeArrowheads="1"/>
            </p:cNvSpPr>
            <p:nvPr/>
          </p:nvSpPr>
          <p:spPr bwMode="auto">
            <a:xfrm flipV="1">
              <a:off x="714531" y="539750"/>
              <a:ext cx="4076550" cy="2468309"/>
            </a:xfrm>
            <a:prstGeom prst="ellipse">
              <a:avLst/>
            </a:prstGeom>
            <a:noFill/>
            <a:ln w="9525">
              <a:solidFill>
                <a:srgbClr val="3399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9" name="Rectangle 46" descr="Dark downward diagonal"/>
            <p:cNvSpPr>
              <a:spLocks noChangeArrowheads="1"/>
            </p:cNvSpPr>
            <p:nvPr/>
          </p:nvSpPr>
          <p:spPr bwMode="auto">
            <a:xfrm>
              <a:off x="5223107" y="2844148"/>
              <a:ext cx="73851" cy="337464"/>
            </a:xfrm>
            <a:prstGeom prst="rect">
              <a:avLst/>
            </a:prstGeom>
            <a:pattFill prst="dkDnDi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0" name="Group 47"/>
            <p:cNvGrpSpPr>
              <a:grpSpLocks/>
            </p:cNvGrpSpPr>
            <p:nvPr/>
          </p:nvGrpSpPr>
          <p:grpSpPr bwMode="auto">
            <a:xfrm>
              <a:off x="2696187" y="2949137"/>
              <a:ext cx="121853" cy="154269"/>
              <a:chOff x="2016" y="3106"/>
              <a:chExt cx="470" cy="254"/>
            </a:xfrm>
          </p:grpSpPr>
          <p:sp>
            <p:nvSpPr>
              <p:cNvPr id="48" name="Oval 48"/>
              <p:cNvSpPr>
                <a:spLocks noChangeArrowheads="1"/>
              </p:cNvSpPr>
              <p:nvPr/>
            </p:nvSpPr>
            <p:spPr bwMode="auto">
              <a:xfrm>
                <a:off x="2064" y="326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9" name="Oval 49"/>
              <p:cNvSpPr>
                <a:spLocks noChangeArrowheads="1"/>
              </p:cNvSpPr>
              <p:nvPr/>
            </p:nvSpPr>
            <p:spPr bwMode="auto">
              <a:xfrm>
                <a:off x="2178" y="323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0" name="Oval 50"/>
              <p:cNvSpPr>
                <a:spLocks noChangeArrowheads="1"/>
              </p:cNvSpPr>
              <p:nvPr/>
            </p:nvSpPr>
            <p:spPr bwMode="auto">
              <a:xfrm>
                <a:off x="2376" y="328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1" name="Oval 51"/>
              <p:cNvSpPr>
                <a:spLocks noChangeArrowheads="1"/>
              </p:cNvSpPr>
              <p:nvPr/>
            </p:nvSpPr>
            <p:spPr bwMode="auto">
              <a:xfrm>
                <a:off x="2304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2" name="Oval 52"/>
              <p:cNvSpPr>
                <a:spLocks noChangeArrowheads="1"/>
              </p:cNvSpPr>
              <p:nvPr/>
            </p:nvSpPr>
            <p:spPr bwMode="auto">
              <a:xfrm>
                <a:off x="2366" y="32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3" name="Oval 53"/>
              <p:cNvSpPr>
                <a:spLocks noChangeArrowheads="1"/>
              </p:cNvSpPr>
              <p:nvPr/>
            </p:nvSpPr>
            <p:spPr bwMode="auto">
              <a:xfrm>
                <a:off x="2286" y="319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4" name="Oval 54"/>
              <p:cNvSpPr>
                <a:spLocks noChangeArrowheads="1"/>
              </p:cNvSpPr>
              <p:nvPr/>
            </p:nvSpPr>
            <p:spPr bwMode="auto">
              <a:xfrm>
                <a:off x="2082" y="319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5" name="Oval 55"/>
              <p:cNvSpPr>
                <a:spLocks noChangeArrowheads="1"/>
              </p:cNvSpPr>
              <p:nvPr/>
            </p:nvSpPr>
            <p:spPr bwMode="auto">
              <a:xfrm>
                <a:off x="2124" y="327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6" name="Oval 56"/>
              <p:cNvSpPr>
                <a:spLocks noChangeArrowheads="1"/>
              </p:cNvSpPr>
              <p:nvPr/>
            </p:nvSpPr>
            <p:spPr bwMode="auto">
              <a:xfrm>
                <a:off x="2208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7" name="Oval 57"/>
              <p:cNvSpPr>
                <a:spLocks noChangeArrowheads="1"/>
              </p:cNvSpPr>
              <p:nvPr/>
            </p:nvSpPr>
            <p:spPr bwMode="auto">
              <a:xfrm>
                <a:off x="2352" y="31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8" name="Oval 58"/>
              <p:cNvSpPr>
                <a:spLocks noChangeArrowheads="1"/>
              </p:cNvSpPr>
              <p:nvPr/>
            </p:nvSpPr>
            <p:spPr bwMode="auto">
              <a:xfrm>
                <a:off x="2290" y="326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59" name="Oval 59"/>
              <p:cNvSpPr>
                <a:spLocks noChangeArrowheads="1"/>
              </p:cNvSpPr>
              <p:nvPr/>
            </p:nvSpPr>
            <p:spPr bwMode="auto">
              <a:xfrm>
                <a:off x="2160" y="316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0" name="Oval 60"/>
              <p:cNvSpPr>
                <a:spLocks noChangeArrowheads="1"/>
              </p:cNvSpPr>
              <p:nvPr/>
            </p:nvSpPr>
            <p:spPr bwMode="auto">
              <a:xfrm>
                <a:off x="2382" y="328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1" name="Oval 61"/>
              <p:cNvSpPr>
                <a:spLocks noChangeArrowheads="1"/>
              </p:cNvSpPr>
              <p:nvPr/>
            </p:nvSpPr>
            <p:spPr bwMode="auto">
              <a:xfrm>
                <a:off x="2142" y="331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2" name="Oval 62"/>
              <p:cNvSpPr>
                <a:spLocks noChangeArrowheads="1"/>
              </p:cNvSpPr>
              <p:nvPr/>
            </p:nvSpPr>
            <p:spPr bwMode="auto">
              <a:xfrm>
                <a:off x="2234" y="320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3" name="Oval 63"/>
              <p:cNvSpPr>
                <a:spLocks noChangeArrowheads="1"/>
              </p:cNvSpPr>
              <p:nvPr/>
            </p:nvSpPr>
            <p:spPr bwMode="auto">
              <a:xfrm>
                <a:off x="2414" y="319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4" name="Oval 64"/>
              <p:cNvSpPr>
                <a:spLocks noChangeArrowheads="1"/>
              </p:cNvSpPr>
              <p:nvPr/>
            </p:nvSpPr>
            <p:spPr bwMode="auto">
              <a:xfrm>
                <a:off x="2438" y="312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5" name="Oval 65"/>
              <p:cNvSpPr>
                <a:spLocks noChangeArrowheads="1"/>
              </p:cNvSpPr>
              <p:nvPr/>
            </p:nvSpPr>
            <p:spPr bwMode="auto">
              <a:xfrm>
                <a:off x="2016" y="312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6" name="Oval 66"/>
              <p:cNvSpPr>
                <a:spLocks noChangeArrowheads="1"/>
              </p:cNvSpPr>
              <p:nvPr/>
            </p:nvSpPr>
            <p:spPr bwMode="auto">
              <a:xfrm>
                <a:off x="2184" y="311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67" name="Oval 67"/>
              <p:cNvSpPr>
                <a:spLocks noChangeArrowheads="1"/>
              </p:cNvSpPr>
              <p:nvPr/>
            </p:nvSpPr>
            <p:spPr bwMode="auto">
              <a:xfrm>
                <a:off x="2314" y="310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1" name="Line 68"/>
            <p:cNvSpPr>
              <a:spLocks noChangeShapeType="1"/>
            </p:cNvSpPr>
            <p:nvPr/>
          </p:nvSpPr>
          <p:spPr bwMode="auto">
            <a:xfrm>
              <a:off x="851154" y="2998418"/>
              <a:ext cx="4726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70"/>
            <p:cNvSpPr>
              <a:spLocks noChangeShapeType="1"/>
            </p:cNvSpPr>
            <p:nvPr/>
          </p:nvSpPr>
          <p:spPr bwMode="auto">
            <a:xfrm>
              <a:off x="4056268" y="2905213"/>
              <a:ext cx="4726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Rectangle 71"/>
            <p:cNvSpPr>
              <a:spLocks noChangeArrowheads="1"/>
            </p:cNvSpPr>
            <p:nvPr/>
          </p:nvSpPr>
          <p:spPr bwMode="auto">
            <a:xfrm>
              <a:off x="2461096" y="2792725"/>
              <a:ext cx="59080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Rectangle 72"/>
            <p:cNvSpPr>
              <a:spLocks noChangeArrowheads="1"/>
            </p:cNvSpPr>
            <p:nvPr/>
          </p:nvSpPr>
          <p:spPr bwMode="auto">
            <a:xfrm>
              <a:off x="2446326" y="3152687"/>
              <a:ext cx="590804" cy="102846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26" name="Group 73"/>
            <p:cNvGrpSpPr>
              <a:grpSpLocks/>
            </p:cNvGrpSpPr>
            <p:nvPr/>
          </p:nvGrpSpPr>
          <p:grpSpPr bwMode="auto">
            <a:xfrm>
              <a:off x="2800809" y="2895571"/>
              <a:ext cx="2424760" cy="257116"/>
              <a:chOff x="2304" y="2304"/>
              <a:chExt cx="1778" cy="192"/>
            </a:xfrm>
          </p:grpSpPr>
          <p:sp>
            <p:nvSpPr>
              <p:cNvPr id="46" name="Arc 74"/>
              <p:cNvSpPr>
                <a:spLocks/>
              </p:cNvSpPr>
              <p:nvPr/>
            </p:nvSpPr>
            <p:spPr bwMode="auto">
              <a:xfrm flipV="1">
                <a:off x="2304" y="2304"/>
                <a:ext cx="1778" cy="96"/>
              </a:xfrm>
              <a:custGeom>
                <a:avLst/>
                <a:gdLst>
                  <a:gd name="T0" fmla="*/ 0 w 21600"/>
                  <a:gd name="T1" fmla="*/ 0 h 21600"/>
                  <a:gd name="T2" fmla="*/ 1778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7" name="Arc 75"/>
              <p:cNvSpPr>
                <a:spLocks/>
              </p:cNvSpPr>
              <p:nvPr/>
            </p:nvSpPr>
            <p:spPr bwMode="auto">
              <a:xfrm>
                <a:off x="2304" y="2400"/>
                <a:ext cx="1778" cy="96"/>
              </a:xfrm>
              <a:custGeom>
                <a:avLst/>
                <a:gdLst>
                  <a:gd name="T0" fmla="*/ 0 w 21600"/>
                  <a:gd name="T1" fmla="*/ 0 h 21600"/>
                  <a:gd name="T2" fmla="*/ 1778 w 21600"/>
                  <a:gd name="T3" fmla="*/ 96 h 21600"/>
                  <a:gd name="T4" fmla="*/ 0 w 21600"/>
                  <a:gd name="T5" fmla="*/ 96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27" name="Freeform 76"/>
            <p:cNvSpPr>
              <a:spLocks noChangeAspect="1"/>
            </p:cNvSpPr>
            <p:nvPr/>
          </p:nvSpPr>
          <p:spPr bwMode="auto">
            <a:xfrm rot="16358877">
              <a:off x="2259679" y="2308333"/>
              <a:ext cx="1212728" cy="118161"/>
            </a:xfrm>
            <a:custGeom>
              <a:avLst/>
              <a:gdLst>
                <a:gd name="T0" fmla="*/ 0 w 1680"/>
                <a:gd name="T1" fmla="*/ 8 h 104"/>
                <a:gd name="T2" fmla="*/ 96 w 1680"/>
                <a:gd name="T3" fmla="*/ 104 h 104"/>
                <a:gd name="T4" fmla="*/ 192 w 1680"/>
                <a:gd name="T5" fmla="*/ 8 h 104"/>
                <a:gd name="T6" fmla="*/ 288 w 1680"/>
                <a:gd name="T7" fmla="*/ 104 h 104"/>
                <a:gd name="T8" fmla="*/ 384 w 1680"/>
                <a:gd name="T9" fmla="*/ 8 h 104"/>
                <a:gd name="T10" fmla="*/ 480 w 1680"/>
                <a:gd name="T11" fmla="*/ 104 h 104"/>
                <a:gd name="T12" fmla="*/ 576 w 1680"/>
                <a:gd name="T13" fmla="*/ 8 h 104"/>
                <a:gd name="T14" fmla="*/ 672 w 1680"/>
                <a:gd name="T15" fmla="*/ 104 h 104"/>
                <a:gd name="T16" fmla="*/ 768 w 1680"/>
                <a:gd name="T17" fmla="*/ 8 h 104"/>
                <a:gd name="T18" fmla="*/ 864 w 1680"/>
                <a:gd name="T19" fmla="*/ 104 h 104"/>
                <a:gd name="T20" fmla="*/ 960 w 1680"/>
                <a:gd name="T21" fmla="*/ 8 h 104"/>
                <a:gd name="T22" fmla="*/ 1056 w 1680"/>
                <a:gd name="T23" fmla="*/ 104 h 104"/>
                <a:gd name="T24" fmla="*/ 1152 w 1680"/>
                <a:gd name="T25" fmla="*/ 8 h 104"/>
                <a:gd name="T26" fmla="*/ 1248 w 1680"/>
                <a:gd name="T27" fmla="*/ 104 h 104"/>
                <a:gd name="T28" fmla="*/ 1344 w 1680"/>
                <a:gd name="T29" fmla="*/ 8 h 104"/>
                <a:gd name="T30" fmla="*/ 1392 w 1680"/>
                <a:gd name="T31" fmla="*/ 56 h 104"/>
                <a:gd name="T32" fmla="*/ 1488 w 1680"/>
                <a:gd name="T33" fmla="*/ 56 h 104"/>
                <a:gd name="T34" fmla="*/ 1536 w 1680"/>
                <a:gd name="T35" fmla="*/ 56 h 104"/>
                <a:gd name="T36" fmla="*/ 1680 w 1680"/>
                <a:gd name="T37" fmla="*/ 56 h 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0"/>
                <a:gd name="T58" fmla="*/ 0 h 104"/>
                <a:gd name="T59" fmla="*/ 1680 w 1680"/>
                <a:gd name="T60" fmla="*/ 104 h 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0" h="104">
                  <a:moveTo>
                    <a:pt x="0" y="8"/>
                  </a:moveTo>
                  <a:cubicBezTo>
                    <a:pt x="32" y="56"/>
                    <a:pt x="64" y="104"/>
                    <a:pt x="96" y="104"/>
                  </a:cubicBezTo>
                  <a:cubicBezTo>
                    <a:pt x="128" y="104"/>
                    <a:pt x="160" y="8"/>
                    <a:pt x="192" y="8"/>
                  </a:cubicBezTo>
                  <a:cubicBezTo>
                    <a:pt x="224" y="8"/>
                    <a:pt x="256" y="104"/>
                    <a:pt x="288" y="104"/>
                  </a:cubicBezTo>
                  <a:cubicBezTo>
                    <a:pt x="320" y="104"/>
                    <a:pt x="352" y="8"/>
                    <a:pt x="384" y="8"/>
                  </a:cubicBezTo>
                  <a:cubicBezTo>
                    <a:pt x="416" y="8"/>
                    <a:pt x="448" y="104"/>
                    <a:pt x="480" y="104"/>
                  </a:cubicBezTo>
                  <a:cubicBezTo>
                    <a:pt x="512" y="104"/>
                    <a:pt x="544" y="8"/>
                    <a:pt x="576" y="8"/>
                  </a:cubicBezTo>
                  <a:cubicBezTo>
                    <a:pt x="608" y="8"/>
                    <a:pt x="640" y="104"/>
                    <a:pt x="672" y="104"/>
                  </a:cubicBezTo>
                  <a:cubicBezTo>
                    <a:pt x="704" y="104"/>
                    <a:pt x="736" y="8"/>
                    <a:pt x="768" y="8"/>
                  </a:cubicBezTo>
                  <a:cubicBezTo>
                    <a:pt x="800" y="8"/>
                    <a:pt x="832" y="104"/>
                    <a:pt x="864" y="104"/>
                  </a:cubicBezTo>
                  <a:cubicBezTo>
                    <a:pt x="896" y="104"/>
                    <a:pt x="928" y="8"/>
                    <a:pt x="960" y="8"/>
                  </a:cubicBezTo>
                  <a:cubicBezTo>
                    <a:pt x="992" y="8"/>
                    <a:pt x="1024" y="104"/>
                    <a:pt x="1056" y="104"/>
                  </a:cubicBezTo>
                  <a:cubicBezTo>
                    <a:pt x="1088" y="104"/>
                    <a:pt x="1120" y="8"/>
                    <a:pt x="1152" y="8"/>
                  </a:cubicBezTo>
                  <a:cubicBezTo>
                    <a:pt x="1184" y="8"/>
                    <a:pt x="1216" y="104"/>
                    <a:pt x="1248" y="104"/>
                  </a:cubicBezTo>
                  <a:cubicBezTo>
                    <a:pt x="1280" y="104"/>
                    <a:pt x="1320" y="16"/>
                    <a:pt x="1344" y="8"/>
                  </a:cubicBezTo>
                  <a:cubicBezTo>
                    <a:pt x="1368" y="0"/>
                    <a:pt x="1368" y="48"/>
                    <a:pt x="1392" y="56"/>
                  </a:cubicBezTo>
                  <a:cubicBezTo>
                    <a:pt x="1416" y="64"/>
                    <a:pt x="1464" y="56"/>
                    <a:pt x="1488" y="56"/>
                  </a:cubicBezTo>
                  <a:cubicBezTo>
                    <a:pt x="1512" y="56"/>
                    <a:pt x="1504" y="56"/>
                    <a:pt x="1536" y="56"/>
                  </a:cubicBezTo>
                  <a:cubicBezTo>
                    <a:pt x="1568" y="56"/>
                    <a:pt x="1624" y="56"/>
                    <a:pt x="1680" y="56"/>
                  </a:cubicBezTo>
                </a:path>
              </a:pathLst>
            </a:custGeom>
            <a:noFill/>
            <a:ln w="28575">
              <a:solidFill>
                <a:srgbClr val="FF9933"/>
              </a:solidFill>
              <a:round/>
              <a:headEnd/>
              <a:tailEnd type="stealth" w="med" len="med"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8" name="Text Box 77"/>
            <p:cNvSpPr txBox="1">
              <a:spLocks noChangeAspect="1" noChangeArrowheads="1"/>
            </p:cNvSpPr>
            <p:nvPr/>
          </p:nvSpPr>
          <p:spPr bwMode="auto">
            <a:xfrm rot="21452146">
              <a:off x="2505407" y="1764263"/>
              <a:ext cx="158779" cy="52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 b="1" dirty="0">
                  <a:solidFill>
                    <a:srgbClr val="FF9933"/>
                  </a:solidFill>
                  <a:latin typeface="Comic Sans MS" pitchFamily="66" charset="0"/>
                  <a:sym typeface="Symbol" pitchFamily="18" charset="2"/>
                </a:rPr>
                <a:t></a:t>
              </a:r>
              <a:endParaRPr lang="de-DE" sz="2000" dirty="0">
                <a:latin typeface="Comic Sans MS" pitchFamily="66" charset="0"/>
              </a:endParaRPr>
            </a:p>
          </p:txBody>
        </p:sp>
        <p:grpSp>
          <p:nvGrpSpPr>
            <p:cNvPr id="29" name="Group 78"/>
            <p:cNvGrpSpPr>
              <a:grpSpLocks noChangeAspect="1"/>
            </p:cNvGrpSpPr>
            <p:nvPr/>
          </p:nvGrpSpPr>
          <p:grpSpPr bwMode="auto">
            <a:xfrm rot="5916011">
              <a:off x="2315077" y="3417332"/>
              <a:ext cx="1361641" cy="627730"/>
              <a:chOff x="2937" y="508"/>
              <a:chExt cx="1227" cy="420"/>
            </a:xfrm>
          </p:grpSpPr>
          <p:sp>
            <p:nvSpPr>
              <p:cNvPr id="44" name="Freeform 79"/>
              <p:cNvSpPr>
                <a:spLocks noChangeAspect="1"/>
              </p:cNvSpPr>
              <p:nvPr/>
            </p:nvSpPr>
            <p:spPr bwMode="auto">
              <a:xfrm rot="-709341">
                <a:off x="2937" y="849"/>
                <a:ext cx="1093" cy="79"/>
              </a:xfrm>
              <a:custGeom>
                <a:avLst/>
                <a:gdLst>
                  <a:gd name="T0" fmla="*/ 0 w 1680"/>
                  <a:gd name="T1" fmla="*/ 8 h 104"/>
                  <a:gd name="T2" fmla="*/ 96 w 1680"/>
                  <a:gd name="T3" fmla="*/ 104 h 104"/>
                  <a:gd name="T4" fmla="*/ 192 w 1680"/>
                  <a:gd name="T5" fmla="*/ 8 h 104"/>
                  <a:gd name="T6" fmla="*/ 288 w 1680"/>
                  <a:gd name="T7" fmla="*/ 104 h 104"/>
                  <a:gd name="T8" fmla="*/ 384 w 1680"/>
                  <a:gd name="T9" fmla="*/ 8 h 104"/>
                  <a:gd name="T10" fmla="*/ 480 w 1680"/>
                  <a:gd name="T11" fmla="*/ 104 h 104"/>
                  <a:gd name="T12" fmla="*/ 576 w 1680"/>
                  <a:gd name="T13" fmla="*/ 8 h 104"/>
                  <a:gd name="T14" fmla="*/ 672 w 1680"/>
                  <a:gd name="T15" fmla="*/ 104 h 104"/>
                  <a:gd name="T16" fmla="*/ 768 w 1680"/>
                  <a:gd name="T17" fmla="*/ 8 h 104"/>
                  <a:gd name="T18" fmla="*/ 864 w 1680"/>
                  <a:gd name="T19" fmla="*/ 104 h 104"/>
                  <a:gd name="T20" fmla="*/ 960 w 1680"/>
                  <a:gd name="T21" fmla="*/ 8 h 104"/>
                  <a:gd name="T22" fmla="*/ 1056 w 1680"/>
                  <a:gd name="T23" fmla="*/ 104 h 104"/>
                  <a:gd name="T24" fmla="*/ 1152 w 1680"/>
                  <a:gd name="T25" fmla="*/ 8 h 104"/>
                  <a:gd name="T26" fmla="*/ 1248 w 1680"/>
                  <a:gd name="T27" fmla="*/ 104 h 104"/>
                  <a:gd name="T28" fmla="*/ 1344 w 1680"/>
                  <a:gd name="T29" fmla="*/ 8 h 104"/>
                  <a:gd name="T30" fmla="*/ 1392 w 1680"/>
                  <a:gd name="T31" fmla="*/ 56 h 104"/>
                  <a:gd name="T32" fmla="*/ 1488 w 1680"/>
                  <a:gd name="T33" fmla="*/ 56 h 104"/>
                  <a:gd name="T34" fmla="*/ 1536 w 1680"/>
                  <a:gd name="T35" fmla="*/ 56 h 104"/>
                  <a:gd name="T36" fmla="*/ 1680 w 1680"/>
                  <a:gd name="T37" fmla="*/ 56 h 10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0"/>
                  <a:gd name="T58" fmla="*/ 0 h 104"/>
                  <a:gd name="T59" fmla="*/ 1680 w 1680"/>
                  <a:gd name="T60" fmla="*/ 104 h 10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0" h="104">
                    <a:moveTo>
                      <a:pt x="0" y="8"/>
                    </a:moveTo>
                    <a:cubicBezTo>
                      <a:pt x="32" y="56"/>
                      <a:pt x="64" y="104"/>
                      <a:pt x="96" y="104"/>
                    </a:cubicBezTo>
                    <a:cubicBezTo>
                      <a:pt x="128" y="104"/>
                      <a:pt x="160" y="8"/>
                      <a:pt x="192" y="8"/>
                    </a:cubicBezTo>
                    <a:cubicBezTo>
                      <a:pt x="224" y="8"/>
                      <a:pt x="256" y="104"/>
                      <a:pt x="288" y="104"/>
                    </a:cubicBezTo>
                    <a:cubicBezTo>
                      <a:pt x="320" y="104"/>
                      <a:pt x="352" y="8"/>
                      <a:pt x="384" y="8"/>
                    </a:cubicBezTo>
                    <a:cubicBezTo>
                      <a:pt x="416" y="8"/>
                      <a:pt x="448" y="104"/>
                      <a:pt x="480" y="104"/>
                    </a:cubicBezTo>
                    <a:cubicBezTo>
                      <a:pt x="512" y="104"/>
                      <a:pt x="544" y="8"/>
                      <a:pt x="576" y="8"/>
                    </a:cubicBezTo>
                    <a:cubicBezTo>
                      <a:pt x="608" y="8"/>
                      <a:pt x="640" y="104"/>
                      <a:pt x="672" y="104"/>
                    </a:cubicBezTo>
                    <a:cubicBezTo>
                      <a:pt x="704" y="104"/>
                      <a:pt x="736" y="8"/>
                      <a:pt x="768" y="8"/>
                    </a:cubicBezTo>
                    <a:cubicBezTo>
                      <a:pt x="800" y="8"/>
                      <a:pt x="832" y="104"/>
                      <a:pt x="864" y="104"/>
                    </a:cubicBezTo>
                    <a:cubicBezTo>
                      <a:pt x="896" y="104"/>
                      <a:pt x="928" y="8"/>
                      <a:pt x="960" y="8"/>
                    </a:cubicBezTo>
                    <a:cubicBezTo>
                      <a:pt x="992" y="8"/>
                      <a:pt x="1024" y="104"/>
                      <a:pt x="1056" y="104"/>
                    </a:cubicBezTo>
                    <a:cubicBezTo>
                      <a:pt x="1088" y="104"/>
                      <a:pt x="1120" y="8"/>
                      <a:pt x="1152" y="8"/>
                    </a:cubicBezTo>
                    <a:cubicBezTo>
                      <a:pt x="1184" y="8"/>
                      <a:pt x="1216" y="104"/>
                      <a:pt x="1248" y="104"/>
                    </a:cubicBezTo>
                    <a:cubicBezTo>
                      <a:pt x="1280" y="104"/>
                      <a:pt x="1320" y="16"/>
                      <a:pt x="1344" y="8"/>
                    </a:cubicBezTo>
                    <a:cubicBezTo>
                      <a:pt x="1368" y="0"/>
                      <a:pt x="1368" y="48"/>
                      <a:pt x="1392" y="56"/>
                    </a:cubicBezTo>
                    <a:cubicBezTo>
                      <a:pt x="1416" y="64"/>
                      <a:pt x="1464" y="56"/>
                      <a:pt x="1488" y="56"/>
                    </a:cubicBezTo>
                    <a:cubicBezTo>
                      <a:pt x="1512" y="56"/>
                      <a:pt x="1504" y="56"/>
                      <a:pt x="1536" y="56"/>
                    </a:cubicBezTo>
                    <a:cubicBezTo>
                      <a:pt x="1568" y="56"/>
                      <a:pt x="1624" y="56"/>
                      <a:pt x="1680" y="56"/>
                    </a:cubicBezTo>
                  </a:path>
                </a:pathLst>
              </a:custGeom>
              <a:noFill/>
              <a:ln w="28575">
                <a:solidFill>
                  <a:srgbClr val="FF9933"/>
                </a:solidFill>
                <a:round/>
                <a:headEnd/>
                <a:tailEnd type="stealth" w="med" len="med"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45" name="Text Box 80"/>
              <p:cNvSpPr txBox="1">
                <a:spLocks noChangeAspect="1" noChangeArrowheads="1"/>
              </p:cNvSpPr>
              <p:nvPr/>
            </p:nvSpPr>
            <p:spPr bwMode="auto">
              <a:xfrm rot="-709341">
                <a:off x="4039" y="508"/>
                <a:ext cx="12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/>
              <a:lstStyle/>
              <a:p>
                <a:pPr eaLnBrk="0" hangingPunct="0">
                  <a:spcBef>
                    <a:spcPct val="50000"/>
                  </a:spcBef>
                </a:pPr>
                <a:endParaRPr lang="de-DE" sz="2000">
                  <a:latin typeface="Comic Sans MS" pitchFamily="66" charset="0"/>
                </a:endParaRPr>
              </a:p>
            </p:txBody>
          </p:sp>
        </p:grpSp>
        <p:sp>
          <p:nvSpPr>
            <p:cNvPr id="30" name="Text Box 81"/>
            <p:cNvSpPr txBox="1">
              <a:spLocks noChangeAspect="1" noChangeArrowheads="1"/>
            </p:cNvSpPr>
            <p:nvPr/>
          </p:nvSpPr>
          <p:spPr bwMode="auto">
            <a:xfrm rot="21452146">
              <a:off x="4691383" y="2587033"/>
              <a:ext cx="158779" cy="526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 b="1" dirty="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b</a:t>
              </a:r>
              <a:r>
                <a:rPr lang="de-DE" sz="3200" b="1" baseline="30000" dirty="0">
                  <a:solidFill>
                    <a:srgbClr val="FF3300"/>
                  </a:solidFill>
                  <a:latin typeface="Symbol" pitchFamily="18" charset="2"/>
                  <a:sym typeface="Symbol" pitchFamily="18" charset="2"/>
                </a:rPr>
                <a:t>-</a:t>
              </a:r>
              <a:endParaRPr lang="de-DE" sz="3200" b="1" baseline="30000" dirty="0">
                <a:solidFill>
                  <a:srgbClr val="FF3300"/>
                </a:solidFill>
                <a:latin typeface="Symbol" pitchFamily="18" charset="2"/>
              </a:endParaRPr>
            </a:p>
          </p:txBody>
        </p:sp>
        <p:sp>
          <p:nvSpPr>
            <p:cNvPr id="31" name="Rectangle 82"/>
            <p:cNvSpPr>
              <a:spLocks noChangeArrowheads="1"/>
            </p:cNvSpPr>
            <p:nvPr/>
          </p:nvSpPr>
          <p:spPr bwMode="auto">
            <a:xfrm>
              <a:off x="2505407" y="1661417"/>
              <a:ext cx="531724" cy="10284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2" name="Rectangle 83"/>
            <p:cNvSpPr>
              <a:spLocks noChangeArrowheads="1"/>
            </p:cNvSpPr>
            <p:nvPr/>
          </p:nvSpPr>
          <p:spPr bwMode="auto">
            <a:xfrm>
              <a:off x="2505407" y="4232572"/>
              <a:ext cx="531724" cy="102846"/>
            </a:xfrm>
            <a:prstGeom prst="rect">
              <a:avLst/>
            </a:prstGeom>
            <a:solidFill>
              <a:srgbClr val="6600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3" name="Rectangle 84" descr="Dark upward diagonal"/>
            <p:cNvSpPr>
              <a:spLocks noChangeArrowheads="1"/>
            </p:cNvSpPr>
            <p:nvPr/>
          </p:nvSpPr>
          <p:spPr bwMode="auto">
            <a:xfrm>
              <a:off x="5341268" y="2844148"/>
              <a:ext cx="73851" cy="337464"/>
            </a:xfrm>
            <a:prstGeom prst="rect">
              <a:avLst/>
            </a:prstGeom>
            <a:pattFill prst="dkUpDiag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Rectangle 85"/>
            <p:cNvSpPr>
              <a:spLocks noChangeArrowheads="1"/>
            </p:cNvSpPr>
            <p:nvPr/>
          </p:nvSpPr>
          <p:spPr bwMode="auto">
            <a:xfrm>
              <a:off x="2171700" y="1206500"/>
              <a:ext cx="1334233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X-ray detector</a:t>
              </a:r>
              <a:endParaRPr lang="en-US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5" name="Rectangle 86"/>
            <p:cNvSpPr>
              <a:spLocks noChangeArrowheads="1"/>
            </p:cNvSpPr>
            <p:nvPr/>
          </p:nvSpPr>
          <p:spPr bwMode="auto">
            <a:xfrm>
              <a:off x="4794250" y="1384300"/>
              <a:ext cx="2072739" cy="432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Storage and detection</a:t>
              </a:r>
            </a:p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Penning trap</a:t>
              </a:r>
              <a:endParaRPr lang="en-US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6" name="Rectangle 87"/>
            <p:cNvSpPr>
              <a:spLocks noChangeArrowheads="1"/>
            </p:cNvSpPr>
            <p:nvPr/>
          </p:nvSpPr>
          <p:spPr bwMode="auto">
            <a:xfrm>
              <a:off x="3923337" y="2175648"/>
              <a:ext cx="1078218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6 T magnet</a:t>
              </a:r>
              <a:endParaRPr lang="en-US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38" name="Line 89"/>
            <p:cNvSpPr>
              <a:spLocks noChangeShapeType="1"/>
            </p:cNvSpPr>
            <p:nvPr/>
          </p:nvSpPr>
          <p:spPr bwMode="auto">
            <a:xfrm flipV="1">
              <a:off x="1323798" y="3049841"/>
              <a:ext cx="1299770" cy="2571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90"/>
            <p:cNvSpPr>
              <a:spLocks noChangeShapeType="1"/>
            </p:cNvSpPr>
            <p:nvPr/>
          </p:nvSpPr>
          <p:spPr bwMode="auto">
            <a:xfrm flipH="1" flipV="1">
              <a:off x="3864257" y="2072802"/>
              <a:ext cx="472644" cy="1542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91"/>
            <p:cNvSpPr>
              <a:spLocks noChangeArrowheads="1"/>
            </p:cNvSpPr>
            <p:nvPr/>
          </p:nvSpPr>
          <p:spPr bwMode="auto">
            <a:xfrm>
              <a:off x="4159659" y="3512649"/>
              <a:ext cx="1462241" cy="247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Trap electrodes</a:t>
              </a:r>
              <a:endParaRPr lang="en-US" b="1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41" name="Line 92"/>
            <p:cNvSpPr>
              <a:spLocks noChangeShapeType="1"/>
            </p:cNvSpPr>
            <p:nvPr/>
          </p:nvSpPr>
          <p:spPr bwMode="auto">
            <a:xfrm flipH="1" flipV="1">
              <a:off x="3627935" y="3255533"/>
              <a:ext cx="886207" cy="308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93"/>
            <p:cNvSpPr>
              <a:spLocks noChangeArrowheads="1"/>
            </p:cNvSpPr>
            <p:nvPr/>
          </p:nvSpPr>
          <p:spPr bwMode="auto">
            <a:xfrm>
              <a:off x="5238750" y="2273300"/>
              <a:ext cx="1149607" cy="43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Beta 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detector</a:t>
              </a:r>
            </a:p>
            <a:p>
              <a:pPr algn="ctr"/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(PIPS)</a:t>
              </a:r>
              <a:endParaRPr lang="en-US" b="1" dirty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43" name="Rectangle 94"/>
            <p:cNvSpPr>
              <a:spLocks noChangeArrowheads="1"/>
            </p:cNvSpPr>
            <p:nvPr/>
          </p:nvSpPr>
          <p:spPr bwMode="auto">
            <a:xfrm>
              <a:off x="127000" y="2599720"/>
              <a:ext cx="1460656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 dirty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Ion 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injection</a:t>
              </a:r>
            </a:p>
            <a:p>
              <a:pPr>
                <a:lnSpc>
                  <a:spcPct val="150000"/>
                </a:lnSpc>
              </a:pP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10</a:t>
              </a:r>
              <a:r>
                <a:rPr lang="de-DE" b="1" baseline="30000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5 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– 10</a:t>
              </a:r>
              <a:r>
                <a:rPr lang="de-DE" b="1" baseline="30000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6</a:t>
              </a:r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 ions</a:t>
              </a:r>
            </a:p>
            <a:p>
              <a:r>
                <a:rPr lang="de-DE" b="1" dirty="0" smtClean="0">
                  <a:solidFill>
                    <a:srgbClr val="0000FF"/>
                  </a:solidFill>
                  <a:latin typeface="Calibri" pitchFamily="34" charset="0"/>
                  <a:sym typeface="Symbol" pitchFamily="18" charset="2"/>
                </a:rPr>
                <a:t>trapped</a:t>
              </a:r>
              <a:endParaRPr lang="en-US" b="1" dirty="0" smtClean="0">
                <a:solidFill>
                  <a:srgbClr val="0000FF"/>
                </a:solidFill>
                <a:latin typeface="Calibri" pitchFamily="34" charset="0"/>
                <a:sym typeface="Symbol" pitchFamily="18" charset="2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-214298"/>
            <a:ext cx="6534150" cy="115409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Setup ECBR measurements</a:t>
            </a:r>
            <a:endParaRPr lang="en-US" sz="3600" dirty="0"/>
          </a:p>
        </p:txBody>
      </p:sp>
      <p:sp>
        <p:nvSpPr>
          <p:cNvPr id="119" name="Rectangle 118"/>
          <p:cNvSpPr/>
          <p:nvPr/>
        </p:nvSpPr>
        <p:spPr>
          <a:xfrm>
            <a:off x="1727200" y="4451350"/>
            <a:ext cx="2355850" cy="151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>
            <a:off x="3327400" y="4006850"/>
            <a:ext cx="56007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/>
              <a:t>TITAN Electron Capture Branching Ratio: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New approach: backing free BR measurements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soft anti-coincidence with 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en-US" sz="1600" dirty="0" smtClean="0"/>
              <a:t> detector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Seven X-ray detectors around segmented trap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2.1% solid angle for X-ray detection after EC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Reduced electron background due to strong magnetic field (6T)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600" dirty="0" smtClean="0"/>
              <a:t> Long holding times in vacuum of P &lt; 10</a:t>
            </a:r>
            <a:r>
              <a:rPr lang="en-US" sz="1600" baseline="30000" dirty="0" smtClean="0"/>
              <a:t>-11</a:t>
            </a:r>
            <a:r>
              <a:rPr lang="en-US" sz="1600" dirty="0" smtClean="0"/>
              <a:t> mbar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pic>
        <p:nvPicPr>
          <p:cNvPr id="11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4406900"/>
            <a:ext cx="1897063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4550" y="1562100"/>
            <a:ext cx="1443037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700" y="-169848"/>
            <a:ext cx="6534150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Branching Ratio Measurements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pic>
        <p:nvPicPr>
          <p:cNvPr id="14" name="Picture 13" descr="DSC04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1936" y="3452812"/>
            <a:ext cx="3746498" cy="2809874"/>
          </a:xfrm>
          <a:prstGeom prst="rect">
            <a:avLst/>
          </a:prstGeom>
        </p:spPr>
      </p:pic>
      <p:pic>
        <p:nvPicPr>
          <p:cNvPr id="13" name="Picture 12" descr="IMG_4403.jpg"/>
          <p:cNvPicPr>
            <a:picLocks noChangeAspect="1"/>
          </p:cNvPicPr>
          <p:nvPr/>
        </p:nvPicPr>
        <p:blipFill>
          <a:blip r:embed="rId4" cstate="print"/>
          <a:srcRect l="24609" r="27813"/>
          <a:stretch>
            <a:fillRect/>
          </a:stretch>
        </p:blipFill>
        <p:spPr>
          <a:xfrm rot="5400000">
            <a:off x="727839" y="561211"/>
            <a:ext cx="1776472" cy="2800350"/>
          </a:xfrm>
          <a:prstGeom prst="rect">
            <a:avLst/>
          </a:prstGeom>
        </p:spPr>
      </p:pic>
      <p:sp>
        <p:nvSpPr>
          <p:cNvPr id="15" name="Rectangle 97"/>
          <p:cNvSpPr>
            <a:spLocks noChangeArrowheads="1"/>
          </p:cNvSpPr>
          <p:nvPr/>
        </p:nvSpPr>
        <p:spPr bwMode="auto">
          <a:xfrm>
            <a:off x="3416300" y="833735"/>
            <a:ext cx="5265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8261" rIns="1221990" anchor="ctr">
            <a:spAutoFit/>
          </a:bodyPr>
          <a:lstStyle/>
          <a:p>
            <a:pPr algn="ctr">
              <a:tabLst>
                <a:tab pos="5029200" algn="l"/>
              </a:tabLst>
            </a:pPr>
            <a:r>
              <a:rPr lang="en-US" sz="1200" dirty="0">
                <a:latin typeface="Calibri" pitchFamily="34" charset="0"/>
              </a:rPr>
              <a:t>CANDIDATES FOR BRANCHING RATIO </a:t>
            </a:r>
            <a:r>
              <a:rPr lang="en-US" sz="1200" dirty="0" smtClean="0">
                <a:latin typeface="Calibri" pitchFamily="34" charset="0"/>
              </a:rPr>
              <a:t>MEASUREMENTS</a:t>
            </a:r>
            <a:endParaRPr lang="en-US" sz="1200" dirty="0">
              <a:latin typeface="Calibri" pitchFamily="34" charset="0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3206750"/>
            <a:ext cx="453540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771900" y="1286510"/>
          <a:ext cx="4356100" cy="19202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66750"/>
                <a:gridCol w="800100"/>
                <a:gridCol w="1847040"/>
                <a:gridCol w="1042210"/>
              </a:tblGrid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Mo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</a:rPr>
                        <a:t>100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Tc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</a:rPr>
                        <a:t>[1+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15.8 s]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 17.5 </a:t>
                      </a:r>
                      <a:r>
                        <a:rPr lang="en-US" sz="120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Pd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Ag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24.6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114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71.9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Cd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116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In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14.1 s]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25.3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Se :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82m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Br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[2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-</a:t>
                      </a:r>
                      <a:r>
                        <a:rPr lang="fr-FR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fr-FR" sz="1200" dirty="0" smtClean="0">
                          <a:latin typeface="Calibri" pitchFamily="34" charset="0"/>
                          <a:sym typeface="Symbol" pitchFamily="18" charset="2"/>
                        </a:rPr>
                        <a:t>+, T1/2 = 6.1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11.2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Te 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128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I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[1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+</a:t>
                      </a:r>
                      <a:r>
                        <a:rPr lang="de-DE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de-DE" sz="1200" dirty="0" smtClean="0">
                          <a:latin typeface="Calibri" pitchFamily="34" charset="0"/>
                          <a:sym typeface="Symbol" pitchFamily="18" charset="2"/>
                        </a:rPr>
                        <a:t>+, T1/2 = 25.0 min]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27.5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Ge :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aseline="30000" dirty="0" smtClean="0">
                          <a:latin typeface="Calibri" pitchFamily="34" charset="0"/>
                          <a:sym typeface="Symbol" pitchFamily="18" charset="2"/>
                        </a:rPr>
                        <a:t>76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As (EC) </a:t>
                      </a:r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[2-</a:t>
                      </a:r>
                      <a:r>
                        <a:rPr lang="en-US" sz="1200" dirty="0" smtClean="0">
                          <a:latin typeface="Calibri" pitchFamily="34" charset="0"/>
                        </a:rPr>
                        <a:t> 0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+, T1/2 = 26.2 h]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K</a:t>
                      </a:r>
                      <a:r>
                        <a:rPr lang="en-US" sz="1200" baseline="-25000" dirty="0" smtClean="0">
                          <a:latin typeface="Symbol" pitchFamily="18" charset="2"/>
                          <a:sym typeface="Symbol" pitchFamily="18" charset="2"/>
                        </a:rPr>
                        <a:t>a</a:t>
                      </a:r>
                      <a:r>
                        <a:rPr lang="en-US" sz="1200" dirty="0" smtClean="0">
                          <a:latin typeface="Calibri" pitchFamily="34" charset="0"/>
                          <a:sym typeface="Symbol" pitchFamily="18" charset="2"/>
                        </a:rPr>
                        <a:t> =</a:t>
                      </a:r>
                      <a:r>
                        <a:rPr lang="en-US" sz="1200" baseline="0" dirty="0" smtClean="0">
                          <a:latin typeface="Calibri" pitchFamily="34" charset="0"/>
                          <a:sym typeface="Symbol" pitchFamily="18" charset="2"/>
                        </a:rPr>
                        <a:t> 9.9 </a:t>
                      </a:r>
                      <a:r>
                        <a:rPr lang="en-US" sz="1200" baseline="0" dirty="0" err="1" smtClean="0">
                          <a:latin typeface="Calibri" pitchFamily="34" charset="0"/>
                          <a:sym typeface="Symbol" pitchFamily="18" charset="2"/>
                        </a:rPr>
                        <a:t>keV</a:t>
                      </a:r>
                      <a:endParaRPr lang="en-US" sz="1200" dirty="0" smtClean="0">
                        <a:latin typeface="Calibri" pitchFamily="34" charset="0"/>
                        <a:sym typeface="Symbol" pitchFamily="18" charset="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549650" y="4718050"/>
            <a:ext cx="4845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10</a:t>
            </a:r>
            <a:r>
              <a:rPr lang="en-US" sz="1600" b="1" baseline="30000" dirty="0" smtClean="0"/>
              <a:t>5</a:t>
            </a:r>
            <a:r>
              <a:rPr lang="en-US" sz="1600" b="1" dirty="0" smtClean="0"/>
              <a:t> ions in trap with one half-life measurement cycle: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solid angle: 2.1%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detection efficiency: 30%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19" name="Right Brace 18"/>
          <p:cNvSpPr/>
          <p:nvPr/>
        </p:nvSpPr>
        <p:spPr>
          <a:xfrm>
            <a:off x="6038850" y="5029200"/>
            <a:ext cx="88900" cy="4445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172200" y="5073650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5.7 x 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EC counts/cycle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816350" y="5829300"/>
            <a:ext cx="3822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100 EC counts </a:t>
            </a:r>
            <a:r>
              <a:rPr lang="en-US" sz="1600" dirty="0" smtClean="0">
                <a:sym typeface="Wingdings" pitchFamily="2" charset="2"/>
              </a:rPr>
              <a:t> 17636 EBIT fills  74h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438650" y="6229350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88h proposed for </a:t>
            </a:r>
            <a:r>
              <a:rPr lang="en-US" b="1" baseline="30000" dirty="0" smtClean="0"/>
              <a:t>100</a:t>
            </a:r>
            <a:r>
              <a:rPr lang="en-US" b="1" dirty="0" smtClean="0"/>
              <a:t>Tc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TRIUMF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10" descr="TRIUMF_from_abo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996710"/>
            <a:ext cx="5091095" cy="2928958"/>
          </a:xfrm>
          <a:prstGeom prst="rect">
            <a:avLst/>
          </a:prstGeom>
          <a:noFill/>
        </p:spPr>
      </p:pic>
      <p:pic>
        <p:nvPicPr>
          <p:cNvPr id="6" name="Picture 5" descr="triumf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507" y="1711090"/>
            <a:ext cx="3286148" cy="260691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10800000" flipV="1">
            <a:off x="3046433" y="1711090"/>
            <a:ext cx="1643074" cy="1285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3046433" y="2996974"/>
            <a:ext cx="1643074" cy="1285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635500" y="4495800"/>
            <a:ext cx="4248150" cy="1778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GB" sz="180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ions accelerated by sector-focussing cyclotron.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 to 520 </a:t>
            </a:r>
            <a:r>
              <a:rPr kumimoji="0" lang="en-GB" sz="18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MeV</a:t>
            </a: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protons.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user facility.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 to 100 µA for ISAC beam line.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Upgrade to 500-600 µA  total possible.</a:t>
            </a:r>
          </a:p>
        </p:txBody>
      </p:sp>
      <p:pic>
        <p:nvPicPr>
          <p:cNvPr id="13" name="Picture 4" descr="5yrplan_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00" y="2317750"/>
            <a:ext cx="4267200" cy="3954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150" y="-127000"/>
            <a:ext cx="6000792" cy="1154098"/>
          </a:xfrm>
        </p:spPr>
        <p:txBody>
          <a:bodyPr/>
          <a:lstStyle/>
          <a:p>
            <a:r>
              <a:rPr lang="en-US" sz="3600" dirty="0" smtClean="0"/>
              <a:t>Simulations</a:t>
            </a:r>
            <a:endParaRPr lang="en-US" sz="3600" dirty="0"/>
          </a:p>
        </p:txBody>
      </p:sp>
      <p:pic>
        <p:nvPicPr>
          <p:cNvPr id="14" name="Picture 13" descr="extrema-3E6-0+2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0" y="3117850"/>
            <a:ext cx="3792980" cy="2178050"/>
          </a:xfrm>
          <a:prstGeom prst="rect">
            <a:avLst/>
          </a:prstGeom>
        </p:spPr>
      </p:pic>
      <p:pic>
        <p:nvPicPr>
          <p:cNvPr id="17" name="Picture 16" descr="extrema-3E6-40+2'5-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27550" y="4006850"/>
            <a:ext cx="4451819" cy="2335896"/>
          </a:xfrm>
          <a:prstGeom prst="rect">
            <a:avLst/>
          </a:prstGeom>
        </p:spPr>
      </p:pic>
      <p:pic>
        <p:nvPicPr>
          <p:cNvPr id="20" name="Picture 19" descr="gyra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60950" y="1250950"/>
            <a:ext cx="3867079" cy="2089150"/>
          </a:xfrm>
          <a:prstGeom prst="rect">
            <a:avLst/>
          </a:prstGeom>
        </p:spPr>
      </p:pic>
      <p:pic>
        <p:nvPicPr>
          <p:cNvPr id="21" name="Picture 20" descr="central740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50" y="1162050"/>
            <a:ext cx="4496800" cy="14668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82650" y="3251200"/>
            <a:ext cx="182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 MeV electrons</a:t>
            </a:r>
            <a:endParaRPr lang="en-US" sz="12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460750" y="1827212"/>
            <a:ext cx="57785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460750" y="1962150"/>
            <a:ext cx="57785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371850" y="1517650"/>
            <a:ext cx="666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Ø5 mm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82600" y="227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kV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1727200" y="2273300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4.7 kV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416300" y="227330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kV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 rot="10800000">
            <a:off x="1771650" y="4584700"/>
            <a:ext cx="2178050" cy="1588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93900" y="4362450"/>
            <a:ext cx="1822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284 mm to center</a:t>
            </a:r>
            <a:endParaRPr lang="en-US" sz="1200" dirty="0"/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616325" y="4162028"/>
            <a:ext cx="844550" cy="7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94150" y="3740150"/>
            <a:ext cx="889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94150" y="4584700"/>
            <a:ext cx="889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 rot="5400000">
            <a:off x="3821500" y="4046150"/>
            <a:ext cx="71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25 mm</a:t>
            </a:r>
            <a:endParaRPr lang="en-US" sz="1200" dirty="0"/>
          </a:p>
        </p:txBody>
      </p:sp>
      <p:graphicFrame>
        <p:nvGraphicFramePr>
          <p:cNvPr id="49" name="Object 48"/>
          <p:cNvGraphicFramePr>
            <a:graphicFrameLocks noChangeAspect="1"/>
          </p:cNvGraphicFramePr>
          <p:nvPr/>
        </p:nvGraphicFramePr>
        <p:xfrm>
          <a:off x="6083300" y="3384550"/>
          <a:ext cx="1644650" cy="641414"/>
        </p:xfrm>
        <a:graphic>
          <a:graphicData uri="http://schemas.openxmlformats.org/presentationml/2006/ole">
            <p:oleObj spid="_x0000_s67587" name="Equation" r:id="rId8" imgW="1269720" imgH="495000" progId="Equation.DSMT4">
              <p:embed/>
            </p:oleObj>
          </a:graphicData>
        </a:graphic>
      </p:graphicFrame>
      <p:sp>
        <p:nvSpPr>
          <p:cNvPr id="50" name="TextBox 49"/>
          <p:cNvSpPr txBox="1"/>
          <p:nvPr/>
        </p:nvSpPr>
        <p:spPr>
          <a:xfrm>
            <a:off x="5905500" y="2762250"/>
            <a:ext cx="248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through magnetic bottle for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 &gt; 79deg: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616450" y="6211669"/>
            <a:ext cx="452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 through wall collisions</a:t>
            </a:r>
          </a:p>
          <a:p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ym typeface="Wingdings" pitchFamily="2" charset="2"/>
              </a:rPr>
              <a:t>Rotating wall cooling</a:t>
            </a:r>
            <a:r>
              <a:rPr lang="en-US" b="1" dirty="0" smtClean="0">
                <a:latin typeface="Calibri" pitchFamily="34" charset="0"/>
                <a:sym typeface="Wingdings" pitchFamily="2" charset="2"/>
              </a:rPr>
              <a:t> or side-band cooling</a:t>
            </a:r>
            <a:endParaRPr lang="en-US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2660650" y="3295650"/>
            <a:ext cx="111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max</a:t>
            </a:r>
            <a:r>
              <a:rPr lang="en-US" dirty="0" smtClean="0"/>
              <a:t> = 6T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48" grpId="0"/>
      <p:bldP spid="50" grpId="0"/>
      <p:bldP spid="51" grpId="0"/>
      <p:bldP spid="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505200" y="2806700"/>
            <a:ext cx="1377950" cy="1227614"/>
            <a:chOff x="7639050" y="3107551"/>
            <a:chExt cx="1377950" cy="1227614"/>
          </a:xfrm>
        </p:grpSpPr>
        <p:sp>
          <p:nvSpPr>
            <p:cNvPr id="21" name="TextBox 20"/>
            <p:cNvSpPr txBox="1"/>
            <p:nvPr/>
          </p:nvSpPr>
          <p:spPr>
            <a:xfrm>
              <a:off x="8528050" y="3107551"/>
              <a:ext cx="488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PIPS</a:t>
              </a:r>
              <a:endParaRPr lang="en-US" sz="12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639050" y="3651250"/>
              <a:ext cx="800100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705850" y="3340100"/>
              <a:ext cx="45719" cy="5778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8283575" y="3628231"/>
              <a:ext cx="577850" cy="1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816850" y="3240901"/>
              <a:ext cx="4445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aseline="30000" dirty="0" smtClean="0"/>
                <a:t>9</a:t>
              </a:r>
              <a:r>
                <a:rPr lang="en-US" sz="1200" dirty="0" smtClean="0"/>
                <a:t>Li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94700" y="3873500"/>
              <a:ext cx="400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Al- foil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5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Symbol" pitchFamily="18" charset="2"/>
              </a:rPr>
              <a:t>b</a:t>
            </a:r>
            <a:r>
              <a:rPr lang="en-US" sz="3600" dirty="0" smtClean="0"/>
              <a:t> - detector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9. Jan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1250950"/>
            <a:ext cx="2327275" cy="295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49250" y="4229100"/>
            <a:ext cx="204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3 MeV electrons hitting a 500</a:t>
            </a:r>
            <a:r>
              <a:rPr lang="en-US" sz="1200" dirty="0" smtClean="0">
                <a:latin typeface="Symbol" pitchFamily="18" charset="2"/>
              </a:rPr>
              <a:t>m</a:t>
            </a:r>
            <a:r>
              <a:rPr lang="en-US" sz="1200" dirty="0" smtClean="0"/>
              <a:t>m Si waver</a:t>
            </a:r>
            <a:endParaRPr lang="en-US" sz="1200" dirty="0"/>
          </a:p>
        </p:txBody>
      </p:sp>
      <p:pic>
        <p:nvPicPr>
          <p:cNvPr id="8" name="Picture 7" descr="9Li-dec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8500" y="1384300"/>
            <a:ext cx="3867150" cy="31210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6883400" y="1962150"/>
            <a:ext cx="244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</a:t>
            </a:r>
            <a:r>
              <a:rPr lang="en-US" sz="1600" baseline="-25000" dirty="0" smtClean="0"/>
              <a:t>½</a:t>
            </a:r>
            <a:r>
              <a:rPr lang="en-US" sz="1600" dirty="0" smtClean="0"/>
              <a:t> [lit] = 178.3ms</a:t>
            </a:r>
          </a:p>
          <a:p>
            <a:r>
              <a:rPr lang="en-US" sz="1600" dirty="0" smtClean="0"/>
              <a:t>T</a:t>
            </a:r>
            <a:r>
              <a:rPr lang="en-US" sz="1600" baseline="-25000" dirty="0" smtClean="0"/>
              <a:t>½</a:t>
            </a:r>
            <a:r>
              <a:rPr lang="en-US" sz="1600" dirty="0" smtClean="0"/>
              <a:t> [PIPS] = 217.3(16.6)ms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016750" y="1517650"/>
            <a:ext cx="200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= 13.6 MeV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71950" y="1339850"/>
            <a:ext cx="88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9</a:t>
            </a:r>
            <a:r>
              <a:rPr lang="en-US" dirty="0" smtClean="0"/>
              <a:t>Li</a:t>
            </a:r>
            <a:endParaRPr lang="en-US" dirty="0"/>
          </a:p>
        </p:txBody>
      </p:sp>
      <p:pic>
        <p:nvPicPr>
          <p:cNvPr id="12" name="Picture 11" descr="PIPS_tun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3950" y="3251200"/>
            <a:ext cx="4533900" cy="35872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61150" y="4673600"/>
            <a:ext cx="2578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Tuning of beam parameters with counts on a PIPS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2571750" y="806450"/>
            <a:ext cx="484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Passivated</a:t>
            </a:r>
            <a:r>
              <a:rPr lang="en-US" dirty="0" smtClean="0"/>
              <a:t> Implanted Planar Silicon detector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-215900"/>
            <a:ext cx="6000792" cy="1428736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4500" y="1347787"/>
            <a:ext cx="8839200" cy="4525963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TITAN facility @ TRIUMF: High-precision atomic mass measurements of short lived isotopes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TITAN EBIT is used as a charge breeder to boost the precision of mass measurements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TITAN EBIT won’t be limited to charge breeding…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…for the future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TITAN facility: there are more masses of halo nuclei to be determined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TITAN EBIT will be connected to the TITAN beam line (EBIT was commissioned in August 2006).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First EC branching ratio measurements with the EBIT by the end of this year </a:t>
            </a:r>
          </a:p>
          <a:p>
            <a:pPr>
              <a:lnSpc>
                <a:spcPct val="150000"/>
              </a:lnSpc>
            </a:pPr>
            <a:endParaRPr lang="en-US" sz="1600" dirty="0" smtClean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9. Jan 2008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8A21FED-6867-4558-ACF2-4A46A3540145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58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People/Collaborations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500188" y="3171825"/>
            <a:ext cx="44354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2000" i="1"/>
          </a:p>
          <a:p>
            <a:r>
              <a:rPr lang="en-US" sz="2000"/>
              <a:t>U. of Manitoba </a:t>
            </a:r>
          </a:p>
          <a:p>
            <a:endParaRPr lang="en-US" sz="2000"/>
          </a:p>
          <a:p>
            <a:r>
              <a:rPr lang="en-US" sz="2000"/>
              <a:t>McGill U. </a:t>
            </a:r>
          </a:p>
          <a:p>
            <a:endParaRPr lang="en-US" sz="2000"/>
          </a:p>
          <a:p>
            <a:r>
              <a:rPr lang="en-US" sz="2000"/>
              <a:t>Muenster U.</a:t>
            </a:r>
          </a:p>
          <a:p>
            <a:endParaRPr lang="en-US" sz="2000"/>
          </a:p>
          <a:p>
            <a:r>
              <a:rPr lang="en-US" sz="2000"/>
              <a:t>MPI-K </a:t>
            </a:r>
          </a:p>
          <a:p>
            <a:endParaRPr lang="en-US" sz="2000"/>
          </a:p>
          <a:p>
            <a:r>
              <a:rPr lang="en-US" sz="2000"/>
              <a:t>GANIL 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110163" y="3478213"/>
            <a:ext cx="3222625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/>
              <a:t>U. of Calgary </a:t>
            </a:r>
          </a:p>
          <a:p>
            <a:endParaRPr lang="en-US" sz="2000" dirty="0"/>
          </a:p>
          <a:p>
            <a:r>
              <a:rPr lang="en-US" sz="2000" dirty="0"/>
              <a:t>U. of Windsor </a:t>
            </a:r>
          </a:p>
          <a:p>
            <a:endParaRPr lang="en-US" sz="2000" dirty="0"/>
          </a:p>
          <a:p>
            <a:r>
              <a:rPr lang="en-US" sz="2000" dirty="0"/>
              <a:t>Colorado School of Mines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 smtClean="0"/>
              <a:t>UBC</a:t>
            </a:r>
          </a:p>
          <a:p>
            <a:endParaRPr lang="en-US" sz="2000" dirty="0" smtClean="0"/>
          </a:p>
          <a:p>
            <a:r>
              <a:rPr lang="en-US" sz="2000" dirty="0" smtClean="0"/>
              <a:t>TU </a:t>
            </a:r>
            <a:r>
              <a:rPr lang="en-US" sz="2000" dirty="0" err="1" smtClean="0"/>
              <a:t>München</a:t>
            </a:r>
            <a:endParaRPr lang="en-US" sz="2400" dirty="0"/>
          </a:p>
        </p:txBody>
      </p:sp>
      <p:pic>
        <p:nvPicPr>
          <p:cNvPr id="7" name="Picture 19" descr="UManito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6763" y="3468688"/>
            <a:ext cx="569912" cy="609600"/>
          </a:xfrm>
          <a:prstGeom prst="rect">
            <a:avLst/>
          </a:prstGeom>
          <a:noFill/>
        </p:spPr>
      </p:pic>
      <p:pic>
        <p:nvPicPr>
          <p:cNvPr id="8" name="Picture 20" descr="ucalgarycres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7050" y="3352800"/>
            <a:ext cx="666750" cy="676275"/>
          </a:xfrm>
          <a:prstGeom prst="rect">
            <a:avLst/>
          </a:prstGeom>
          <a:noFill/>
        </p:spPr>
      </p:pic>
      <p:pic>
        <p:nvPicPr>
          <p:cNvPr id="9" name="Picture 21" descr="logo_windsor_s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5650" y="4087813"/>
            <a:ext cx="846138" cy="536575"/>
          </a:xfrm>
          <a:prstGeom prst="rect">
            <a:avLst/>
          </a:prstGeom>
          <a:noFill/>
        </p:spPr>
      </p:pic>
      <p:pic>
        <p:nvPicPr>
          <p:cNvPr id="10" name="Picture 22" descr="Mcgi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7163" y="3967163"/>
            <a:ext cx="546100" cy="762000"/>
          </a:xfrm>
          <a:prstGeom prst="rect">
            <a:avLst/>
          </a:prstGeom>
          <a:noFill/>
        </p:spPr>
      </p:pic>
      <p:pic>
        <p:nvPicPr>
          <p:cNvPr id="11" name="Picture 23" descr="UB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4713" y="5195888"/>
            <a:ext cx="442912" cy="601662"/>
          </a:xfrm>
          <a:prstGeom prst="rect">
            <a:avLst/>
          </a:prstGeom>
          <a:noFill/>
        </p:spPr>
      </p:pic>
      <p:pic>
        <p:nvPicPr>
          <p:cNvPr id="12" name="Picture 24" descr="colorad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2775" y="4548188"/>
            <a:ext cx="679450" cy="685800"/>
          </a:xfrm>
          <a:prstGeom prst="rect">
            <a:avLst/>
          </a:prstGeom>
          <a:noFill/>
        </p:spPr>
      </p:pic>
      <p:pic>
        <p:nvPicPr>
          <p:cNvPr id="13" name="Picture 25" descr="Muenst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70238" y="4568825"/>
            <a:ext cx="1325562" cy="549275"/>
          </a:xfrm>
          <a:prstGeom prst="rect">
            <a:avLst/>
          </a:prstGeom>
          <a:noFill/>
        </p:spPr>
      </p:pic>
      <p:pic>
        <p:nvPicPr>
          <p:cNvPr id="14" name="Picture 27" descr="MPI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20938" y="5251450"/>
            <a:ext cx="762000" cy="608013"/>
          </a:xfrm>
          <a:prstGeom prst="rect">
            <a:avLst/>
          </a:prstGeom>
          <a:noFill/>
        </p:spPr>
      </p:pic>
      <p:pic>
        <p:nvPicPr>
          <p:cNvPr id="15" name="Picture 28" descr="GANI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36825" y="6027738"/>
            <a:ext cx="1292225" cy="320675"/>
          </a:xfrm>
          <a:prstGeom prst="rect">
            <a:avLst/>
          </a:prstGeom>
          <a:noFill/>
        </p:spPr>
      </p:pic>
      <p:sp>
        <p:nvSpPr>
          <p:cNvPr id="17" name="Text Box 30"/>
          <p:cNvSpPr txBox="1">
            <a:spLocks noChangeArrowheads="1"/>
          </p:cNvSpPr>
          <p:nvPr/>
        </p:nvSpPr>
        <p:spPr bwMode="auto">
          <a:xfrm>
            <a:off x="127000" y="1162050"/>
            <a:ext cx="37782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600" b="1" dirty="0">
                <a:latin typeface="Calibri" pitchFamily="34" charset="0"/>
              </a:rPr>
              <a:t>M. </a:t>
            </a:r>
            <a:r>
              <a:rPr lang="en-US" sz="1600" b="1" dirty="0" err="1">
                <a:latin typeface="Calibri" pitchFamily="34" charset="0"/>
              </a:rPr>
              <a:t>Brodeur</a:t>
            </a:r>
            <a:r>
              <a:rPr lang="en-US" sz="1600" b="1" dirty="0">
                <a:latin typeface="Calibri" pitchFamily="34" charset="0"/>
              </a:rPr>
              <a:t>, T. </a:t>
            </a:r>
            <a:r>
              <a:rPr lang="en-US" sz="1600" b="1" dirty="0" smtClean="0">
                <a:latin typeface="Calibri" pitchFamily="34" charset="0"/>
              </a:rPr>
              <a:t>Brunner, C</a:t>
            </a:r>
            <a:r>
              <a:rPr lang="en-US" sz="1600" b="1" dirty="0">
                <a:latin typeface="Calibri" pitchFamily="34" charset="0"/>
              </a:rPr>
              <a:t>. Champagne, </a:t>
            </a:r>
            <a:r>
              <a:rPr lang="en-US" sz="1600" b="1" dirty="0" smtClean="0">
                <a:latin typeface="Calibri" pitchFamily="34" charset="0"/>
              </a:rPr>
              <a:t>    J</a:t>
            </a:r>
            <a:r>
              <a:rPr lang="en-US" sz="1600" b="1" dirty="0">
                <a:latin typeface="Calibri" pitchFamily="34" charset="0"/>
              </a:rPr>
              <a:t>. </a:t>
            </a:r>
            <a:r>
              <a:rPr lang="en-US" sz="1600" b="1" dirty="0" err="1" smtClean="0">
                <a:latin typeface="Calibri" pitchFamily="34" charset="0"/>
              </a:rPr>
              <a:t>Dilling</a:t>
            </a:r>
            <a:r>
              <a:rPr lang="en-US" sz="1600" b="1" dirty="0" smtClean="0">
                <a:latin typeface="Calibri" pitchFamily="34" charset="0"/>
              </a:rPr>
              <a:t>, P</a:t>
            </a:r>
            <a:r>
              <a:rPr lang="en-US" sz="1600" b="1" dirty="0">
                <a:latin typeface="Calibri" pitchFamily="34" charset="0"/>
              </a:rPr>
              <a:t>. </a:t>
            </a:r>
            <a:r>
              <a:rPr lang="en-US" sz="1600" b="1" dirty="0" err="1">
                <a:latin typeface="Calibri" pitchFamily="34" charset="0"/>
              </a:rPr>
              <a:t>Delheij</a:t>
            </a:r>
            <a:r>
              <a:rPr lang="en-US" sz="1600" b="1" dirty="0">
                <a:latin typeface="Calibri" pitchFamily="34" charset="0"/>
              </a:rPr>
              <a:t>, </a:t>
            </a:r>
            <a:r>
              <a:rPr lang="en-US" sz="1600" b="1" dirty="0" smtClean="0">
                <a:latin typeface="Calibri" pitchFamily="34" charset="0"/>
              </a:rPr>
              <a:t>S. </a:t>
            </a:r>
            <a:r>
              <a:rPr lang="en-US" sz="1600" b="1" dirty="0" err="1" smtClean="0">
                <a:latin typeface="Calibri" pitchFamily="34" charset="0"/>
              </a:rPr>
              <a:t>Ettenauer</a:t>
            </a:r>
            <a:r>
              <a:rPr lang="en-US" sz="1600" b="1" dirty="0" smtClean="0">
                <a:latin typeface="Calibri" pitchFamily="34" charset="0"/>
              </a:rPr>
              <a:t>, M. Good</a:t>
            </a:r>
            <a:r>
              <a:rPr lang="en-US" sz="1600" b="1" dirty="0">
                <a:latin typeface="Calibri" pitchFamily="34" charset="0"/>
              </a:rPr>
              <a:t>, A. </a:t>
            </a:r>
            <a:r>
              <a:rPr lang="en-US" sz="1600" b="1" dirty="0" err="1">
                <a:latin typeface="Calibri" pitchFamily="34" charset="0"/>
              </a:rPr>
              <a:t>Lapierre</a:t>
            </a:r>
            <a:r>
              <a:rPr lang="en-US" sz="1600" b="1" dirty="0" smtClean="0">
                <a:latin typeface="Calibri" pitchFamily="34" charset="0"/>
              </a:rPr>
              <a:t>, D. </a:t>
            </a:r>
            <a:r>
              <a:rPr lang="en-US" sz="1600" b="1" dirty="0" err="1" smtClean="0">
                <a:latin typeface="Calibri" pitchFamily="34" charset="0"/>
              </a:rPr>
              <a:t>Lunney</a:t>
            </a:r>
            <a:r>
              <a:rPr lang="en-US" sz="1600" b="1" dirty="0" smtClean="0">
                <a:latin typeface="Calibri" pitchFamily="34" charset="0"/>
              </a:rPr>
              <a:t>, C. </a:t>
            </a:r>
            <a:r>
              <a:rPr lang="en-US" sz="1600" b="1" dirty="0">
                <a:latin typeface="Calibri" pitchFamily="34" charset="0"/>
              </a:rPr>
              <a:t>Marshall, R. </a:t>
            </a:r>
            <a:r>
              <a:rPr lang="en-US" sz="1600" b="1" dirty="0" err="1">
                <a:latin typeface="Calibri" pitchFamily="34" charset="0"/>
              </a:rPr>
              <a:t>Ringle</a:t>
            </a:r>
            <a:r>
              <a:rPr lang="en-US" sz="1600" b="1" dirty="0">
                <a:latin typeface="Calibri" pitchFamily="34" charset="0"/>
              </a:rPr>
              <a:t>, </a:t>
            </a:r>
            <a:r>
              <a:rPr lang="en-US" sz="1600" b="1" dirty="0" smtClean="0">
                <a:latin typeface="Calibri" pitchFamily="34" charset="0"/>
              </a:rPr>
              <a:t>V</a:t>
            </a:r>
            <a:r>
              <a:rPr lang="en-US" sz="1600" b="1" dirty="0">
                <a:latin typeface="Calibri" pitchFamily="34" charset="0"/>
              </a:rPr>
              <a:t>. </a:t>
            </a:r>
            <a:r>
              <a:rPr lang="en-US" sz="1600" b="1" dirty="0" err="1">
                <a:latin typeface="Calibri" pitchFamily="34" charset="0"/>
              </a:rPr>
              <a:t>Ryjkov</a:t>
            </a:r>
            <a:r>
              <a:rPr lang="en-US" sz="1600" b="1" dirty="0">
                <a:latin typeface="Calibri" pitchFamily="34" charset="0"/>
              </a:rPr>
              <a:t>, and M. Smith, for the TITAN collaboration.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61200" y="5962650"/>
            <a:ext cx="533399" cy="28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 descr="DSCN7089"/>
          <p:cNvPicPr>
            <a:picLocks noChangeAspect="1" noChangeArrowheads="1"/>
          </p:cNvPicPr>
          <p:nvPr/>
        </p:nvPicPr>
        <p:blipFill>
          <a:blip r:embed="rId13" cstate="print"/>
          <a:srcRect l="18352" t="7865" r="7584" b="44070"/>
          <a:stretch>
            <a:fillRect/>
          </a:stretch>
        </p:blipFill>
        <p:spPr>
          <a:xfrm>
            <a:off x="3994150" y="806450"/>
            <a:ext cx="5022850" cy="24447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0425" y="465138"/>
            <a:ext cx="4473575" cy="4035425"/>
          </a:xfrm>
          <a:ln/>
        </p:spPr>
        <p:txBody>
          <a:bodyPr rIns="35717" anchor="ctr"/>
          <a:lstStyle/>
          <a:p>
            <a:pPr marL="457200" indent="-457200">
              <a:spcBef>
                <a:spcPts val="600"/>
              </a:spcBef>
              <a:buSzPct val="80000"/>
            </a:pPr>
            <a:r>
              <a:rPr lang="en-US" sz="2000">
                <a:cs typeface="Times New Roman" pitchFamily="18" charset="0"/>
                <a:sym typeface="Times New Roman" pitchFamily="18" charset="0"/>
              </a:rPr>
              <a:t>400</a:t>
            </a:r>
            <a:r>
              <a:rPr lang="en-US" sz="2000"/>
              <a:t> V</a:t>
            </a:r>
            <a:r>
              <a:rPr lang="en-US" sz="2000" baseline="-6000"/>
              <a:t>pp</a:t>
            </a:r>
            <a:r>
              <a:rPr lang="en-US" sz="2000"/>
              <a:t> applied RF at up to 3 Mhz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2000"/>
              <a:t>68% DC efficiency for </a:t>
            </a:r>
            <a:r>
              <a:rPr lang="en-US" sz="2000" baseline="32000">
                <a:cs typeface="Times New Roman" pitchFamily="18" charset="0"/>
                <a:sym typeface="Times New Roman" pitchFamily="18" charset="0"/>
              </a:rPr>
              <a:t>133</a:t>
            </a:r>
            <a:r>
              <a:rPr lang="en-US" sz="2000"/>
              <a:t>Cs</a:t>
            </a:r>
            <a:r>
              <a:rPr lang="en-US" sz="2000" baseline="32000">
                <a:cs typeface="Times New Roman" pitchFamily="18" charset="0"/>
                <a:sym typeface="Times New Roman" pitchFamily="18" charset="0"/>
              </a:rPr>
              <a:t>+</a:t>
            </a:r>
            <a:r>
              <a:rPr lang="en-US" sz="2000"/>
              <a:t> in He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2000"/>
              <a:t>15% DC efficiency for </a:t>
            </a:r>
            <a:r>
              <a:rPr lang="en-US" sz="2000" baseline="32000">
                <a:cs typeface="Times New Roman" pitchFamily="18" charset="0"/>
                <a:sym typeface="Times New Roman" pitchFamily="18" charset="0"/>
              </a:rPr>
              <a:t>6,7</a:t>
            </a:r>
            <a:r>
              <a:rPr lang="en-US" sz="2000"/>
              <a:t>Li</a:t>
            </a:r>
            <a:r>
              <a:rPr lang="en-US" sz="2000" baseline="32000">
                <a:cs typeface="Times New Roman" pitchFamily="18" charset="0"/>
                <a:sym typeface="Times New Roman" pitchFamily="18" charset="0"/>
              </a:rPr>
              <a:t>+</a:t>
            </a:r>
            <a:r>
              <a:rPr lang="en-US" sz="2000"/>
              <a:t> in He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2000"/>
              <a:t>60% DC efficiency for </a:t>
            </a:r>
            <a:r>
              <a:rPr lang="en-US" sz="2000" baseline="30000"/>
              <a:t>6</a:t>
            </a:r>
            <a:r>
              <a:rPr lang="en-US" sz="2000"/>
              <a:t>Li</a:t>
            </a:r>
            <a:r>
              <a:rPr lang="en-US" sz="2000" baseline="30000"/>
              <a:t>+ </a:t>
            </a:r>
            <a:r>
              <a:rPr lang="en-US" sz="2000"/>
              <a:t>in H</a:t>
            </a:r>
            <a:r>
              <a:rPr lang="en-US" sz="2000" baseline="-25000"/>
              <a:t>2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2000"/>
              <a:t>Pulses as short as</a:t>
            </a:r>
            <a:r>
              <a:rPr lang="en-US" sz="2000">
                <a:cs typeface="Times New Roman" pitchFamily="18" charset="0"/>
                <a:sym typeface="Times New Roman" pitchFamily="18" charset="0"/>
              </a:rPr>
              <a:t> 50</a:t>
            </a:r>
            <a:r>
              <a:rPr lang="en-US" sz="2000"/>
              <a:t> ns FWHM @ up to </a:t>
            </a:r>
            <a:r>
              <a:rPr lang="en-US" sz="2000">
                <a:cs typeface="Times New Roman" pitchFamily="18" charset="0"/>
                <a:sym typeface="Times New Roman" pitchFamily="18" charset="0"/>
              </a:rPr>
              <a:t>1</a:t>
            </a:r>
            <a:r>
              <a:rPr lang="en-US" sz="2000"/>
              <a:t> kHz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2000"/>
              <a:t>Reversed extraction successfully demonstrated with </a:t>
            </a:r>
            <a:r>
              <a:rPr lang="en-US" sz="2000" baseline="32000">
                <a:cs typeface="Times New Roman" pitchFamily="18" charset="0"/>
                <a:sym typeface="Times New Roman" pitchFamily="18" charset="0"/>
              </a:rPr>
              <a:t>136</a:t>
            </a:r>
            <a:r>
              <a:rPr lang="en-US" sz="2000"/>
              <a:t>Xe from OLIS</a:t>
            </a:r>
          </a:p>
        </p:txBody>
      </p:sp>
      <p:pic>
        <p:nvPicPr>
          <p:cNvPr id="14541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225" y="1187450"/>
            <a:ext cx="2098675" cy="175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3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588" y="3017838"/>
            <a:ext cx="4160837" cy="1830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4" name="Picture 6"/>
          <p:cNvPicPr>
            <a:picLocks noChangeArrowheads="1"/>
          </p:cNvPicPr>
          <p:nvPr/>
        </p:nvPicPr>
        <p:blipFill>
          <a:blip r:embed="rId5"/>
          <a:srcRect l="12120" t="10980" r="18182" b="34508"/>
          <a:stretch>
            <a:fillRect/>
          </a:stretch>
        </p:blipFill>
        <p:spPr bwMode="auto">
          <a:xfrm>
            <a:off x="544513" y="4902200"/>
            <a:ext cx="1849437" cy="151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5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3" y="1196975"/>
            <a:ext cx="1938337" cy="175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4313238"/>
            <a:ext cx="3392488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541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16200" y="4919663"/>
            <a:ext cx="2000250" cy="1500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5418" name="Oval 10"/>
          <p:cNvSpPr>
            <a:spLocks/>
          </p:cNvSpPr>
          <p:nvPr/>
        </p:nvSpPr>
        <p:spPr bwMode="auto">
          <a:xfrm>
            <a:off x="3330575" y="4973638"/>
            <a:ext cx="893763" cy="893762"/>
          </a:xfrm>
          <a:prstGeom prst="ellips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419" name="Line 11"/>
          <p:cNvSpPr>
            <a:spLocks noChangeShapeType="1"/>
          </p:cNvSpPr>
          <p:nvPr/>
        </p:nvSpPr>
        <p:spPr bwMode="auto">
          <a:xfrm rot="10800000" flipH="1">
            <a:off x="4343400" y="4953000"/>
            <a:ext cx="1598613" cy="45561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420" name="Oval 12"/>
          <p:cNvSpPr>
            <a:spLocks/>
          </p:cNvSpPr>
          <p:nvPr/>
        </p:nvSpPr>
        <p:spPr bwMode="auto">
          <a:xfrm>
            <a:off x="5867400" y="4419600"/>
            <a:ext cx="1651000" cy="1668463"/>
          </a:xfrm>
          <a:prstGeom prst="ellips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416300" y="95250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TITAN RFCT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658" y="-82550"/>
            <a:ext cx="6000792" cy="1154098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/>
              <a:t>Research Plans: AMS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38288" y="249238"/>
            <a:ext cx="6681787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2462212"/>
            <a:ext cx="73056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54263" y="1117600"/>
            <a:ext cx="408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/>
              <a:t>EBIT for AMS: Accelerator Mass Spectrometry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121025" y="1539875"/>
            <a:ext cx="2536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00"/>
                </a:solidFill>
              </a:rPr>
              <a:t>Isobar separation using HCI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306763" y="1790700"/>
            <a:ext cx="2184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Bare Ca-41: q/m=+20/41</a:t>
            </a:r>
          </a:p>
          <a:p>
            <a:r>
              <a:rPr lang="en-US" b="1"/>
              <a:t>Bare K-41: q/m=+19/41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289300" y="5726112"/>
            <a:ext cx="18684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C. Vockenhuber,</a:t>
            </a:r>
          </a:p>
          <a:p>
            <a:pPr algn="ctr"/>
            <a:r>
              <a:rPr lang="en-US" b="1"/>
              <a:t>Research Associate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995363" y="1898650"/>
            <a:ext cx="2233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Example with Bare ions: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</a:t>
            </a:r>
            <a:r>
              <a:rPr lang="en-US" sz="3600" dirty="0" smtClean="0">
                <a:latin typeface="Symbol" pitchFamily="18" charset="2"/>
              </a:rPr>
              <a:t>nbb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8850" y="895350"/>
            <a:ext cx="2822575" cy="312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Object 12"/>
          <p:cNvGraphicFramePr>
            <a:graphicFrameLocks noChangeAspect="1"/>
          </p:cNvGraphicFramePr>
          <p:nvPr/>
        </p:nvGraphicFramePr>
        <p:xfrm>
          <a:off x="438150" y="3784600"/>
          <a:ext cx="5562600" cy="1630362"/>
        </p:xfrm>
        <a:graphic>
          <a:graphicData uri="http://schemas.openxmlformats.org/presentationml/2006/ole">
            <p:oleObj spid="_x0000_s56322" name="Equation" r:id="rId5" imgW="3911400" imgH="1193760" progId="Equation.DSMT4">
              <p:embed/>
            </p:oleObj>
          </a:graphicData>
        </a:graphic>
      </p:graphicFrame>
      <p:graphicFrame>
        <p:nvGraphicFramePr>
          <p:cNvPr id="7" name="Object 14"/>
          <p:cNvGraphicFramePr>
            <a:graphicFrameLocks noChangeAspect="1"/>
          </p:cNvGraphicFramePr>
          <p:nvPr/>
        </p:nvGraphicFramePr>
        <p:xfrm>
          <a:off x="349250" y="1820862"/>
          <a:ext cx="5562600" cy="1341438"/>
        </p:xfrm>
        <a:graphic>
          <a:graphicData uri="http://schemas.openxmlformats.org/presentationml/2006/ole">
            <p:oleObj spid="_x0000_s56323" name="Equation" r:id="rId6" imgW="3288960" imgH="914400" progId="Equation.DSMT4">
              <p:embed/>
            </p:oleObj>
          </a:graphicData>
        </a:graphic>
      </p:graphicFrame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207125" y="4921250"/>
            <a:ext cx="24210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de-DE" dirty="0"/>
              <a:t>accessible thru charge-</a:t>
            </a:r>
          </a:p>
          <a:p>
            <a:r>
              <a:rPr lang="de-DE" dirty="0"/>
              <a:t>exchange reactions in </a:t>
            </a:r>
          </a:p>
          <a:p>
            <a:r>
              <a:rPr lang="de-DE" dirty="0"/>
              <a:t>(n,p) and (p,n) direction</a:t>
            </a:r>
          </a:p>
          <a:p>
            <a:r>
              <a:rPr lang="de-DE" dirty="0"/>
              <a:t>( e.g. (d,</a:t>
            </a:r>
            <a:r>
              <a:rPr lang="de-DE" baseline="30000" dirty="0"/>
              <a:t>2</a:t>
            </a:r>
            <a:r>
              <a:rPr lang="de-DE" dirty="0"/>
              <a:t>He) or (</a:t>
            </a:r>
            <a:r>
              <a:rPr lang="de-DE" baseline="30000" dirty="0"/>
              <a:t>3</a:t>
            </a:r>
            <a:r>
              <a:rPr lang="de-DE" dirty="0"/>
              <a:t>He,t)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12700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0</a:t>
            </a:r>
            <a:r>
              <a:rPr lang="en-US" sz="3600" dirty="0" smtClean="0">
                <a:latin typeface="Symbol" pitchFamily="18" charset="2"/>
              </a:rPr>
              <a:t>nbb</a:t>
            </a:r>
            <a:r>
              <a:rPr lang="en-US" sz="3600" dirty="0" smtClean="0"/>
              <a:t> decay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7018302"/>
            <a:ext cx="2133600" cy="365125"/>
          </a:xfrm>
        </p:spPr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7018302"/>
            <a:ext cx="2133600" cy="365125"/>
          </a:xfrm>
        </p:spPr>
        <p:txBody>
          <a:bodyPr/>
          <a:lstStyle/>
          <a:p>
            <a:fld id="{08A21FED-6867-4558-ACF2-4A46A3540145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1775" y="3390900"/>
            <a:ext cx="2562225" cy="297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Object 14"/>
          <p:cNvGraphicFramePr>
            <a:graphicFrameLocks noChangeAspect="1"/>
          </p:cNvGraphicFramePr>
          <p:nvPr/>
        </p:nvGraphicFramePr>
        <p:xfrm>
          <a:off x="260350" y="1250950"/>
          <a:ext cx="5822950" cy="905504"/>
        </p:xfrm>
        <a:graphic>
          <a:graphicData uri="http://schemas.openxmlformats.org/presentationml/2006/ole">
            <p:oleObj spid="_x0000_s57346" name="Equation" r:id="rId5" imgW="3340080" imgH="533160" progId="Equation.DSMT4">
              <p:embed/>
            </p:oleObj>
          </a:graphicData>
        </a:graphic>
      </p:graphicFrame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260600" y="4095750"/>
            <a:ext cx="2865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/>
              <a:t>nucl. matrix element</a:t>
            </a:r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V="1">
            <a:off x="3505200" y="3384550"/>
            <a:ext cx="5334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7162800" y="1206500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b="1" dirty="0" smtClean="0"/>
              <a:t>mass </a:t>
            </a:r>
            <a:r>
              <a:rPr lang="de-DE" b="1" dirty="0"/>
              <a:t>of </a:t>
            </a:r>
            <a:r>
              <a:rPr lang="de-DE" b="1" dirty="0" smtClean="0"/>
              <a:t>Majorana neutrino</a:t>
            </a:r>
            <a:endParaRPr lang="de-DE" b="1" dirty="0"/>
          </a:p>
        </p:txBody>
      </p:sp>
      <p:sp>
        <p:nvSpPr>
          <p:cNvPr id="10" name="Line 22"/>
          <p:cNvSpPr>
            <a:spLocks noChangeShapeType="1"/>
          </p:cNvSpPr>
          <p:nvPr/>
        </p:nvSpPr>
        <p:spPr bwMode="auto">
          <a:xfrm>
            <a:off x="8261350" y="1739900"/>
            <a:ext cx="444500" cy="622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260600" y="4406900"/>
            <a:ext cx="2788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de-DE" b="1" dirty="0" smtClean="0"/>
              <a:t>NOT</a:t>
            </a:r>
            <a:r>
              <a:rPr lang="de-DE" dirty="0" smtClean="0"/>
              <a:t> </a:t>
            </a:r>
            <a:r>
              <a:rPr lang="de-DE" dirty="0"/>
              <a:t>accessible thru </a:t>
            </a:r>
            <a:endParaRPr lang="de-DE" dirty="0" smtClean="0"/>
          </a:p>
          <a:p>
            <a:r>
              <a:rPr lang="de-DE" dirty="0" smtClean="0"/>
              <a:t>charge-exchange  </a:t>
            </a:r>
            <a:r>
              <a:rPr lang="de-DE" dirty="0"/>
              <a:t>reactions </a:t>
            </a: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393700" y="5384800"/>
            <a:ext cx="2980431" cy="120032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  <a:flatTx/>
          </a:bodyPr>
          <a:lstStyle/>
          <a:p>
            <a:r>
              <a:rPr lang="de-DE" b="1" dirty="0" smtClean="0"/>
              <a:t>Forbidden in Standard Model</a:t>
            </a:r>
            <a:endParaRPr lang="de-DE" b="1" dirty="0"/>
          </a:p>
          <a:p>
            <a:r>
              <a:rPr lang="de-DE" b="1" dirty="0">
                <a:solidFill>
                  <a:srgbClr val="FF0000"/>
                </a:solidFill>
              </a:rPr>
              <a:t>lepton number violated</a:t>
            </a:r>
          </a:p>
          <a:p>
            <a:r>
              <a:rPr lang="de-DE" b="1" dirty="0"/>
              <a:t>neutrino enters as virtual</a:t>
            </a:r>
          </a:p>
          <a:p>
            <a:r>
              <a:rPr lang="de-DE" b="1" dirty="0"/>
              <a:t>particle, </a:t>
            </a:r>
            <a:r>
              <a:rPr lang="de-DE" b="1" dirty="0" smtClean="0"/>
              <a:t>q~0.5fm</a:t>
            </a:r>
            <a:r>
              <a:rPr lang="de-DE" b="1" baseline="30000" dirty="0" smtClean="0"/>
              <a:t>-1</a:t>
            </a: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266700" y="2095500"/>
          <a:ext cx="8661400" cy="1198461"/>
        </p:xfrm>
        <a:graphic>
          <a:graphicData uri="http://schemas.openxmlformats.org/presentationml/2006/ole">
            <p:oleObj spid="_x0000_s57347" name="Equation" r:id="rId6" imgW="5715000" imgH="723600" progId="Equation.DSMT4">
              <p:embed/>
            </p:oleObj>
          </a:graphicData>
        </a:graphic>
      </p:graphicFrame>
      <p:sp>
        <p:nvSpPr>
          <p:cNvPr id="14" name="Line 22"/>
          <p:cNvSpPr>
            <a:spLocks noChangeShapeType="1"/>
          </p:cNvSpPr>
          <p:nvPr/>
        </p:nvSpPr>
        <p:spPr bwMode="auto">
          <a:xfrm flipH="1">
            <a:off x="6572250" y="1560831"/>
            <a:ext cx="577850" cy="45719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025766" y="43875"/>
            <a:ext cx="463538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Change of Neutron Rich </a:t>
            </a:r>
            <a:endParaRPr lang="en-US" sz="32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accent1"/>
                </a:solidFill>
              </a:rPr>
              <a:t>Nuclear </a:t>
            </a:r>
            <a:r>
              <a:rPr lang="en-US" sz="3200" b="1" dirty="0">
                <a:solidFill>
                  <a:schemeClr val="accent1"/>
                </a:solidFill>
              </a:rPr>
              <a:t>Structure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422650"/>
            <a:ext cx="5257800" cy="3228975"/>
          </a:xfrm>
          <a:prstGeom prst="rect">
            <a:avLst/>
          </a:prstGeom>
          <a:noFill/>
        </p:spPr>
      </p:pic>
      <p:sp>
        <p:nvSpPr>
          <p:cNvPr id="16398" name="Oval 14"/>
          <p:cNvSpPr>
            <a:spLocks noChangeArrowheads="1"/>
          </p:cNvSpPr>
          <p:nvPr/>
        </p:nvSpPr>
        <p:spPr bwMode="auto">
          <a:xfrm>
            <a:off x="2438400" y="5022850"/>
            <a:ext cx="533400" cy="533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 flipV="1">
            <a:off x="2971800" y="5480050"/>
            <a:ext cx="25146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5562600" y="5861050"/>
            <a:ext cx="2635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Disappearance of magic</a:t>
            </a:r>
          </a:p>
          <a:p>
            <a:r>
              <a:rPr lang="en-US" sz="2000">
                <a:solidFill>
                  <a:srgbClr val="FF3300"/>
                </a:solidFill>
              </a:rPr>
              <a:t>number N = 20 &amp; 28.</a:t>
            </a: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5562600" y="4337050"/>
            <a:ext cx="2841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009900"/>
                </a:solidFill>
              </a:rPr>
              <a:t>Appearance of new magic</a:t>
            </a:r>
          </a:p>
          <a:p>
            <a:r>
              <a:rPr lang="en-US" sz="2000">
                <a:solidFill>
                  <a:srgbClr val="009900"/>
                </a:solidFill>
              </a:rPr>
              <a:t>number N = 16.</a:t>
            </a:r>
            <a:endParaRPr lang="en-US">
              <a:solidFill>
                <a:srgbClr val="009900"/>
              </a:solidFill>
            </a:endParaRPr>
          </a:p>
        </p:txBody>
      </p:sp>
      <p:sp>
        <p:nvSpPr>
          <p:cNvPr id="16403" name="Oval 19"/>
          <p:cNvSpPr>
            <a:spLocks noChangeArrowheads="1"/>
          </p:cNvSpPr>
          <p:nvPr/>
        </p:nvSpPr>
        <p:spPr bwMode="auto">
          <a:xfrm>
            <a:off x="1752600" y="5022850"/>
            <a:ext cx="533400" cy="457200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685800" y="6577013"/>
            <a:ext cx="3325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H. Savajols et al., Eur. Phys. J A </a:t>
            </a:r>
            <a:r>
              <a:rPr lang="en-US" sz="1200" u="sng"/>
              <a:t>25</a:t>
            </a:r>
            <a:r>
              <a:rPr lang="en-US" sz="1200"/>
              <a:t>, s01, 23 (2005)</a:t>
            </a:r>
            <a:endParaRPr lang="en-US" sz="1200" u="sng"/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381000" y="2584450"/>
            <a:ext cx="716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i="1"/>
              <a:t>Structure change are seen through two-neutron separation energy:</a:t>
            </a:r>
            <a:endParaRPr lang="en-US" sz="2000" i="1" baseline="-25000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381000" y="2938463"/>
            <a:ext cx="3502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accent2"/>
                </a:solidFill>
              </a:rPr>
              <a:t>S</a:t>
            </a:r>
            <a:r>
              <a:rPr lang="en-US" sz="2000" i="1" baseline="-25000">
                <a:solidFill>
                  <a:schemeClr val="accent2"/>
                </a:solidFill>
              </a:rPr>
              <a:t>2n</a:t>
            </a:r>
            <a:r>
              <a:rPr lang="en-US" sz="2000" i="1">
                <a:solidFill>
                  <a:schemeClr val="accent2"/>
                </a:solidFill>
              </a:rPr>
              <a:t> = M(A-2, Z) – M(A,Z) + 2M</a:t>
            </a:r>
            <a:r>
              <a:rPr lang="en-US" sz="2000" i="1" baseline="-25000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685800" y="1060450"/>
            <a:ext cx="3505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u="sng" dirty="0"/>
              <a:t>Structure Changes</a:t>
            </a:r>
            <a:r>
              <a:rPr lang="en-US" sz="2000" dirty="0"/>
              <a:t>:</a:t>
            </a:r>
            <a:endParaRPr lang="en-US" sz="2000" b="1" dirty="0"/>
          </a:p>
          <a:p>
            <a:pPr>
              <a:buFontTx/>
              <a:buChar char="•"/>
            </a:pPr>
            <a:r>
              <a:rPr lang="en-US" sz="2000" dirty="0"/>
              <a:t>Deformation</a:t>
            </a:r>
          </a:p>
          <a:p>
            <a:pPr>
              <a:buFontTx/>
              <a:buChar char="•"/>
            </a:pPr>
            <a:r>
              <a:rPr lang="en-US" sz="2000" dirty="0"/>
              <a:t>Shape coexistence</a:t>
            </a:r>
          </a:p>
          <a:p>
            <a:pPr>
              <a:buFontTx/>
              <a:buChar char="•"/>
            </a:pPr>
            <a:r>
              <a:rPr lang="en-US" sz="2000" dirty="0"/>
              <a:t>Variation of spin-orbit strength</a:t>
            </a: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3962400" y="2965450"/>
            <a:ext cx="342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(allows to avoid pairing effects)</a:t>
            </a:r>
          </a:p>
        </p:txBody>
      </p:sp>
      <p:sp>
        <p:nvSpPr>
          <p:cNvPr id="16418" name="Oval 34"/>
          <p:cNvSpPr>
            <a:spLocks noChangeArrowheads="1"/>
          </p:cNvSpPr>
          <p:nvPr/>
        </p:nvSpPr>
        <p:spPr bwMode="auto">
          <a:xfrm>
            <a:off x="3733800" y="5099050"/>
            <a:ext cx="533400" cy="53340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 flipV="1">
            <a:off x="4343400" y="5480050"/>
            <a:ext cx="1219200" cy="53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6427" name="Picture 43" descr="C:\Documents and Settings\Owner\My Documents\conferences\CAP05\shapecoex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984250"/>
            <a:ext cx="2971800" cy="1530350"/>
          </a:xfrm>
          <a:prstGeom prst="rect">
            <a:avLst/>
          </a:prstGeom>
          <a:noFill/>
        </p:spPr>
      </p:pic>
      <p:sp>
        <p:nvSpPr>
          <p:cNvPr id="16429" name="Line 45"/>
          <p:cNvSpPr>
            <a:spLocks noChangeShapeType="1"/>
          </p:cNvSpPr>
          <p:nvPr/>
        </p:nvSpPr>
        <p:spPr bwMode="auto">
          <a:xfrm flipV="1">
            <a:off x="2895600" y="1670050"/>
            <a:ext cx="2209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30" name="Freeform 46"/>
          <p:cNvSpPr>
            <a:spLocks/>
          </p:cNvSpPr>
          <p:nvPr/>
        </p:nvSpPr>
        <p:spPr bwMode="auto">
          <a:xfrm>
            <a:off x="2286000" y="3867150"/>
            <a:ext cx="3276600" cy="1155700"/>
          </a:xfrm>
          <a:custGeom>
            <a:avLst/>
            <a:gdLst/>
            <a:ahLst/>
            <a:cxnLst>
              <a:cxn ang="0">
                <a:pos x="0" y="728"/>
              </a:cxn>
              <a:cxn ang="0">
                <a:pos x="1296" y="56"/>
              </a:cxn>
              <a:cxn ang="0">
                <a:pos x="2064" y="392"/>
              </a:cxn>
            </a:cxnLst>
            <a:rect l="0" t="0" r="r" b="b"/>
            <a:pathLst>
              <a:path w="2064" h="728">
                <a:moveTo>
                  <a:pt x="0" y="728"/>
                </a:moveTo>
                <a:cubicBezTo>
                  <a:pt x="476" y="420"/>
                  <a:pt x="952" y="112"/>
                  <a:pt x="1296" y="56"/>
                </a:cubicBezTo>
                <a:cubicBezTo>
                  <a:pt x="1640" y="0"/>
                  <a:pt x="1852" y="196"/>
                  <a:pt x="2064" y="392"/>
                </a:cubicBezTo>
              </a:path>
            </a:pathLst>
          </a:custGeom>
          <a:noFill/>
          <a:ln w="28575" cmpd="sng">
            <a:solidFill>
              <a:srgbClr val="009900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31" name="Line 47"/>
          <p:cNvSpPr>
            <a:spLocks noChangeShapeType="1"/>
          </p:cNvSpPr>
          <p:nvPr/>
        </p:nvSpPr>
        <p:spPr bwMode="auto">
          <a:xfrm>
            <a:off x="1905000" y="3803650"/>
            <a:ext cx="0" cy="2362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32" name="Line 48"/>
          <p:cNvSpPr>
            <a:spLocks noChangeShapeType="1"/>
          </p:cNvSpPr>
          <p:nvPr/>
        </p:nvSpPr>
        <p:spPr bwMode="auto">
          <a:xfrm flipV="1">
            <a:off x="2590800" y="3803650"/>
            <a:ext cx="0" cy="23622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33" name="Line 49"/>
          <p:cNvSpPr>
            <a:spLocks noChangeShapeType="1"/>
          </p:cNvSpPr>
          <p:nvPr/>
        </p:nvSpPr>
        <p:spPr bwMode="auto">
          <a:xfrm flipV="1">
            <a:off x="4038600" y="372745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0"/>
            <a:ext cx="753110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1555" name="Picture 3" descr="n-rich_heli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6313" y="4343400"/>
            <a:ext cx="6719887" cy="2222500"/>
          </a:xfrm>
          <a:prstGeom prst="rect">
            <a:avLst/>
          </a:prstGeom>
          <a:noFill/>
        </p:spPr>
      </p:pic>
      <p:sp>
        <p:nvSpPr>
          <p:cNvPr id="151556" name="Freeform 4"/>
          <p:cNvSpPr>
            <a:spLocks/>
          </p:cNvSpPr>
          <p:nvPr/>
        </p:nvSpPr>
        <p:spPr bwMode="auto">
          <a:xfrm>
            <a:off x="990600" y="4419600"/>
            <a:ext cx="6705600" cy="2209800"/>
          </a:xfrm>
          <a:custGeom>
            <a:avLst/>
            <a:gdLst/>
            <a:ahLst/>
            <a:cxnLst>
              <a:cxn ang="0">
                <a:pos x="0" y="1392"/>
              </a:cxn>
              <a:cxn ang="0">
                <a:pos x="480" y="1392"/>
              </a:cxn>
              <a:cxn ang="0">
                <a:pos x="480" y="912"/>
              </a:cxn>
              <a:cxn ang="0">
                <a:pos x="912" y="912"/>
              </a:cxn>
              <a:cxn ang="0">
                <a:pos x="912" y="1392"/>
              </a:cxn>
              <a:cxn ang="0">
                <a:pos x="1392" y="1392"/>
              </a:cxn>
              <a:cxn ang="0">
                <a:pos x="1392" y="912"/>
              </a:cxn>
              <a:cxn ang="0">
                <a:pos x="1872" y="912"/>
              </a:cxn>
              <a:cxn ang="0">
                <a:pos x="1872" y="1392"/>
              </a:cxn>
              <a:cxn ang="0">
                <a:pos x="2352" y="1392"/>
              </a:cxn>
              <a:cxn ang="0">
                <a:pos x="2352" y="912"/>
              </a:cxn>
              <a:cxn ang="0">
                <a:pos x="2352" y="432"/>
              </a:cxn>
              <a:cxn ang="0">
                <a:pos x="2832" y="432"/>
              </a:cxn>
              <a:cxn ang="0">
                <a:pos x="2832" y="912"/>
              </a:cxn>
              <a:cxn ang="0">
                <a:pos x="3312" y="912"/>
              </a:cxn>
              <a:cxn ang="0">
                <a:pos x="3312" y="0"/>
              </a:cxn>
              <a:cxn ang="0">
                <a:pos x="3744" y="0"/>
              </a:cxn>
              <a:cxn ang="0">
                <a:pos x="3744" y="432"/>
              </a:cxn>
              <a:cxn ang="0">
                <a:pos x="4224" y="432"/>
              </a:cxn>
              <a:cxn ang="0">
                <a:pos x="4224" y="0"/>
              </a:cxn>
            </a:cxnLst>
            <a:rect l="0" t="0" r="r" b="b"/>
            <a:pathLst>
              <a:path w="4224" h="1392">
                <a:moveTo>
                  <a:pt x="0" y="1392"/>
                </a:moveTo>
                <a:lnTo>
                  <a:pt x="480" y="1392"/>
                </a:lnTo>
                <a:lnTo>
                  <a:pt x="480" y="912"/>
                </a:lnTo>
                <a:lnTo>
                  <a:pt x="912" y="912"/>
                </a:lnTo>
                <a:lnTo>
                  <a:pt x="912" y="1392"/>
                </a:lnTo>
                <a:lnTo>
                  <a:pt x="1392" y="1392"/>
                </a:lnTo>
                <a:lnTo>
                  <a:pt x="1392" y="912"/>
                </a:lnTo>
                <a:lnTo>
                  <a:pt x="1872" y="912"/>
                </a:lnTo>
                <a:lnTo>
                  <a:pt x="1872" y="1392"/>
                </a:lnTo>
                <a:lnTo>
                  <a:pt x="2352" y="1392"/>
                </a:lnTo>
                <a:lnTo>
                  <a:pt x="2352" y="912"/>
                </a:lnTo>
                <a:lnTo>
                  <a:pt x="2352" y="432"/>
                </a:lnTo>
                <a:lnTo>
                  <a:pt x="2832" y="432"/>
                </a:lnTo>
                <a:lnTo>
                  <a:pt x="2832" y="912"/>
                </a:lnTo>
                <a:lnTo>
                  <a:pt x="3312" y="912"/>
                </a:lnTo>
                <a:lnTo>
                  <a:pt x="3312" y="0"/>
                </a:lnTo>
                <a:lnTo>
                  <a:pt x="3744" y="0"/>
                </a:lnTo>
                <a:lnTo>
                  <a:pt x="3744" y="432"/>
                </a:lnTo>
                <a:lnTo>
                  <a:pt x="4224" y="432"/>
                </a:lnTo>
                <a:lnTo>
                  <a:pt x="4224" y="0"/>
                </a:lnTo>
              </a:path>
            </a:pathLst>
          </a:custGeom>
          <a:noFill/>
          <a:ln w="76200" cmpd="sng">
            <a:solidFill>
              <a:srgbClr val="EAFF2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 rot="-5400000">
            <a:off x="73025" y="2111375"/>
            <a:ext cx="12255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latin typeface="Clarendon" pitchFamily="18" charset="0"/>
              </a:rPr>
              <a:t>S</a:t>
            </a:r>
            <a:r>
              <a:rPr lang="en-US" sz="2400" i="1" baseline="-25000">
                <a:latin typeface="Clarendon" pitchFamily="18" charset="0"/>
              </a:rPr>
              <a:t>n</a:t>
            </a:r>
            <a:r>
              <a:rPr lang="en-US" sz="2400">
                <a:latin typeface="Clarendon" pitchFamily="18" charset="0"/>
              </a:rPr>
              <a:t> (keV)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1905000" y="139700"/>
            <a:ext cx="51498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Two Neutron separation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38100"/>
            <a:ext cx="6000792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ISAC – Isotope Separation and Acceleration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46263" y="2732087"/>
            <a:ext cx="5240337" cy="3808413"/>
          </a:xfrm>
          <a:prstGeom prst="rect">
            <a:avLst/>
          </a:prstGeom>
          <a:noFill/>
          <a:ln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82575" y="1343025"/>
            <a:ext cx="29016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The technique used: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Isotope separation </a:t>
            </a:r>
            <a:r>
              <a:rPr lang="en-US" sz="1600" dirty="0" smtClean="0">
                <a:solidFill>
                  <a:srgbClr val="FF0000"/>
                </a:solidFill>
              </a:rPr>
              <a:t>online </a:t>
            </a:r>
            <a:r>
              <a:rPr lang="en-US" sz="1600" b="1" dirty="0" smtClean="0">
                <a:solidFill>
                  <a:srgbClr val="FF0000"/>
                </a:solidFill>
              </a:rPr>
              <a:t>(ISOL)</a:t>
            </a:r>
            <a:r>
              <a:rPr lang="en-US" sz="1600" dirty="0" smtClean="0"/>
              <a:t>:</a:t>
            </a:r>
            <a:endParaRPr lang="en-US" sz="1600" dirty="0"/>
          </a:p>
          <a:p>
            <a:pPr algn="ctr"/>
            <a:r>
              <a:rPr lang="en-US" sz="1600" i="1" dirty="0"/>
              <a:t>(proton </a:t>
            </a:r>
            <a:r>
              <a:rPr lang="en-US" sz="1600" i="1" dirty="0" err="1"/>
              <a:t>spallation</a:t>
            </a:r>
            <a:r>
              <a:rPr lang="en-US" sz="1600" i="1" dirty="0"/>
              <a:t>)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209925" y="1765300"/>
            <a:ext cx="1554163" cy="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029200" y="1436687"/>
            <a:ext cx="228600" cy="609600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715000" y="1741487"/>
            <a:ext cx="1554163" cy="0"/>
          </a:xfrm>
          <a:prstGeom prst="line">
            <a:avLst/>
          </a:prstGeom>
          <a:noFill/>
          <a:ln w="101600">
            <a:pattFill prst="pct75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657475" y="1131887"/>
            <a:ext cx="2295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500-MeV proton beam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5334000" y="1360487"/>
            <a:ext cx="457200" cy="304800"/>
            <a:chOff x="624" y="2160"/>
            <a:chExt cx="288" cy="192"/>
          </a:xfrm>
        </p:grpSpPr>
        <p:sp>
          <p:nvSpPr>
            <p:cNvPr id="12" name="Oval 13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 rot="2700000">
            <a:off x="5334000" y="1893887"/>
            <a:ext cx="457200" cy="304800"/>
            <a:chOff x="624" y="2160"/>
            <a:chExt cx="288" cy="192"/>
          </a:xfrm>
        </p:grpSpPr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 rot="2700000">
            <a:off x="5486400" y="1665287"/>
            <a:ext cx="457200" cy="304800"/>
            <a:chOff x="624" y="2160"/>
            <a:chExt cx="288" cy="192"/>
          </a:xfrm>
        </p:grpSpPr>
        <p:sp>
          <p:nvSpPr>
            <p:cNvPr id="20" name="Oval 22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5"/>
          <p:cNvGrpSpPr>
            <a:grpSpLocks/>
          </p:cNvGrpSpPr>
          <p:nvPr/>
        </p:nvGrpSpPr>
        <p:grpSpPr bwMode="auto">
          <a:xfrm rot="509336">
            <a:off x="5791200" y="1436687"/>
            <a:ext cx="457200" cy="304800"/>
            <a:chOff x="624" y="2160"/>
            <a:chExt cx="288" cy="192"/>
          </a:xfrm>
        </p:grpSpPr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27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9"/>
          <p:cNvGrpSpPr>
            <a:grpSpLocks/>
          </p:cNvGrpSpPr>
          <p:nvPr/>
        </p:nvGrpSpPr>
        <p:grpSpPr bwMode="auto">
          <a:xfrm rot="1638050">
            <a:off x="5943600" y="1893887"/>
            <a:ext cx="457200" cy="304800"/>
            <a:chOff x="624" y="2160"/>
            <a:chExt cx="288" cy="192"/>
          </a:xfrm>
        </p:grpSpPr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816" y="2160"/>
              <a:ext cx="96" cy="96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31"/>
            <p:cNvSpPr>
              <a:spLocks noChangeShapeType="1"/>
            </p:cNvSpPr>
            <p:nvPr/>
          </p:nvSpPr>
          <p:spPr bwMode="auto">
            <a:xfrm flipH="1">
              <a:off x="672" y="2208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H="1">
              <a:off x="624" y="2256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4191000" y="2245896"/>
            <a:ext cx="15888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Target: Ta, </a:t>
            </a:r>
            <a:r>
              <a:rPr lang="en-US" sz="1600" dirty="0" smtClean="0"/>
              <a:t>W, </a:t>
            </a:r>
            <a:r>
              <a:rPr lang="en-US" sz="1600" dirty="0" err="1" smtClean="0"/>
              <a:t>SiC</a:t>
            </a:r>
            <a:endParaRPr lang="en-US" sz="1600" dirty="0"/>
          </a:p>
        </p:txBody>
      </p:sp>
      <p:sp>
        <p:nvSpPr>
          <p:cNvPr id="32" name="Oval 35"/>
          <p:cNvSpPr>
            <a:spLocks noChangeArrowheads="1"/>
          </p:cNvSpPr>
          <p:nvPr/>
        </p:nvSpPr>
        <p:spPr bwMode="auto">
          <a:xfrm rot="3130460">
            <a:off x="3063082" y="3936205"/>
            <a:ext cx="1066800" cy="23987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615950" y="5529262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TRIUMF (now!)</a:t>
            </a:r>
          </a:p>
        </p:txBody>
      </p:sp>
      <p:sp>
        <p:nvSpPr>
          <p:cNvPr id="34" name="Line 38"/>
          <p:cNvSpPr>
            <a:spLocks noChangeShapeType="1"/>
          </p:cNvSpPr>
          <p:nvPr/>
        </p:nvSpPr>
        <p:spPr bwMode="auto">
          <a:xfrm flipH="1" flipV="1">
            <a:off x="5878513" y="2225675"/>
            <a:ext cx="460375" cy="1539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Text Box 39"/>
          <p:cNvSpPr txBox="1">
            <a:spLocks noChangeArrowheads="1"/>
          </p:cNvSpPr>
          <p:nvPr/>
        </p:nvSpPr>
        <p:spPr bwMode="auto">
          <a:xfrm>
            <a:off x="1116013" y="5875337"/>
            <a:ext cx="86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A&lt;120</a:t>
            </a:r>
          </a:p>
        </p:txBody>
      </p:sp>
      <p:sp>
        <p:nvSpPr>
          <p:cNvPr id="36" name="Text Box 40"/>
          <p:cNvSpPr txBox="1">
            <a:spLocks noChangeArrowheads="1"/>
          </p:cNvSpPr>
          <p:nvPr/>
        </p:nvSpPr>
        <p:spPr bwMode="auto">
          <a:xfrm>
            <a:off x="6492875" y="2149475"/>
            <a:ext cx="20526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Exotic isotopes are</a:t>
            </a:r>
          </a:p>
          <a:p>
            <a:r>
              <a:rPr lang="en-US">
                <a:solidFill>
                  <a:srgbClr val="FF0000"/>
                </a:solidFill>
              </a:rPr>
              <a:t>produced in the target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TITAN Facility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963068"/>
            <a:ext cx="3937000" cy="3262982"/>
          </a:xfrm>
          <a:prstGeom prst="rect">
            <a:avLst/>
          </a:prstGeom>
          <a:noFill/>
        </p:spPr>
      </p:pic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838200" y="2851150"/>
            <a:ext cx="1377950" cy="4445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2181225" y="2139950"/>
            <a:ext cx="14128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104900" y="2584450"/>
            <a:ext cx="514350" cy="120491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393700" y="1873250"/>
            <a:ext cx="333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dirty="0"/>
              <a:t>low yield &amp; short half-lives</a:t>
            </a:r>
          </a:p>
          <a:p>
            <a:pPr eaLnBrk="0" hangingPunct="0"/>
            <a:r>
              <a:rPr lang="en-GB" dirty="0"/>
              <a:t>Interest: CKM, </a:t>
            </a:r>
            <a:r>
              <a:rPr lang="en-GB" dirty="0" err="1"/>
              <a:t>nucleosynthesis</a:t>
            </a:r>
            <a:endParaRPr lang="en-GB" dirty="0"/>
          </a:p>
        </p:txBody>
      </p: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2616200" y="3917950"/>
            <a:ext cx="1323975" cy="549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>
            <a:off x="827088" y="2584450"/>
            <a:ext cx="277812" cy="192405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179388" y="5373688"/>
            <a:ext cx="33228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dirty="0"/>
              <a:t>Interest: </a:t>
            </a:r>
            <a:r>
              <a:rPr lang="en-GB" dirty="0" err="1"/>
              <a:t>nucleosynthesis</a:t>
            </a:r>
            <a:r>
              <a:rPr lang="en-GB" dirty="0"/>
              <a:t>, nuclear</a:t>
            </a:r>
          </a:p>
          <a:p>
            <a:pPr eaLnBrk="0" hangingPunct="0"/>
            <a:r>
              <a:rPr lang="en-GB" dirty="0"/>
              <a:t>structure, </a:t>
            </a:r>
            <a:r>
              <a:rPr lang="en-GB" dirty="0" smtClean="0"/>
              <a:t>halo nuclei </a:t>
            </a:r>
            <a:endParaRPr lang="en-GB" dirty="0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H="1" flipV="1">
            <a:off x="971550" y="4797425"/>
            <a:ext cx="647700" cy="57626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 flipV="1">
            <a:off x="1619250" y="4005263"/>
            <a:ext cx="649288" cy="136842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4305300" y="1162050"/>
            <a:ext cx="48387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/>
              <a:t>Mass measurements </a:t>
            </a:r>
            <a:r>
              <a:rPr lang="en-GB" dirty="0"/>
              <a:t>on isotopes</a:t>
            </a:r>
          </a:p>
          <a:p>
            <a:r>
              <a:rPr lang="en-GB" dirty="0"/>
              <a:t>with </a:t>
            </a:r>
            <a:r>
              <a:rPr lang="en-GB" b="1" dirty="0"/>
              <a:t>short half-life </a:t>
            </a:r>
            <a:r>
              <a:rPr lang="en-US" b="1" dirty="0"/>
              <a:t>T</a:t>
            </a:r>
            <a:r>
              <a:rPr lang="en-US" b="1" baseline="-25000" dirty="0"/>
              <a:t>1/2</a:t>
            </a:r>
            <a:r>
              <a:rPr lang="en-US" b="1" dirty="0"/>
              <a:t> </a:t>
            </a:r>
            <a:r>
              <a:rPr lang="en-US" dirty="0" smtClean="0"/>
              <a:t>≈ 10 </a:t>
            </a:r>
            <a:r>
              <a:rPr lang="en-US" dirty="0"/>
              <a:t>ms and </a:t>
            </a:r>
          </a:p>
          <a:p>
            <a:r>
              <a:rPr lang="en-US" b="1" dirty="0"/>
              <a:t>low production yields </a:t>
            </a:r>
            <a:r>
              <a:rPr lang="en-US" dirty="0"/>
              <a:t>(≈ 100 ions/s) </a:t>
            </a:r>
          </a:p>
          <a:p>
            <a:r>
              <a:rPr lang="en-US" dirty="0">
                <a:sym typeface="Symbol" pitchFamily="18" charset="2"/>
              </a:rPr>
              <a:t>with </a:t>
            </a:r>
            <a:r>
              <a:rPr lang="en-US" b="1" dirty="0">
                <a:sym typeface="Symbol" pitchFamily="18" charset="2"/>
              </a:rPr>
              <a:t>high </a:t>
            </a:r>
            <a:r>
              <a:rPr lang="en-US" b="1" dirty="0" smtClean="0">
                <a:sym typeface="Symbol" pitchFamily="18" charset="2"/>
              </a:rPr>
              <a:t>precision </a:t>
            </a:r>
            <a:r>
              <a:rPr lang="en-US" dirty="0" smtClean="0">
                <a:sym typeface="Symbol" pitchFamily="18" charset="2"/>
              </a:rPr>
              <a:t>of up to </a:t>
            </a:r>
            <a:r>
              <a:rPr lang="en-US" dirty="0">
                <a:sym typeface="Symbol" pitchFamily="18" charset="2"/>
              </a:rPr>
              <a:t></a:t>
            </a:r>
            <a:r>
              <a:rPr lang="en-US" dirty="0"/>
              <a:t>m/m ≈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10</a:t>
            </a:r>
            <a:r>
              <a:rPr lang="en-US" baseline="30000" dirty="0" smtClean="0">
                <a:sym typeface="Symbol" pitchFamily="18" charset="2"/>
              </a:rPr>
              <a:t>-9</a:t>
            </a:r>
            <a:r>
              <a:rPr lang="en-US" dirty="0" smtClean="0">
                <a:sym typeface="Symbol" pitchFamily="18" charset="2"/>
              </a:rPr>
              <a:t>.</a:t>
            </a:r>
            <a:endParaRPr lang="en-US" dirty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Ideally, uniquely matched to </a:t>
            </a:r>
            <a:r>
              <a:rPr lang="en-US" dirty="0" smtClean="0">
                <a:sym typeface="Symbol" pitchFamily="18" charset="2"/>
              </a:rPr>
              <a:t>ISOL-type </a:t>
            </a:r>
            <a:r>
              <a:rPr lang="en-US" dirty="0">
                <a:sym typeface="Symbol" pitchFamily="18" charset="2"/>
              </a:rPr>
              <a:t>production mode.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TITAN 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received funding </a:t>
            </a:r>
            <a:r>
              <a:rPr lang="en-US" dirty="0" smtClean="0">
                <a:sym typeface="Symbol" pitchFamily="18" charset="2"/>
              </a:rPr>
              <a:t>April 2003 and performed first mass </a:t>
            </a:r>
            <a:r>
              <a:rPr lang="en-US" dirty="0">
                <a:sym typeface="Symbol" pitchFamily="18" charset="2"/>
              </a:rPr>
              <a:t>measurements </a:t>
            </a:r>
            <a:r>
              <a:rPr lang="en-US" dirty="0" smtClean="0">
                <a:sym typeface="Symbol" pitchFamily="18" charset="2"/>
              </a:rPr>
              <a:t>on </a:t>
            </a:r>
            <a:r>
              <a:rPr lang="en-US" baseline="30000" dirty="0" smtClean="0">
                <a:sym typeface="Symbol" pitchFamily="18" charset="2"/>
              </a:rPr>
              <a:t>8</a:t>
            </a:r>
            <a:r>
              <a:rPr lang="en-US" dirty="0" smtClean="0">
                <a:sym typeface="Symbol" pitchFamily="18" charset="2"/>
              </a:rPr>
              <a:t>He, </a:t>
            </a:r>
            <a:r>
              <a:rPr lang="en-US" baseline="30000" dirty="0" smtClean="0">
                <a:sym typeface="Symbol" pitchFamily="18" charset="2"/>
              </a:rPr>
              <a:t>8</a:t>
            </a:r>
            <a:r>
              <a:rPr lang="en-US" dirty="0" smtClean="0">
                <a:sym typeface="Symbol" pitchFamily="18" charset="2"/>
              </a:rPr>
              <a:t>Li, </a:t>
            </a:r>
            <a:r>
              <a:rPr lang="en-US" baseline="30000" dirty="0" smtClean="0">
                <a:sym typeface="Symbol" pitchFamily="18" charset="2"/>
              </a:rPr>
              <a:t>9</a:t>
            </a:r>
            <a:r>
              <a:rPr lang="en-US" dirty="0" smtClean="0">
                <a:sym typeface="Symbol" pitchFamily="18" charset="2"/>
              </a:rPr>
              <a:t>Li and </a:t>
            </a:r>
            <a:r>
              <a:rPr lang="en-US" baseline="30000" dirty="0" smtClean="0">
                <a:sym typeface="Symbol" pitchFamily="18" charset="2"/>
              </a:rPr>
              <a:t>11</a:t>
            </a:r>
            <a:r>
              <a:rPr lang="en-US" dirty="0" smtClean="0">
                <a:sym typeface="Symbol" pitchFamily="18" charset="2"/>
              </a:rPr>
              <a:t>Li </a:t>
            </a:r>
            <a:r>
              <a:rPr lang="en-US" dirty="0">
                <a:sym typeface="Symbol" pitchFamily="18" charset="2"/>
              </a:rPr>
              <a:t>in </a:t>
            </a:r>
            <a:r>
              <a:rPr lang="en-US" dirty="0" smtClean="0">
                <a:sym typeface="Symbol" pitchFamily="18" charset="2"/>
              </a:rPr>
              <a:t>2007.</a:t>
            </a:r>
            <a:endParaRPr lang="en-US" dirty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Versatile and flexible facility, can be used for other applications: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Branching ratio measurements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Laser spectroscopy on cooled and bunched beams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Charge radius measurements via x-ray </a:t>
            </a:r>
            <a:r>
              <a:rPr lang="en-US" dirty="0" smtClean="0">
                <a:sym typeface="Symbol" pitchFamily="18" charset="2"/>
              </a:rPr>
              <a:t>spectroscopy</a:t>
            </a:r>
          </a:p>
          <a:p>
            <a:pPr>
              <a:buFontTx/>
              <a:buChar char="•"/>
            </a:pPr>
            <a:r>
              <a:rPr lang="en-US" dirty="0" smtClean="0"/>
              <a:t> Accelerator Mass Spectrometry</a:t>
            </a:r>
            <a:endParaRPr lang="en-US" dirty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TITAN Facility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304800" y="1162050"/>
            <a:ext cx="8839200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b="1" dirty="0"/>
              <a:t>Mass measurements </a:t>
            </a:r>
            <a:r>
              <a:rPr lang="en-GB" dirty="0"/>
              <a:t>on </a:t>
            </a:r>
            <a:r>
              <a:rPr lang="en-GB" dirty="0" smtClean="0"/>
              <a:t>isotopes with </a:t>
            </a:r>
            <a:r>
              <a:rPr lang="en-GB" b="1" dirty="0"/>
              <a:t>short half-life </a:t>
            </a:r>
            <a:r>
              <a:rPr lang="en-US" b="1" dirty="0"/>
              <a:t>T</a:t>
            </a:r>
            <a:r>
              <a:rPr lang="en-US" b="1" baseline="-25000" dirty="0"/>
              <a:t>1/2</a:t>
            </a:r>
            <a:r>
              <a:rPr lang="en-US" b="1" dirty="0"/>
              <a:t> </a:t>
            </a:r>
            <a:r>
              <a:rPr lang="en-US" dirty="0" smtClean="0"/>
              <a:t>≈ 10 </a:t>
            </a:r>
            <a:r>
              <a:rPr lang="en-US" dirty="0"/>
              <a:t>ms and </a:t>
            </a:r>
          </a:p>
          <a:p>
            <a:r>
              <a:rPr lang="en-US" b="1" dirty="0"/>
              <a:t>low production yields </a:t>
            </a:r>
            <a:r>
              <a:rPr lang="en-US" dirty="0"/>
              <a:t>(≈ 100 ions/s) </a:t>
            </a:r>
            <a:r>
              <a:rPr lang="en-US" dirty="0" smtClean="0">
                <a:sym typeface="Symbol" pitchFamily="18" charset="2"/>
              </a:rPr>
              <a:t>with </a:t>
            </a:r>
            <a:r>
              <a:rPr lang="en-US" b="1" dirty="0">
                <a:sym typeface="Symbol" pitchFamily="18" charset="2"/>
              </a:rPr>
              <a:t>high </a:t>
            </a:r>
            <a:r>
              <a:rPr lang="en-US" b="1" dirty="0" smtClean="0">
                <a:sym typeface="Symbol" pitchFamily="18" charset="2"/>
              </a:rPr>
              <a:t>precision </a:t>
            </a:r>
            <a:r>
              <a:rPr lang="en-US" dirty="0" smtClean="0">
                <a:sym typeface="Symbol" pitchFamily="18" charset="2"/>
              </a:rPr>
              <a:t>of up to </a:t>
            </a:r>
            <a:r>
              <a:rPr lang="en-US" dirty="0">
                <a:sym typeface="Symbol" pitchFamily="18" charset="2"/>
              </a:rPr>
              <a:t></a:t>
            </a:r>
            <a:r>
              <a:rPr lang="en-US" dirty="0"/>
              <a:t>m/m ≈</a:t>
            </a:r>
            <a:r>
              <a:rPr lang="en-US" dirty="0">
                <a:sym typeface="Symbol" pitchFamily="18" charset="2"/>
              </a:rPr>
              <a:t> </a:t>
            </a:r>
            <a:r>
              <a:rPr lang="en-US" dirty="0" smtClean="0">
                <a:sym typeface="Symbol" pitchFamily="18" charset="2"/>
              </a:rPr>
              <a:t>10</a:t>
            </a:r>
            <a:r>
              <a:rPr lang="en-US" baseline="30000" dirty="0" smtClean="0">
                <a:sym typeface="Symbol" pitchFamily="18" charset="2"/>
              </a:rPr>
              <a:t>-9</a:t>
            </a:r>
            <a:r>
              <a:rPr lang="en-US" dirty="0" smtClean="0">
                <a:sym typeface="Symbol" pitchFamily="18" charset="2"/>
              </a:rPr>
              <a:t>.</a:t>
            </a:r>
            <a:endParaRPr lang="en-US" dirty="0">
              <a:sym typeface="Symbol" pitchFamily="18" charset="2"/>
            </a:endParaRPr>
          </a:p>
          <a:p>
            <a:endParaRPr lang="en-US" dirty="0" smtClean="0">
              <a:sym typeface="Symbol" pitchFamily="18" charset="2"/>
            </a:endParaRP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RFQ tested with Li, </a:t>
            </a:r>
            <a:r>
              <a:rPr lang="en-US" dirty="0" err="1" smtClean="0">
                <a:cs typeface="Times New Roman" pitchFamily="18" charset="0"/>
                <a:sym typeface="Times New Roman" pitchFamily="18" charset="0"/>
              </a:rPr>
              <a:t>Xe</a:t>
            </a: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 and Cs and an </a:t>
            </a:r>
            <a:r>
              <a:rPr lang="en-US" dirty="0" err="1" smtClean="0">
                <a:cs typeface="Times New Roman" pitchFamily="18" charset="0"/>
                <a:sym typeface="Times New Roman" pitchFamily="18" charset="0"/>
              </a:rPr>
              <a:t>emittance</a:t>
            </a: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 &lt; 4 mm  </a:t>
            </a:r>
            <a:r>
              <a:rPr lang="en-US" dirty="0" err="1" smtClean="0">
                <a:cs typeface="Times New Roman" pitchFamily="18" charset="0"/>
                <a:sym typeface="Times New Roman" pitchFamily="18" charset="0"/>
              </a:rPr>
              <a:t>mrad</a:t>
            </a: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 at 4 </a:t>
            </a:r>
            <a:r>
              <a:rPr lang="en-US" dirty="0" err="1" smtClean="0">
                <a:cs typeface="Times New Roman" pitchFamily="18" charset="0"/>
                <a:sym typeface="Times New Roman" pitchFamily="18" charset="0"/>
              </a:rPr>
              <a:t>keV</a:t>
            </a: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 was determined.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dirty="0" smtClean="0"/>
              <a:t>Pulses as short as</a:t>
            </a:r>
            <a:r>
              <a:rPr lang="en-US" dirty="0" smtClean="0"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b="1" dirty="0" smtClean="0">
                <a:cs typeface="Times New Roman" pitchFamily="18" charset="0"/>
                <a:sym typeface="Times New Roman" pitchFamily="18" charset="0"/>
              </a:rPr>
              <a:t>50</a:t>
            </a:r>
            <a:r>
              <a:rPr lang="en-US" b="1" dirty="0" smtClean="0"/>
              <a:t> ns FWHM @ up to </a:t>
            </a:r>
            <a:r>
              <a:rPr lang="en-US" b="1" dirty="0" smtClean="0">
                <a:cs typeface="Times New Roman" pitchFamily="18" charset="0"/>
                <a:sym typeface="Times New Roman" pitchFamily="18" charset="0"/>
              </a:rPr>
              <a:t>1</a:t>
            </a:r>
            <a:r>
              <a:rPr lang="en-US" b="1" dirty="0" smtClean="0"/>
              <a:t> kHz</a:t>
            </a:r>
            <a:r>
              <a:rPr lang="en-US" dirty="0" smtClean="0"/>
              <a:t>.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dirty="0" smtClean="0"/>
              <a:t>Reversed extraction successfully demonstrated with </a:t>
            </a:r>
            <a:r>
              <a:rPr lang="en-US" baseline="32000" dirty="0" smtClean="0">
                <a:cs typeface="Times New Roman" pitchFamily="18" charset="0"/>
                <a:sym typeface="Times New Roman" pitchFamily="18" charset="0"/>
              </a:rPr>
              <a:t>136</a:t>
            </a:r>
            <a:r>
              <a:rPr lang="en-US" dirty="0" smtClean="0"/>
              <a:t>Xe from OLIS.</a:t>
            </a:r>
            <a:endParaRPr lang="en-US" dirty="0" smtClean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Ideally, uniquely matched to </a:t>
            </a:r>
            <a:r>
              <a:rPr lang="en-US" dirty="0" smtClean="0">
                <a:sym typeface="Symbol" pitchFamily="18" charset="2"/>
              </a:rPr>
              <a:t>ISOL-type </a:t>
            </a:r>
            <a:r>
              <a:rPr lang="en-US" dirty="0">
                <a:sym typeface="Symbol" pitchFamily="18" charset="2"/>
              </a:rPr>
              <a:t>production mode.</a:t>
            </a: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TITAN </a:t>
            </a:r>
            <a:r>
              <a:rPr lang="en-US" dirty="0" smtClean="0">
                <a:latin typeface="Calibri" pitchFamily="34" charset="0"/>
                <a:sym typeface="Symbol" pitchFamily="18" charset="2"/>
              </a:rPr>
              <a:t>received funding </a:t>
            </a:r>
            <a:r>
              <a:rPr lang="en-US" dirty="0" smtClean="0">
                <a:sym typeface="Symbol" pitchFamily="18" charset="2"/>
              </a:rPr>
              <a:t>April 2003 and performed first mass </a:t>
            </a:r>
            <a:r>
              <a:rPr lang="en-US" dirty="0">
                <a:sym typeface="Symbol" pitchFamily="18" charset="2"/>
              </a:rPr>
              <a:t>measurements </a:t>
            </a:r>
            <a:r>
              <a:rPr lang="en-US" dirty="0" smtClean="0">
                <a:sym typeface="Symbol" pitchFamily="18" charset="2"/>
              </a:rPr>
              <a:t>on </a:t>
            </a:r>
            <a:r>
              <a:rPr lang="en-US" baseline="30000" dirty="0" smtClean="0">
                <a:sym typeface="Symbol" pitchFamily="18" charset="2"/>
              </a:rPr>
              <a:t>8</a:t>
            </a:r>
            <a:r>
              <a:rPr lang="en-US" dirty="0" smtClean="0">
                <a:sym typeface="Symbol" pitchFamily="18" charset="2"/>
              </a:rPr>
              <a:t>He, </a:t>
            </a:r>
            <a:r>
              <a:rPr lang="en-US" baseline="30000" dirty="0" smtClean="0">
                <a:sym typeface="Symbol" pitchFamily="18" charset="2"/>
              </a:rPr>
              <a:t>8</a:t>
            </a:r>
            <a:r>
              <a:rPr lang="en-US" dirty="0" smtClean="0">
                <a:sym typeface="Symbol" pitchFamily="18" charset="2"/>
              </a:rPr>
              <a:t>Li, </a:t>
            </a:r>
            <a:r>
              <a:rPr lang="en-US" baseline="30000" dirty="0" smtClean="0">
                <a:sym typeface="Symbol" pitchFamily="18" charset="2"/>
              </a:rPr>
              <a:t>9</a:t>
            </a:r>
            <a:r>
              <a:rPr lang="en-US" dirty="0" smtClean="0">
                <a:sym typeface="Symbol" pitchFamily="18" charset="2"/>
              </a:rPr>
              <a:t>Li and </a:t>
            </a:r>
            <a:r>
              <a:rPr lang="en-US" baseline="30000" dirty="0" smtClean="0">
                <a:sym typeface="Symbol" pitchFamily="18" charset="2"/>
              </a:rPr>
              <a:t>11</a:t>
            </a:r>
            <a:r>
              <a:rPr lang="en-US" dirty="0" smtClean="0">
                <a:sym typeface="Symbol" pitchFamily="18" charset="2"/>
              </a:rPr>
              <a:t>Li </a:t>
            </a:r>
            <a:r>
              <a:rPr lang="en-US" dirty="0">
                <a:sym typeface="Symbol" pitchFamily="18" charset="2"/>
              </a:rPr>
              <a:t>in </a:t>
            </a:r>
            <a:r>
              <a:rPr lang="en-US" dirty="0" smtClean="0">
                <a:sym typeface="Symbol" pitchFamily="18" charset="2"/>
              </a:rPr>
              <a:t>2007.</a:t>
            </a:r>
            <a:endParaRPr lang="en-US" dirty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  <a:p>
            <a:r>
              <a:rPr lang="en-US" dirty="0">
                <a:sym typeface="Symbol" pitchFamily="18" charset="2"/>
              </a:rPr>
              <a:t>Versatile and flexible facility, can be used for other applications</a:t>
            </a:r>
            <a:r>
              <a:rPr lang="en-US" dirty="0" smtClean="0">
                <a:sym typeface="Symbol" pitchFamily="18" charset="2"/>
              </a:rPr>
              <a:t>:</a:t>
            </a:r>
            <a:endParaRPr lang="en-US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Branching ratio measurements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Laser spectroscopy on cooled and bunched beams</a:t>
            </a:r>
          </a:p>
          <a:p>
            <a:pPr>
              <a:buFontTx/>
              <a:buChar char="•"/>
            </a:pPr>
            <a:r>
              <a:rPr lang="en-US" dirty="0">
                <a:sym typeface="Symbol" pitchFamily="18" charset="2"/>
              </a:rPr>
              <a:t> Charge radius measurements via x-ray </a:t>
            </a:r>
            <a:r>
              <a:rPr lang="en-US" dirty="0" smtClean="0">
                <a:sym typeface="Symbol" pitchFamily="18" charset="2"/>
              </a:rPr>
              <a:t>spectroscopy</a:t>
            </a:r>
          </a:p>
          <a:p>
            <a:pPr>
              <a:buFontTx/>
              <a:buChar char="•"/>
            </a:pPr>
            <a:r>
              <a:rPr lang="en-US" dirty="0" smtClean="0"/>
              <a:t> Accelerator Mass Spectrometry</a:t>
            </a:r>
            <a:endParaRPr lang="en-US" dirty="0">
              <a:sym typeface="Symbol" pitchFamily="18" charset="2"/>
            </a:endParaRPr>
          </a:p>
          <a:p>
            <a:endParaRPr lang="en-US" dirty="0">
              <a:sym typeface="Symbol" pitchFamily="18" charset="2"/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357313" y="71438"/>
            <a:ext cx="6000750" cy="1154112"/>
          </a:xfrm>
        </p:spPr>
        <p:txBody>
          <a:bodyPr/>
          <a:lstStyle/>
          <a:p>
            <a:r>
              <a:rPr lang="en-US" smtClean="0"/>
              <a:t>ISAC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58548-975B-4385-A5B2-A826620BCA0C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25604" name="Picture 4" descr="is-24jan20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285875"/>
            <a:ext cx="7027862" cy="47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3"/>
          <p:cNvSpPr txBox="1">
            <a:spLocks noChangeArrowheads="1"/>
          </p:cNvSpPr>
          <p:nvPr/>
        </p:nvSpPr>
        <p:spPr bwMode="auto">
          <a:xfrm>
            <a:off x="5765800" y="750888"/>
            <a:ext cx="3327400" cy="1465262"/>
          </a:xfrm>
          <a:prstGeom prst="rect">
            <a:avLst/>
          </a:prstGeom>
          <a:gradFill rotWithShape="1">
            <a:gsLst>
              <a:gs pos="0">
                <a:srgbClr val="FFFF66">
                  <a:alpha val="98000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3300"/>
                </a:solidFill>
                <a:latin typeface="Calibri" pitchFamily="34" charset="0"/>
              </a:rPr>
              <a:t>ISAC:</a:t>
            </a:r>
          </a:p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Highest yields for </a:t>
            </a:r>
            <a:r>
              <a:rPr lang="en-US" b="1">
                <a:solidFill>
                  <a:schemeClr val="hlink"/>
                </a:solidFill>
                <a:latin typeface="Calibri" pitchFamily="34" charset="0"/>
              </a:rPr>
              <a:t>on-line</a:t>
            </a:r>
          </a:p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facilities, we go up to 100</a:t>
            </a:r>
            <a:r>
              <a:rPr lang="en-US" b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A@500MeV DC proton (50kW)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04800" y="6019800"/>
            <a:ext cx="479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400">
                <a:latin typeface="Times" pitchFamily="18" charset="0"/>
              </a:rPr>
              <a:t>Yields: </a:t>
            </a:r>
            <a:r>
              <a:rPr lang="en-GB" baseline="30000">
                <a:latin typeface="Times" pitchFamily="18" charset="0"/>
              </a:rPr>
              <a:t>11</a:t>
            </a:r>
            <a:r>
              <a:rPr lang="en-GB">
                <a:latin typeface="Times" pitchFamily="18" charset="0"/>
              </a:rPr>
              <a:t>Li 5</a:t>
            </a:r>
            <a:r>
              <a:rPr lang="en-GB"/>
              <a:t>x</a:t>
            </a:r>
            <a:r>
              <a:rPr lang="en-GB">
                <a:latin typeface="Times" pitchFamily="18" charset="0"/>
              </a:rPr>
              <a:t>10</a:t>
            </a:r>
            <a:r>
              <a:rPr lang="en-GB" baseline="30000">
                <a:latin typeface="Times" pitchFamily="18" charset="0"/>
              </a:rPr>
              <a:t>4</a:t>
            </a:r>
            <a:r>
              <a:rPr lang="en-GB">
                <a:latin typeface="Times" pitchFamily="18" charset="0"/>
              </a:rPr>
              <a:t>/s, </a:t>
            </a:r>
            <a:r>
              <a:rPr lang="en-GB" baseline="30000">
                <a:latin typeface="Times" pitchFamily="18" charset="0"/>
              </a:rPr>
              <a:t>74</a:t>
            </a:r>
            <a:r>
              <a:rPr lang="en-GB">
                <a:latin typeface="Times" pitchFamily="18" charset="0"/>
              </a:rPr>
              <a:t>Rb 2</a:t>
            </a:r>
            <a:r>
              <a:rPr lang="en-GB"/>
              <a:t>x</a:t>
            </a:r>
            <a:r>
              <a:rPr lang="en-GB">
                <a:latin typeface="Times" pitchFamily="18" charset="0"/>
              </a:rPr>
              <a:t>10</a:t>
            </a:r>
            <a:r>
              <a:rPr lang="en-GB" baseline="30000">
                <a:latin typeface="Times" pitchFamily="18" charset="0"/>
              </a:rPr>
              <a:t>4</a:t>
            </a:r>
            <a:r>
              <a:rPr lang="en-GB">
                <a:latin typeface="Times" pitchFamily="18" charset="0"/>
              </a:rPr>
              <a:t>/s, </a:t>
            </a:r>
            <a:r>
              <a:rPr lang="en-GB" baseline="30000">
                <a:latin typeface="Times" pitchFamily="18" charset="0"/>
              </a:rPr>
              <a:t>62</a:t>
            </a:r>
            <a:r>
              <a:rPr lang="en-GB">
                <a:latin typeface="Times" pitchFamily="18" charset="0"/>
              </a:rPr>
              <a:t>Ga 2</a:t>
            </a:r>
            <a:r>
              <a:rPr lang="en-GB"/>
              <a:t>x</a:t>
            </a:r>
            <a:r>
              <a:rPr lang="en-GB">
                <a:latin typeface="Times" pitchFamily="18" charset="0"/>
              </a:rPr>
              <a:t>10</a:t>
            </a:r>
            <a:r>
              <a:rPr lang="en-GB" baseline="30000">
                <a:latin typeface="Times" pitchFamily="18" charset="0"/>
              </a:rPr>
              <a:t>3</a:t>
            </a:r>
            <a:r>
              <a:rPr lang="en-GB">
                <a:latin typeface="Times" pitchFamily="18" charset="0"/>
              </a:rPr>
              <a:t>/s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5967413" y="2273300"/>
            <a:ext cx="3125787" cy="3514725"/>
          </a:xfrm>
          <a:prstGeom prst="rect">
            <a:avLst/>
          </a:prstGeom>
          <a:gradFill rotWithShape="1">
            <a:gsLst>
              <a:gs pos="0">
                <a:srgbClr val="FFFF66">
                  <a:alpha val="98000"/>
                </a:srgbClr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GB" sz="1600" b="1" dirty="0">
                <a:solidFill>
                  <a:schemeClr val="accent1"/>
                </a:solidFill>
                <a:latin typeface="Calibri" pitchFamily="34" charset="0"/>
              </a:rPr>
              <a:t>ISAC has 3 experimental areas:</a:t>
            </a:r>
          </a:p>
          <a:p>
            <a:pPr marL="342900" indent="-342900">
              <a:buFontTx/>
              <a:buChar char="•"/>
            </a:pPr>
            <a:r>
              <a:rPr lang="en-GB" sz="1600" dirty="0">
                <a:solidFill>
                  <a:schemeClr val="accent1"/>
                </a:solidFill>
                <a:latin typeface="Calibri" pitchFamily="34" charset="0"/>
              </a:rPr>
              <a:t> Low energy  (60keV)</a:t>
            </a:r>
          </a:p>
          <a:p>
            <a:pPr marL="342900" indent="-342900">
              <a:buFontTx/>
              <a:buChar char="•"/>
            </a:pPr>
            <a:r>
              <a:rPr lang="en-GB" sz="1600" dirty="0">
                <a:solidFill>
                  <a:schemeClr val="accent1"/>
                </a:solidFill>
                <a:latin typeface="Calibri" pitchFamily="34" charset="0"/>
              </a:rPr>
              <a:t> ISAC I (cont. up 1.8 </a:t>
            </a:r>
            <a:r>
              <a:rPr lang="en-GB" sz="1600" dirty="0" err="1">
                <a:solidFill>
                  <a:schemeClr val="accent1"/>
                </a:solidFill>
                <a:latin typeface="Calibri" pitchFamily="34" charset="0"/>
              </a:rPr>
              <a:t>MeV</a:t>
            </a:r>
            <a:r>
              <a:rPr lang="en-GB" sz="1600" dirty="0">
                <a:solidFill>
                  <a:schemeClr val="accent1"/>
                </a:solidFill>
                <a:latin typeface="Calibri" pitchFamily="34" charset="0"/>
              </a:rPr>
              <a:t>/u)</a:t>
            </a:r>
          </a:p>
          <a:p>
            <a:pPr marL="342900" indent="-342900">
              <a:buFontTx/>
              <a:buChar char="•"/>
            </a:pPr>
            <a:r>
              <a:rPr lang="en-GB" sz="1600" dirty="0">
                <a:solidFill>
                  <a:schemeClr val="accent1"/>
                </a:solidFill>
                <a:latin typeface="Calibri" pitchFamily="34" charset="0"/>
              </a:rPr>
              <a:t> ISAC II (up to 10 </a:t>
            </a:r>
            <a:r>
              <a:rPr lang="en-GB" sz="1600" dirty="0" err="1">
                <a:solidFill>
                  <a:schemeClr val="accent1"/>
                </a:solidFill>
                <a:latin typeface="Calibri" pitchFamily="34" charset="0"/>
              </a:rPr>
              <a:t>MeV</a:t>
            </a:r>
            <a:r>
              <a:rPr lang="en-GB" sz="1600" dirty="0">
                <a:solidFill>
                  <a:schemeClr val="accent1"/>
                </a:solidFill>
                <a:latin typeface="Calibri" pitchFamily="34" charset="0"/>
              </a:rPr>
              <a:t>/u, present licence to 5 </a:t>
            </a:r>
            <a:r>
              <a:rPr lang="en-GB" sz="1600" dirty="0" err="1" smtClean="0">
                <a:solidFill>
                  <a:schemeClr val="accent1"/>
                </a:solidFill>
                <a:latin typeface="Calibri" pitchFamily="34" charset="0"/>
              </a:rPr>
              <a:t>MeV</a:t>
            </a:r>
            <a:r>
              <a:rPr lang="en-GB" sz="1600" dirty="0" smtClean="0">
                <a:solidFill>
                  <a:schemeClr val="accent1"/>
                </a:solidFill>
                <a:latin typeface="Calibri" pitchFamily="34" charset="0"/>
              </a:rPr>
              <a:t>/u)</a:t>
            </a:r>
            <a:endParaRPr lang="en-GB" sz="1600" dirty="0">
              <a:solidFill>
                <a:schemeClr val="accent1"/>
              </a:solidFill>
              <a:latin typeface="Calibri" pitchFamily="34" charset="0"/>
              <a:sym typeface="Wingdings" pitchFamily="2" charset="2"/>
            </a:endParaRPr>
          </a:p>
          <a:p>
            <a:pPr marL="342900" indent="-342900"/>
            <a:r>
              <a:rPr lang="en-GB" sz="1600" b="1" dirty="0">
                <a:solidFill>
                  <a:schemeClr val="accent1"/>
                </a:solidFill>
                <a:latin typeface="Calibri" pitchFamily="34" charset="0"/>
              </a:rPr>
              <a:t>Many experimental stations:</a:t>
            </a:r>
          </a:p>
          <a:p>
            <a:pPr marL="342900" indent="-342900">
              <a:buFontTx/>
              <a:buChar char="•"/>
            </a:pPr>
            <a:r>
              <a:rPr lang="en-GB" sz="1600" dirty="0">
                <a:solidFill>
                  <a:schemeClr val="accent1"/>
                </a:solidFill>
                <a:latin typeface="Calibri" pitchFamily="34" charset="0"/>
              </a:rPr>
              <a:t> TRINAT, Beta-NMR, 8pi, tape-station, TITAN, Collinear laser spec, polarised beam line, etc</a:t>
            </a:r>
            <a:endParaRPr lang="en-GB" sz="1600" dirty="0">
              <a:solidFill>
                <a:schemeClr val="accent1"/>
              </a:solidFill>
              <a:latin typeface="Calibri" pitchFamily="34" charset="0"/>
              <a:sym typeface="Wingdings" pitchFamily="2" charset="2"/>
            </a:endParaRPr>
          </a:p>
          <a:p>
            <a:pPr marL="342900" indent="-342900">
              <a:buFontTx/>
              <a:buChar char="•"/>
            </a:pPr>
            <a:r>
              <a:rPr lang="en-GB" sz="1600" dirty="0">
                <a:solidFill>
                  <a:schemeClr val="accent1"/>
                </a:solidFill>
                <a:latin typeface="Calibri" pitchFamily="34" charset="0"/>
                <a:sym typeface="Wingdings" pitchFamily="2" charset="2"/>
              </a:rPr>
              <a:t> DRAGON, TUDA, TACTIC, GPS (Leuven)</a:t>
            </a:r>
          </a:p>
          <a:p>
            <a:pPr marL="342900" indent="-342900">
              <a:buFontTx/>
              <a:buChar char="•"/>
            </a:pPr>
            <a:r>
              <a:rPr lang="en-GB" sz="1600" dirty="0">
                <a:solidFill>
                  <a:schemeClr val="accent1"/>
                </a:solidFill>
                <a:latin typeface="Calibri" pitchFamily="34" charset="0"/>
                <a:sym typeface="Wingdings" pitchFamily="2" charset="2"/>
              </a:rPr>
              <a:t> TIGRESS, EMMA (2010), GPS (Maya)</a:t>
            </a:r>
          </a:p>
          <a:p>
            <a:pPr marL="342900" indent="-342900"/>
            <a:endParaRPr lang="en-US" sz="1600" b="1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3" descr="Beamline-schematic-LARGE cop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0" y="2095500"/>
            <a:ext cx="35718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357313" y="-127000"/>
            <a:ext cx="6000750" cy="1225550"/>
          </a:xfrm>
        </p:spPr>
        <p:txBody>
          <a:bodyPr/>
          <a:lstStyle/>
          <a:p>
            <a:r>
              <a:rPr lang="en-US" sz="3200" smtClean="0"/>
              <a:t>TITAN Facility</a:t>
            </a:r>
            <a:r>
              <a:rPr lang="en-US" sz="2000" smtClean="0"/>
              <a:t> </a:t>
            </a:r>
            <a:br>
              <a:rPr lang="en-US" sz="2000" smtClean="0"/>
            </a:br>
            <a:r>
              <a:rPr lang="en-US" sz="2000" smtClean="0"/>
              <a:t>T</a:t>
            </a:r>
            <a:r>
              <a:rPr lang="en-US" sz="2000" smtClean="0">
                <a:solidFill>
                  <a:schemeClr val="tx1"/>
                </a:solidFill>
              </a:rPr>
              <a:t>RIUMF</a:t>
            </a:r>
            <a:r>
              <a:rPr lang="en-US" sz="2000" smtClean="0"/>
              <a:t> I</a:t>
            </a:r>
            <a:r>
              <a:rPr lang="en-US" sz="2000" smtClean="0">
                <a:solidFill>
                  <a:schemeClr val="tx1"/>
                </a:solidFill>
              </a:rPr>
              <a:t>on</a:t>
            </a:r>
            <a:r>
              <a:rPr lang="en-US" sz="2000" smtClean="0"/>
              <a:t> T</a:t>
            </a:r>
            <a:r>
              <a:rPr lang="en-US" sz="2000" smtClean="0">
                <a:solidFill>
                  <a:schemeClr val="tx1"/>
                </a:solidFill>
              </a:rPr>
              <a:t>rap for </a:t>
            </a:r>
            <a:r>
              <a:rPr lang="en-US" sz="2000" smtClean="0"/>
              <a:t>A</a:t>
            </a:r>
            <a:r>
              <a:rPr lang="en-US" sz="2000" smtClean="0">
                <a:solidFill>
                  <a:schemeClr val="tx1"/>
                </a:solidFill>
              </a:rPr>
              <a:t>tomic</a:t>
            </a:r>
            <a:r>
              <a:rPr lang="en-US" sz="2000" smtClean="0"/>
              <a:t> </a:t>
            </a:r>
            <a:r>
              <a:rPr lang="en-US" sz="2000" smtClean="0">
                <a:solidFill>
                  <a:schemeClr val="tx1"/>
                </a:solidFill>
              </a:rPr>
              <a:t>and </a:t>
            </a:r>
            <a:r>
              <a:rPr lang="en-US" sz="2000" smtClean="0"/>
              <a:t>N</a:t>
            </a:r>
            <a:r>
              <a:rPr lang="en-US" sz="2000" smtClean="0">
                <a:solidFill>
                  <a:schemeClr val="tx1"/>
                </a:solidFill>
              </a:rPr>
              <a:t>uclear</a:t>
            </a:r>
            <a:r>
              <a:rPr lang="en-US" sz="2000" smtClean="0"/>
              <a:t> </a:t>
            </a:r>
            <a:r>
              <a:rPr lang="en-US" sz="2000" smtClean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9. Jan 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70443D-92E1-4245-A2B3-C03A63194D2E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7653" name="Rectangle 8"/>
          <p:cNvSpPr>
            <a:spLocks noChangeAspect="1" noChangeArrowheads="1"/>
          </p:cNvSpPr>
          <p:nvPr/>
        </p:nvSpPr>
        <p:spPr bwMode="auto">
          <a:xfrm>
            <a:off x="3411538" y="2884488"/>
            <a:ext cx="1184275" cy="99695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54" name="Text Box 9"/>
          <p:cNvSpPr txBox="1">
            <a:spLocks noChangeAspect="1" noChangeArrowheads="1"/>
          </p:cNvSpPr>
          <p:nvPr/>
        </p:nvSpPr>
        <p:spPr bwMode="auto">
          <a:xfrm>
            <a:off x="127000" y="6007100"/>
            <a:ext cx="2647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</a:rPr>
              <a:t>Short-lived isotopes from an Isotope</a:t>
            </a:r>
          </a:p>
          <a:p>
            <a:r>
              <a:rPr lang="en-US" sz="1200" b="1">
                <a:solidFill>
                  <a:srgbClr val="FF0000"/>
                </a:solidFill>
                <a:latin typeface="Calibri" pitchFamily="34" charset="0"/>
              </a:rPr>
              <a:t>Separator and Accelerator (ISAC)</a:t>
            </a:r>
            <a:r>
              <a:rPr lang="en-US" sz="1200" b="1">
                <a:latin typeface="Calibri" pitchFamily="34" charset="0"/>
              </a:rPr>
              <a:t> </a:t>
            </a:r>
          </a:p>
        </p:txBody>
      </p:sp>
      <p:sp>
        <p:nvSpPr>
          <p:cNvPr id="27655" name="Line 10"/>
          <p:cNvSpPr>
            <a:spLocks noChangeAspect="1" noChangeShapeType="1"/>
          </p:cNvSpPr>
          <p:nvPr/>
        </p:nvSpPr>
        <p:spPr bwMode="auto">
          <a:xfrm flipV="1">
            <a:off x="1352550" y="4943475"/>
            <a:ext cx="436563" cy="61913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56" name="Line 11"/>
          <p:cNvSpPr>
            <a:spLocks noChangeAspect="1" noChangeShapeType="1"/>
          </p:cNvSpPr>
          <p:nvPr/>
        </p:nvSpPr>
        <p:spPr bwMode="auto">
          <a:xfrm flipV="1">
            <a:off x="1509713" y="3313113"/>
            <a:ext cx="0" cy="1309687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2"/>
          <p:cNvSpPr>
            <a:spLocks noChangeAspect="1" noChangeShapeType="1"/>
          </p:cNvSpPr>
          <p:nvPr/>
        </p:nvSpPr>
        <p:spPr bwMode="auto">
          <a:xfrm flipV="1">
            <a:off x="1851025" y="3008313"/>
            <a:ext cx="312738" cy="374650"/>
          </a:xfrm>
          <a:prstGeom prst="line">
            <a:avLst/>
          </a:prstGeom>
          <a:noFill/>
          <a:ln w="15875">
            <a:noFill/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Text Box 19"/>
          <p:cNvSpPr txBox="1">
            <a:spLocks noChangeAspect="1" noChangeArrowheads="1"/>
          </p:cNvSpPr>
          <p:nvPr/>
        </p:nvSpPr>
        <p:spPr bwMode="auto">
          <a:xfrm>
            <a:off x="2374900" y="63373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</a:t>
            </a:r>
            <a:r>
              <a:rPr lang="en-US" b="1" baseline="30000">
                <a:latin typeface="Calibri" pitchFamily="34" charset="0"/>
              </a:rPr>
              <a:t>+</a:t>
            </a:r>
          </a:p>
        </p:txBody>
      </p:sp>
      <p:sp>
        <p:nvSpPr>
          <p:cNvPr id="27659" name="Text Box 20"/>
          <p:cNvSpPr txBox="1">
            <a:spLocks noChangeAspect="1" noChangeArrowheads="1"/>
          </p:cNvSpPr>
          <p:nvPr/>
        </p:nvSpPr>
        <p:spPr bwMode="auto">
          <a:xfrm>
            <a:off x="4616450" y="3962400"/>
            <a:ext cx="419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latin typeface="Calibri" pitchFamily="34" charset="0"/>
              </a:rPr>
              <a:t>A</a:t>
            </a:r>
            <a:r>
              <a:rPr lang="en-US" b="1" baseline="30000">
                <a:latin typeface="Calibri" pitchFamily="34" charset="0"/>
              </a:rPr>
              <a:t>+</a:t>
            </a:r>
          </a:p>
        </p:txBody>
      </p:sp>
      <p:sp>
        <p:nvSpPr>
          <p:cNvPr id="27660" name="Text Box 21"/>
          <p:cNvSpPr txBox="1">
            <a:spLocks noChangeAspect="1" noChangeArrowheads="1"/>
          </p:cNvSpPr>
          <p:nvPr/>
        </p:nvSpPr>
        <p:spPr bwMode="auto">
          <a:xfrm>
            <a:off x="5594350" y="3295650"/>
            <a:ext cx="53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A</a:t>
            </a:r>
            <a:r>
              <a:rPr lang="en-US" b="1" baseline="30000">
                <a:latin typeface="Calibri" pitchFamily="34" charset="0"/>
              </a:rPr>
              <a:t>q+</a:t>
            </a:r>
          </a:p>
        </p:txBody>
      </p:sp>
      <p:sp>
        <p:nvSpPr>
          <p:cNvPr id="27661" name="Text Box 27"/>
          <p:cNvSpPr txBox="1">
            <a:spLocks noChangeArrowheads="1"/>
          </p:cNvSpPr>
          <p:nvPr/>
        </p:nvSpPr>
        <p:spPr bwMode="auto">
          <a:xfrm>
            <a:off x="2838450" y="3784600"/>
            <a:ext cx="773113" cy="284163"/>
          </a:xfrm>
          <a:prstGeom prst="rect">
            <a:avLst/>
          </a:pr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Calibri" pitchFamily="34" charset="0"/>
              </a:rPr>
              <a:t>~5 kV </a:t>
            </a:r>
            <a:r>
              <a:rPr lang="en-US" sz="1200" b="1">
                <a:latin typeface="Calibri" pitchFamily="34" charset="0"/>
                <a:cs typeface="Arial" charset="0"/>
              </a:rPr>
              <a:t>•</a:t>
            </a:r>
            <a:r>
              <a:rPr lang="en-US" sz="1200" b="1">
                <a:latin typeface="Calibri" pitchFamily="34" charset="0"/>
              </a:rPr>
              <a:t> </a:t>
            </a:r>
            <a:r>
              <a:rPr lang="en-US" sz="1200" b="1" i="1">
                <a:latin typeface="Calibri" pitchFamily="34" charset="0"/>
              </a:rPr>
              <a:t>q</a:t>
            </a:r>
          </a:p>
        </p:txBody>
      </p:sp>
      <p:pic>
        <p:nvPicPr>
          <p:cNvPr id="27662" name="Picture 30" descr="IMG_37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588" y="1209675"/>
            <a:ext cx="2486025" cy="1863725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7663" name="Picture 33" descr="RF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838" y="3251200"/>
            <a:ext cx="2252662" cy="1679575"/>
          </a:xfrm>
          <a:prstGeom prst="rect">
            <a:avLst/>
          </a:prstGeom>
          <a:noFill/>
          <a:ln w="76200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7664" name="Text Box 34"/>
          <p:cNvSpPr txBox="1">
            <a:spLocks noChangeArrowheads="1"/>
          </p:cNvSpPr>
          <p:nvPr/>
        </p:nvSpPr>
        <p:spPr bwMode="auto">
          <a:xfrm>
            <a:off x="4305300" y="4940300"/>
            <a:ext cx="2266950" cy="923330"/>
          </a:xfrm>
          <a:prstGeom prst="rect">
            <a:avLst/>
          </a:prstGeom>
          <a:noFill/>
          <a:ln w="76200">
            <a:solidFill>
              <a:srgbClr val="99CC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Penning trap to cool HCI from EBIT (under design)</a:t>
            </a:r>
          </a:p>
        </p:txBody>
      </p:sp>
      <p:sp>
        <p:nvSpPr>
          <p:cNvPr id="27665" name="Line 37"/>
          <p:cNvSpPr>
            <a:spLocks noChangeShapeType="1"/>
          </p:cNvSpPr>
          <p:nvPr/>
        </p:nvSpPr>
        <p:spPr bwMode="auto">
          <a:xfrm>
            <a:off x="2393950" y="4762500"/>
            <a:ext cx="1066800" cy="222250"/>
          </a:xfrm>
          <a:prstGeom prst="line">
            <a:avLst/>
          </a:prstGeom>
          <a:noFill/>
          <a:ln w="889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6" name="Line 38"/>
          <p:cNvSpPr>
            <a:spLocks noChangeShapeType="1"/>
          </p:cNvSpPr>
          <p:nvPr/>
        </p:nvSpPr>
        <p:spPr bwMode="auto">
          <a:xfrm>
            <a:off x="3327400" y="2184400"/>
            <a:ext cx="1333500" cy="400050"/>
          </a:xfrm>
          <a:prstGeom prst="line">
            <a:avLst/>
          </a:prstGeom>
          <a:noFill/>
          <a:ln w="88900">
            <a:solidFill>
              <a:srgbClr val="1F497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7" name="Line 39"/>
          <p:cNvSpPr>
            <a:spLocks noChangeShapeType="1"/>
          </p:cNvSpPr>
          <p:nvPr/>
        </p:nvSpPr>
        <p:spPr bwMode="auto">
          <a:xfrm flipV="1">
            <a:off x="4394200" y="3384550"/>
            <a:ext cx="222250" cy="1555750"/>
          </a:xfrm>
          <a:prstGeom prst="line">
            <a:avLst/>
          </a:prstGeom>
          <a:noFill/>
          <a:ln w="8890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8" name="Line 40"/>
          <p:cNvSpPr>
            <a:spLocks noChangeShapeType="1"/>
          </p:cNvSpPr>
          <p:nvPr/>
        </p:nvSpPr>
        <p:spPr bwMode="auto">
          <a:xfrm flipH="1">
            <a:off x="5949950" y="3073400"/>
            <a:ext cx="488950" cy="663575"/>
          </a:xfrm>
          <a:prstGeom prst="line">
            <a:avLst/>
          </a:prstGeom>
          <a:noFill/>
          <a:ln w="889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9" name="Line 41"/>
          <p:cNvSpPr>
            <a:spLocks noChangeShapeType="1"/>
          </p:cNvSpPr>
          <p:nvPr/>
        </p:nvSpPr>
        <p:spPr bwMode="auto">
          <a:xfrm flipV="1">
            <a:off x="2705100" y="6362700"/>
            <a:ext cx="620713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0" name="Line 42"/>
          <p:cNvSpPr>
            <a:spLocks noChangeShapeType="1"/>
          </p:cNvSpPr>
          <p:nvPr/>
        </p:nvSpPr>
        <p:spPr bwMode="auto">
          <a:xfrm flipV="1">
            <a:off x="3994150" y="4051300"/>
            <a:ext cx="152400" cy="460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1" name="Line 43"/>
          <p:cNvSpPr>
            <a:spLocks noChangeShapeType="1"/>
          </p:cNvSpPr>
          <p:nvPr/>
        </p:nvSpPr>
        <p:spPr bwMode="auto">
          <a:xfrm flipV="1">
            <a:off x="4038600" y="4940300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2" name="Line 44"/>
          <p:cNvSpPr>
            <a:spLocks noChangeShapeType="1"/>
          </p:cNvSpPr>
          <p:nvPr/>
        </p:nvSpPr>
        <p:spPr bwMode="auto">
          <a:xfrm>
            <a:off x="4660900" y="3917950"/>
            <a:ext cx="692150" cy="153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73" name="Freeform 45"/>
          <p:cNvSpPr>
            <a:spLocks/>
          </p:cNvSpPr>
          <p:nvPr/>
        </p:nvSpPr>
        <p:spPr bwMode="auto">
          <a:xfrm>
            <a:off x="5327650" y="3517900"/>
            <a:ext cx="530225" cy="138113"/>
          </a:xfrm>
          <a:custGeom>
            <a:avLst/>
            <a:gdLst>
              <a:gd name="T0" fmla="*/ 0 w 334"/>
              <a:gd name="T1" fmla="*/ 0 h 87"/>
              <a:gd name="T2" fmla="*/ 334 w 334"/>
              <a:gd name="T3" fmla="*/ 87 h 87"/>
              <a:gd name="T4" fmla="*/ 0 60000 65536"/>
              <a:gd name="T5" fmla="*/ 0 60000 65536"/>
              <a:gd name="T6" fmla="*/ 0 w 334"/>
              <a:gd name="T7" fmla="*/ 0 h 87"/>
              <a:gd name="T8" fmla="*/ 334 w 334"/>
              <a:gd name="T9" fmla="*/ 87 h 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4" h="87">
                <a:moveTo>
                  <a:pt x="0" y="0"/>
                </a:moveTo>
                <a:lnTo>
                  <a:pt x="334" y="87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674" name="Freeform 46"/>
          <p:cNvSpPr>
            <a:spLocks/>
          </p:cNvSpPr>
          <p:nvPr/>
        </p:nvSpPr>
        <p:spPr bwMode="auto">
          <a:xfrm>
            <a:off x="5327650" y="2940050"/>
            <a:ext cx="306388" cy="306388"/>
          </a:xfrm>
          <a:custGeom>
            <a:avLst/>
            <a:gdLst>
              <a:gd name="T0" fmla="*/ 193 w 193"/>
              <a:gd name="T1" fmla="*/ 0 h 193"/>
              <a:gd name="T2" fmla="*/ 0 w 193"/>
              <a:gd name="T3" fmla="*/ 193 h 193"/>
              <a:gd name="T4" fmla="*/ 0 60000 65536"/>
              <a:gd name="T5" fmla="*/ 0 60000 65536"/>
              <a:gd name="T6" fmla="*/ 0 w 193"/>
              <a:gd name="T7" fmla="*/ 0 h 193"/>
              <a:gd name="T8" fmla="*/ 193 w 193"/>
              <a:gd name="T9" fmla="*/ 193 h 1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3" h="193">
                <a:moveTo>
                  <a:pt x="193" y="0"/>
                </a:moveTo>
                <a:lnTo>
                  <a:pt x="0" y="193"/>
                </a:lnTo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7675" name="Picture 48" descr="600-b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6750" y="4584700"/>
            <a:ext cx="1219200" cy="962025"/>
          </a:xfrm>
          <a:prstGeom prst="rect">
            <a:avLst/>
          </a:prstGeom>
          <a:noFill/>
          <a:ln w="76200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27676" name="Text Box 49"/>
          <p:cNvSpPr txBox="1">
            <a:spLocks noChangeArrowheads="1"/>
          </p:cNvSpPr>
          <p:nvPr/>
        </p:nvSpPr>
        <p:spPr bwMode="auto">
          <a:xfrm>
            <a:off x="6750050" y="5695950"/>
            <a:ext cx="1689100" cy="646113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Wien filter:</a:t>
            </a:r>
          </a:p>
          <a:p>
            <a:r>
              <a:rPr lang="en-US">
                <a:latin typeface="Calibri" pitchFamily="34" charset="0"/>
              </a:rPr>
              <a:t>q/m selection</a:t>
            </a:r>
          </a:p>
        </p:txBody>
      </p:sp>
      <p:sp>
        <p:nvSpPr>
          <p:cNvPr id="27677" name="Line 51"/>
          <p:cNvSpPr>
            <a:spLocks noChangeShapeType="1"/>
          </p:cNvSpPr>
          <p:nvPr/>
        </p:nvSpPr>
        <p:spPr bwMode="auto">
          <a:xfrm flipH="1" flipV="1">
            <a:off x="5105400" y="4095750"/>
            <a:ext cx="711200" cy="666750"/>
          </a:xfrm>
          <a:prstGeom prst="line">
            <a:avLst/>
          </a:prstGeom>
          <a:noFill/>
          <a:ln w="88900">
            <a:solidFill>
              <a:srgbClr val="C0C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7678" name="Picture 53" descr="IMG_406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7950" y="1117600"/>
            <a:ext cx="2549525" cy="1911350"/>
          </a:xfrm>
          <a:prstGeom prst="rect">
            <a:avLst/>
          </a:prstGeom>
          <a:noFill/>
          <a:ln w="76200">
            <a:solidFill>
              <a:srgbClr val="FFCA68"/>
            </a:solidFill>
            <a:miter lim="800000"/>
            <a:headEnd/>
            <a:tailEnd/>
          </a:ln>
        </p:spPr>
      </p:pic>
      <p:cxnSp>
        <p:nvCxnSpPr>
          <p:cNvPr id="36" name="Straight Connector 35"/>
          <p:cNvCxnSpPr/>
          <p:nvPr/>
        </p:nvCxnSpPr>
        <p:spPr>
          <a:xfrm flipV="1">
            <a:off x="4194175" y="5918200"/>
            <a:ext cx="1000125" cy="142875"/>
          </a:xfrm>
          <a:prstGeom prst="line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10800000" flipV="1">
            <a:off x="2473325" y="6199188"/>
            <a:ext cx="809625" cy="119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81" name="TextBox 50"/>
          <p:cNvSpPr txBox="1">
            <a:spLocks noChangeArrowheads="1"/>
          </p:cNvSpPr>
          <p:nvPr/>
        </p:nvSpPr>
        <p:spPr bwMode="auto">
          <a:xfrm>
            <a:off x="6616700" y="3206750"/>
            <a:ext cx="2393950" cy="954088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Electron Beam Ion Trap (EBIT) for charge breeding</a:t>
            </a:r>
          </a:p>
        </p:txBody>
      </p:sp>
      <p:sp>
        <p:nvSpPr>
          <p:cNvPr id="27682" name="TextBox 51"/>
          <p:cNvSpPr txBox="1">
            <a:spLocks noChangeArrowheads="1"/>
          </p:cNvSpPr>
          <p:nvPr/>
        </p:nvSpPr>
        <p:spPr bwMode="auto">
          <a:xfrm>
            <a:off x="44450" y="5118100"/>
            <a:ext cx="3549650" cy="646331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Radio-Frequency </a:t>
            </a:r>
            <a:r>
              <a:rPr lang="en-US" dirty="0" err="1">
                <a:latin typeface="Calibri" pitchFamily="34" charset="0"/>
              </a:rPr>
              <a:t>Quadrupole</a:t>
            </a:r>
            <a:r>
              <a:rPr lang="en-US" dirty="0">
                <a:latin typeface="Calibri" pitchFamily="34" charset="0"/>
              </a:rPr>
              <a:t> (RFQ) cools and bunches ISAC beams</a:t>
            </a:r>
          </a:p>
        </p:txBody>
      </p:sp>
      <p:sp>
        <p:nvSpPr>
          <p:cNvPr id="27683" name="TextBox 52"/>
          <p:cNvSpPr txBox="1">
            <a:spLocks noChangeArrowheads="1"/>
          </p:cNvSpPr>
          <p:nvPr/>
        </p:nvSpPr>
        <p:spPr bwMode="auto">
          <a:xfrm>
            <a:off x="3371850" y="1117600"/>
            <a:ext cx="2044700" cy="954088"/>
          </a:xfrm>
          <a:prstGeom prst="rect">
            <a:avLst/>
          </a:prstGeom>
          <a:noFill/>
          <a:ln w="38100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Penning trap for high precision mass measurements</a:t>
            </a:r>
          </a:p>
        </p:txBody>
      </p:sp>
      <p:sp>
        <p:nvSpPr>
          <p:cNvPr id="27684" name="Line 51"/>
          <p:cNvSpPr>
            <a:spLocks noChangeShapeType="1"/>
          </p:cNvSpPr>
          <p:nvPr/>
        </p:nvSpPr>
        <p:spPr bwMode="auto">
          <a:xfrm flipH="1" flipV="1">
            <a:off x="5727700" y="4718050"/>
            <a:ext cx="1244600" cy="133350"/>
          </a:xfrm>
          <a:prstGeom prst="line">
            <a:avLst/>
          </a:prstGeom>
          <a:noFill/>
          <a:ln w="889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-825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TITAN Facility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304800" y="1162050"/>
            <a:ext cx="8839200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GB" sz="1600" b="1" dirty="0"/>
              <a:t>Mass measurements </a:t>
            </a:r>
            <a:r>
              <a:rPr lang="en-GB" sz="1600" dirty="0"/>
              <a:t>on </a:t>
            </a:r>
            <a:r>
              <a:rPr lang="en-GB" sz="1600" dirty="0" smtClean="0"/>
              <a:t>isotopes with </a:t>
            </a:r>
            <a:r>
              <a:rPr lang="en-GB" sz="1600" b="1" dirty="0"/>
              <a:t>short half-life </a:t>
            </a:r>
            <a:r>
              <a:rPr lang="en-US" sz="1600" b="1" dirty="0"/>
              <a:t>T</a:t>
            </a:r>
            <a:r>
              <a:rPr lang="en-US" sz="1600" b="1" baseline="-25000" dirty="0"/>
              <a:t>1/2</a:t>
            </a:r>
            <a:r>
              <a:rPr lang="en-US" sz="1600" b="1" dirty="0"/>
              <a:t> </a:t>
            </a:r>
            <a:r>
              <a:rPr lang="en-US" sz="1600" dirty="0" smtClean="0"/>
              <a:t>≈ 10 </a:t>
            </a:r>
            <a:r>
              <a:rPr lang="en-US" sz="1600" dirty="0"/>
              <a:t>ms and </a:t>
            </a:r>
          </a:p>
          <a:p>
            <a:r>
              <a:rPr lang="en-US" sz="1600" b="1" dirty="0"/>
              <a:t>low production yields </a:t>
            </a:r>
            <a:r>
              <a:rPr lang="en-US" sz="1600" dirty="0"/>
              <a:t>(≈ 100 ions/s) </a:t>
            </a:r>
            <a:r>
              <a:rPr lang="en-US" sz="1600" dirty="0" smtClean="0">
                <a:sym typeface="Symbol" pitchFamily="18" charset="2"/>
              </a:rPr>
              <a:t>with </a:t>
            </a:r>
            <a:r>
              <a:rPr lang="en-US" sz="1600" b="1" dirty="0">
                <a:sym typeface="Symbol" pitchFamily="18" charset="2"/>
              </a:rPr>
              <a:t>high </a:t>
            </a:r>
            <a:r>
              <a:rPr lang="en-US" sz="1600" b="1" dirty="0" smtClean="0">
                <a:sym typeface="Symbol" pitchFamily="18" charset="2"/>
              </a:rPr>
              <a:t>precision </a:t>
            </a:r>
            <a:r>
              <a:rPr lang="en-US" sz="1600" dirty="0" smtClean="0">
                <a:sym typeface="Symbol" pitchFamily="18" charset="2"/>
              </a:rPr>
              <a:t>of up to </a:t>
            </a:r>
            <a:r>
              <a:rPr lang="en-US" sz="1600" dirty="0">
                <a:sym typeface="Symbol" pitchFamily="18" charset="2"/>
              </a:rPr>
              <a:t></a:t>
            </a:r>
            <a:r>
              <a:rPr lang="en-US" sz="1600" dirty="0"/>
              <a:t>m/m ≈</a:t>
            </a:r>
            <a:r>
              <a:rPr lang="en-US" sz="1600" dirty="0">
                <a:sym typeface="Symbol" pitchFamily="18" charset="2"/>
              </a:rPr>
              <a:t> </a:t>
            </a:r>
            <a:r>
              <a:rPr lang="en-US" sz="1600" dirty="0" smtClean="0">
                <a:sym typeface="Symbol" pitchFamily="18" charset="2"/>
              </a:rPr>
              <a:t>10</a:t>
            </a:r>
            <a:r>
              <a:rPr lang="en-US" sz="1600" baseline="30000" dirty="0" smtClean="0">
                <a:sym typeface="Symbol" pitchFamily="18" charset="2"/>
              </a:rPr>
              <a:t>-9</a:t>
            </a:r>
            <a:r>
              <a:rPr lang="en-US" sz="1600" dirty="0" smtClean="0">
                <a:sym typeface="Symbol" pitchFamily="18" charset="2"/>
              </a:rPr>
              <a:t>.</a:t>
            </a:r>
            <a:endParaRPr lang="en-US" sz="1600" dirty="0">
              <a:sym typeface="Symbol" pitchFamily="18" charset="2"/>
            </a:endParaRPr>
          </a:p>
          <a:p>
            <a:endParaRPr lang="en-US" sz="1600" dirty="0" smtClean="0">
              <a:sym typeface="Symbol" pitchFamily="18" charset="2"/>
            </a:endParaRP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1600" dirty="0" smtClean="0">
                <a:cs typeface="Times New Roman" pitchFamily="18" charset="0"/>
                <a:sym typeface="Times New Roman" pitchFamily="18" charset="0"/>
              </a:rPr>
              <a:t>RFQ tested with Li, </a:t>
            </a:r>
            <a:r>
              <a:rPr lang="en-US" sz="1600" dirty="0" err="1" smtClean="0">
                <a:cs typeface="Times New Roman" pitchFamily="18" charset="0"/>
                <a:sym typeface="Times New Roman" pitchFamily="18" charset="0"/>
              </a:rPr>
              <a:t>Xe</a:t>
            </a:r>
            <a:r>
              <a:rPr lang="en-US" sz="1600" dirty="0" smtClean="0">
                <a:cs typeface="Times New Roman" pitchFamily="18" charset="0"/>
                <a:sym typeface="Times New Roman" pitchFamily="18" charset="0"/>
              </a:rPr>
              <a:t> and Cs and an </a:t>
            </a:r>
            <a:r>
              <a:rPr lang="en-US" sz="1600" dirty="0" err="1" smtClean="0">
                <a:cs typeface="Times New Roman" pitchFamily="18" charset="0"/>
                <a:sym typeface="Times New Roman" pitchFamily="18" charset="0"/>
              </a:rPr>
              <a:t>emittance</a:t>
            </a:r>
            <a:r>
              <a:rPr lang="en-US" sz="1600" dirty="0" smtClean="0">
                <a:cs typeface="Times New Roman" pitchFamily="18" charset="0"/>
                <a:sym typeface="Times New Roman" pitchFamily="18" charset="0"/>
              </a:rPr>
              <a:t> &lt; 4 mm  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1600" dirty="0" err="1" smtClean="0">
                <a:cs typeface="Times New Roman" pitchFamily="18" charset="0"/>
                <a:sym typeface="Times New Roman" pitchFamily="18" charset="0"/>
              </a:rPr>
              <a:t>mrad</a:t>
            </a:r>
            <a:r>
              <a:rPr lang="en-US" sz="1600" dirty="0" smtClean="0">
                <a:cs typeface="Times New Roman" pitchFamily="18" charset="0"/>
                <a:sym typeface="Times New Roman" pitchFamily="18" charset="0"/>
              </a:rPr>
              <a:t> at 4 </a:t>
            </a:r>
            <a:r>
              <a:rPr lang="en-US" sz="1600" dirty="0" err="1" smtClean="0">
                <a:cs typeface="Times New Roman" pitchFamily="18" charset="0"/>
                <a:sym typeface="Times New Roman" pitchFamily="18" charset="0"/>
              </a:rPr>
              <a:t>keV</a:t>
            </a:r>
            <a:r>
              <a:rPr lang="en-US" sz="1600" dirty="0" smtClean="0">
                <a:cs typeface="Times New Roman" pitchFamily="18" charset="0"/>
                <a:sym typeface="Times New Roman" pitchFamily="18" charset="0"/>
              </a:rPr>
              <a:t> was determined.</a:t>
            </a:r>
          </a:p>
          <a:p>
            <a:pPr marL="457200" indent="-457200">
              <a:spcBef>
                <a:spcPts val="600"/>
              </a:spcBef>
              <a:buSzPct val="80000"/>
            </a:pPr>
            <a:r>
              <a:rPr lang="en-US" sz="1600" dirty="0" smtClean="0"/>
              <a:t>Pulses as short as</a:t>
            </a:r>
            <a:r>
              <a:rPr lang="en-US" sz="1600" dirty="0" smtClean="0"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600" b="1" dirty="0" smtClean="0">
                <a:cs typeface="Times New Roman" pitchFamily="18" charset="0"/>
                <a:sym typeface="Times New Roman" pitchFamily="18" charset="0"/>
              </a:rPr>
              <a:t>50</a:t>
            </a:r>
            <a:r>
              <a:rPr lang="en-US" sz="1600" b="1" dirty="0" smtClean="0"/>
              <a:t> ns FWHM @ up to </a:t>
            </a:r>
            <a:r>
              <a:rPr lang="en-US" sz="1600" b="1" dirty="0" smtClean="0">
                <a:cs typeface="Times New Roman" pitchFamily="18" charset="0"/>
                <a:sym typeface="Times New Roman" pitchFamily="18" charset="0"/>
              </a:rPr>
              <a:t>1</a:t>
            </a:r>
            <a:r>
              <a:rPr lang="en-US" sz="1600" b="1" dirty="0" smtClean="0"/>
              <a:t> kHz</a:t>
            </a:r>
            <a:r>
              <a:rPr lang="en-US" sz="1600" dirty="0" smtClean="0"/>
              <a:t>.</a:t>
            </a:r>
          </a:p>
          <a:p>
            <a:endParaRPr lang="en-US" sz="1600" dirty="0" smtClean="0">
              <a:sym typeface="Symbol" pitchFamily="18" charset="2"/>
            </a:endParaRPr>
          </a:p>
          <a:p>
            <a:endParaRPr lang="en-US" sz="1600" dirty="0">
              <a:sym typeface="Symbol" pitchFamily="18" charset="2"/>
            </a:endParaRPr>
          </a:p>
          <a:p>
            <a:r>
              <a:rPr lang="en-US" sz="1600" dirty="0">
                <a:sym typeface="Symbol" pitchFamily="18" charset="2"/>
              </a:rPr>
              <a:t>Ideally, uniquely matched to </a:t>
            </a:r>
            <a:r>
              <a:rPr lang="en-US" sz="1600" dirty="0" smtClean="0">
                <a:sym typeface="Symbol" pitchFamily="18" charset="2"/>
              </a:rPr>
              <a:t>ISOL-type </a:t>
            </a:r>
            <a:r>
              <a:rPr lang="en-US" sz="1600" dirty="0">
                <a:sym typeface="Symbol" pitchFamily="18" charset="2"/>
              </a:rPr>
              <a:t>production </a:t>
            </a:r>
            <a:endParaRPr lang="en-US" sz="1600" dirty="0" smtClean="0">
              <a:sym typeface="Symbol" pitchFamily="18" charset="2"/>
            </a:endParaRPr>
          </a:p>
          <a:p>
            <a:r>
              <a:rPr lang="en-US" sz="1600" dirty="0" smtClean="0">
                <a:sym typeface="Symbol" pitchFamily="18" charset="2"/>
              </a:rPr>
              <a:t>mode</a:t>
            </a:r>
            <a:r>
              <a:rPr lang="en-US" sz="1600" dirty="0">
                <a:sym typeface="Symbol" pitchFamily="18" charset="2"/>
              </a:rPr>
              <a:t>.</a:t>
            </a:r>
          </a:p>
          <a:p>
            <a:endParaRPr lang="en-US" sz="1600" dirty="0">
              <a:sym typeface="Symbol" pitchFamily="18" charset="2"/>
            </a:endParaRPr>
          </a:p>
          <a:p>
            <a:r>
              <a:rPr lang="en-US" sz="1600" dirty="0">
                <a:sym typeface="Symbol" pitchFamily="18" charset="2"/>
              </a:rPr>
              <a:t>TITAN </a:t>
            </a:r>
            <a:r>
              <a:rPr lang="en-US" sz="1600" dirty="0" smtClean="0">
                <a:latin typeface="Calibri" pitchFamily="34" charset="0"/>
                <a:sym typeface="Symbol" pitchFamily="18" charset="2"/>
              </a:rPr>
              <a:t>received funding </a:t>
            </a:r>
            <a:r>
              <a:rPr lang="en-US" sz="1600" dirty="0" smtClean="0">
                <a:sym typeface="Symbol" pitchFamily="18" charset="2"/>
              </a:rPr>
              <a:t>April 2003 and performed first mass </a:t>
            </a:r>
            <a:r>
              <a:rPr lang="en-US" sz="1600" dirty="0">
                <a:sym typeface="Symbol" pitchFamily="18" charset="2"/>
              </a:rPr>
              <a:t>measurements </a:t>
            </a:r>
            <a:r>
              <a:rPr lang="en-US" sz="1600" dirty="0" smtClean="0">
                <a:sym typeface="Symbol" pitchFamily="18" charset="2"/>
              </a:rPr>
              <a:t>on </a:t>
            </a:r>
            <a:r>
              <a:rPr lang="en-US" sz="1600" baseline="30000" dirty="0" smtClean="0">
                <a:sym typeface="Symbol" pitchFamily="18" charset="2"/>
              </a:rPr>
              <a:t>8</a:t>
            </a:r>
            <a:r>
              <a:rPr lang="en-US" sz="1600" dirty="0" smtClean="0">
                <a:sym typeface="Symbol" pitchFamily="18" charset="2"/>
              </a:rPr>
              <a:t>He, </a:t>
            </a:r>
            <a:r>
              <a:rPr lang="en-US" sz="1600" baseline="30000" dirty="0" smtClean="0">
                <a:sym typeface="Symbol" pitchFamily="18" charset="2"/>
              </a:rPr>
              <a:t>8</a:t>
            </a:r>
            <a:r>
              <a:rPr lang="en-US" sz="1600" dirty="0" smtClean="0">
                <a:sym typeface="Symbol" pitchFamily="18" charset="2"/>
              </a:rPr>
              <a:t>Li, </a:t>
            </a:r>
            <a:r>
              <a:rPr lang="en-US" sz="1600" baseline="30000" dirty="0" smtClean="0">
                <a:sym typeface="Symbol" pitchFamily="18" charset="2"/>
              </a:rPr>
              <a:t>9</a:t>
            </a:r>
            <a:r>
              <a:rPr lang="en-US" sz="1600" dirty="0" smtClean="0">
                <a:sym typeface="Symbol" pitchFamily="18" charset="2"/>
              </a:rPr>
              <a:t>Li and </a:t>
            </a:r>
            <a:r>
              <a:rPr lang="en-US" sz="1600" baseline="30000" dirty="0" smtClean="0">
                <a:sym typeface="Symbol" pitchFamily="18" charset="2"/>
              </a:rPr>
              <a:t>11</a:t>
            </a:r>
            <a:r>
              <a:rPr lang="en-US" sz="1600" dirty="0" smtClean="0">
                <a:sym typeface="Symbol" pitchFamily="18" charset="2"/>
              </a:rPr>
              <a:t>Li </a:t>
            </a:r>
            <a:r>
              <a:rPr lang="en-US" sz="1600" dirty="0">
                <a:sym typeface="Symbol" pitchFamily="18" charset="2"/>
              </a:rPr>
              <a:t>in </a:t>
            </a:r>
            <a:r>
              <a:rPr lang="en-US" sz="1600" dirty="0" smtClean="0">
                <a:sym typeface="Symbol" pitchFamily="18" charset="2"/>
              </a:rPr>
              <a:t>2007.</a:t>
            </a:r>
            <a:endParaRPr lang="en-US" sz="1600" dirty="0">
              <a:sym typeface="Symbol" pitchFamily="18" charset="2"/>
            </a:endParaRPr>
          </a:p>
          <a:p>
            <a:endParaRPr lang="en-US" sz="1600" dirty="0">
              <a:sym typeface="Symbol" pitchFamily="18" charset="2"/>
            </a:endParaRPr>
          </a:p>
          <a:p>
            <a:r>
              <a:rPr lang="en-US" sz="1600" dirty="0">
                <a:sym typeface="Symbol" pitchFamily="18" charset="2"/>
              </a:rPr>
              <a:t>Versatile and flexible facility, can be used for other applications</a:t>
            </a:r>
            <a:r>
              <a:rPr lang="en-US" sz="1600" dirty="0" smtClean="0">
                <a:sym typeface="Symbol" pitchFamily="18" charset="2"/>
              </a:rPr>
              <a:t>:</a:t>
            </a:r>
            <a:endParaRPr lang="en-US" sz="1600" dirty="0"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Branching ratio measurements</a:t>
            </a: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Laser spectroscopy on cooled and bunched beams</a:t>
            </a:r>
          </a:p>
          <a:p>
            <a:pPr>
              <a:buFontTx/>
              <a:buChar char="•"/>
            </a:pPr>
            <a:r>
              <a:rPr lang="en-US" sz="1600" dirty="0">
                <a:sym typeface="Symbol" pitchFamily="18" charset="2"/>
              </a:rPr>
              <a:t> Charge radius measurements via x-ray </a:t>
            </a:r>
            <a:r>
              <a:rPr lang="en-US" sz="1600" dirty="0" smtClean="0">
                <a:sym typeface="Symbol" pitchFamily="18" charset="2"/>
              </a:rPr>
              <a:t>spectroscopy</a:t>
            </a:r>
          </a:p>
          <a:p>
            <a:pPr>
              <a:buFontTx/>
              <a:buChar char="•"/>
            </a:pPr>
            <a:r>
              <a:rPr lang="en-US" sz="1600" dirty="0" smtClean="0"/>
              <a:t> Accelerator Mass Spectrometry</a:t>
            </a:r>
            <a:endParaRPr lang="en-US" sz="1600" dirty="0">
              <a:sym typeface="Symbol" pitchFamily="18" charset="2"/>
            </a:endParaRPr>
          </a:p>
          <a:p>
            <a:endParaRPr lang="en-US" sz="1600" dirty="0">
              <a:sym typeface="Symbol" pitchFamily="18" charset="2"/>
            </a:endParaRPr>
          </a:p>
          <a:p>
            <a:endParaRPr lang="en-GB" sz="1600" dirty="0"/>
          </a:p>
        </p:txBody>
      </p:sp>
      <p:pic>
        <p:nvPicPr>
          <p:cNvPr id="6" name="Picture 10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2050" y="1695450"/>
            <a:ext cx="4089400" cy="238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6350"/>
            <a:ext cx="6000792" cy="1154098"/>
          </a:xfrm>
        </p:spPr>
        <p:txBody>
          <a:bodyPr>
            <a:noAutofit/>
          </a:bodyPr>
          <a:lstStyle/>
          <a:p>
            <a:r>
              <a:rPr lang="en-US" sz="3600" dirty="0" smtClean="0"/>
              <a:t>Motivation for Mass Measurements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" y="1447502"/>
            <a:ext cx="8445500" cy="473739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58" y="-171450"/>
            <a:ext cx="6000792" cy="115409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Physics motivations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9. Jan 2008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1FED-6867-4558-ACF2-4A46A354014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 descr="nuclearch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164" y="984250"/>
            <a:ext cx="8385544" cy="5416586"/>
          </a:xfrm>
          <a:prstGeom prst="rect">
            <a:avLst/>
          </a:prstGeom>
          <a:noFill/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 rot="2696255">
            <a:off x="1574357" y="4428857"/>
            <a:ext cx="449226" cy="126930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 rot="4039509">
            <a:off x="1027982" y="5824290"/>
            <a:ext cx="231734" cy="72999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 rot="2696255">
            <a:off x="1798970" y="5505297"/>
            <a:ext cx="449226" cy="408151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371259" y="5002958"/>
            <a:ext cx="2701593" cy="37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Halo nuclei studies (</a:t>
            </a:r>
            <a:r>
              <a:rPr lang="en-US" sz="2000" baseline="30000"/>
              <a:t>11</a:t>
            </a:r>
            <a:r>
              <a:rPr lang="en-US" sz="2000"/>
              <a:t>Li)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352059" y="3065367"/>
            <a:ext cx="2709391" cy="71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N-rich nuclei structure 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(Ca, K, Sc ~ N = 32, 34)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00519" y="1414826"/>
            <a:ext cx="2690675" cy="66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</a:rPr>
              <a:t>Testing CKM matrix</a:t>
            </a:r>
          </a:p>
          <a:p>
            <a:r>
              <a:rPr lang="en-US" sz="2000" dirty="0" err="1">
                <a:solidFill>
                  <a:srgbClr val="FF3300"/>
                </a:solidFill>
              </a:rPr>
              <a:t>Unitarity</a:t>
            </a:r>
            <a:r>
              <a:rPr lang="en-US" sz="2000" dirty="0">
                <a:solidFill>
                  <a:srgbClr val="FF3300"/>
                </a:solidFill>
              </a:rPr>
              <a:t> (</a:t>
            </a:r>
            <a:r>
              <a:rPr lang="en-US" sz="2000" baseline="30000" dirty="0">
                <a:solidFill>
                  <a:srgbClr val="FF3300"/>
                </a:solidFill>
              </a:rPr>
              <a:t>74</a:t>
            </a:r>
            <a:r>
              <a:rPr lang="en-US" sz="2000" dirty="0">
                <a:solidFill>
                  <a:srgbClr val="FF3300"/>
                </a:solidFill>
              </a:rPr>
              <a:t>Rb)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1798970" y="3206750"/>
            <a:ext cx="461630" cy="150915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526164" y="6438211"/>
            <a:ext cx="831067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526164" y="984250"/>
            <a:ext cx="0" cy="545396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446130" y="6509974"/>
            <a:ext cx="2442664" cy="43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Neutron number N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 rot="16206353">
            <a:off x="-801053" y="3656307"/>
            <a:ext cx="2205207" cy="44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Proton number Z </a:t>
            </a:r>
          </a:p>
        </p:txBody>
      </p:sp>
      <p:pic>
        <p:nvPicPr>
          <p:cNvPr id="79" name="Picture 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96905" y="5433534"/>
            <a:ext cx="898451" cy="822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0" name="Picture 8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5356" y="5433534"/>
            <a:ext cx="898451" cy="8207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" name="Text Box 87"/>
          <p:cNvSpPr txBox="1">
            <a:spLocks noChangeArrowheads="1"/>
          </p:cNvSpPr>
          <p:nvPr/>
        </p:nvSpPr>
        <p:spPr bwMode="auto">
          <a:xfrm>
            <a:off x="3146647" y="6151161"/>
            <a:ext cx="673838" cy="300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39725" indent="-339725" defTabSz="457200" eaLnBrk="0" hangingPunct="0">
              <a:lnSpc>
                <a:spcPct val="93000"/>
              </a:lnSpc>
              <a:spcBef>
                <a:spcPts val="1125"/>
              </a:spcBef>
              <a:buClr>
                <a:srgbClr val="FF9966"/>
              </a:buClr>
              <a:buSzPct val="100000"/>
              <a:buFont typeface="Arial" pitchFamily="34" charset="0"/>
              <a:buNone/>
              <a:tabLst>
                <a:tab pos="723900" algn="l"/>
              </a:tabLst>
            </a:pPr>
            <a:r>
              <a:rPr lang="en-GB" sz="1600" baseline="3000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11</a:t>
            </a:r>
            <a:r>
              <a:rPr lang="en-GB" sz="160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Li</a:t>
            </a:r>
          </a:p>
        </p:txBody>
      </p:sp>
      <p:sp>
        <p:nvSpPr>
          <p:cNvPr id="82" name="Text Box 88"/>
          <p:cNvSpPr txBox="1">
            <a:spLocks noChangeArrowheads="1"/>
          </p:cNvSpPr>
          <p:nvPr/>
        </p:nvSpPr>
        <p:spPr bwMode="auto">
          <a:xfrm>
            <a:off x="3895356" y="6151161"/>
            <a:ext cx="823580" cy="3005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339725" indent="-339725" defTabSz="457200" eaLnBrk="0" hangingPunct="0">
              <a:lnSpc>
                <a:spcPct val="93000"/>
              </a:lnSpc>
              <a:spcBef>
                <a:spcPts val="1125"/>
              </a:spcBef>
              <a:buClr>
                <a:srgbClr val="FF9966"/>
              </a:buClr>
              <a:buSzPct val="100000"/>
              <a:buFont typeface="Arial" pitchFamily="34" charset="0"/>
              <a:buNone/>
              <a:tabLst>
                <a:tab pos="723900" algn="l"/>
              </a:tabLst>
            </a:pPr>
            <a:r>
              <a:rPr lang="en-GB" sz="1600" baseline="3000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208</a:t>
            </a:r>
            <a:r>
              <a:rPr lang="en-GB" sz="1600">
                <a:solidFill>
                  <a:srgbClr val="000000"/>
                </a:solidFill>
                <a:latin typeface="Arial" pitchFamily="34" charset="0"/>
                <a:ea typeface="Gulim" pitchFamily="34" charset="-127"/>
              </a:rPr>
              <a:t>Pb</a:t>
            </a:r>
          </a:p>
        </p:txBody>
      </p:sp>
      <p:pic>
        <p:nvPicPr>
          <p:cNvPr id="83" name="Picture 8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68678" y="5433534"/>
            <a:ext cx="1123064" cy="9254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4" name="Freeform 91"/>
          <p:cNvSpPr>
            <a:spLocks/>
          </p:cNvSpPr>
          <p:nvPr/>
        </p:nvSpPr>
        <p:spPr bwMode="auto">
          <a:xfrm>
            <a:off x="2323066" y="3280655"/>
            <a:ext cx="4043030" cy="2368167"/>
          </a:xfrm>
          <a:custGeom>
            <a:avLst/>
            <a:gdLst/>
            <a:ahLst/>
            <a:cxnLst>
              <a:cxn ang="0">
                <a:pos x="0" y="1584"/>
              </a:cxn>
              <a:cxn ang="0">
                <a:pos x="1344" y="720"/>
              </a:cxn>
              <a:cxn ang="0">
                <a:pos x="2592" y="0"/>
              </a:cxn>
            </a:cxnLst>
            <a:rect l="0" t="0" r="r" b="b"/>
            <a:pathLst>
              <a:path w="2592" h="1584">
                <a:moveTo>
                  <a:pt x="0" y="1584"/>
                </a:moveTo>
                <a:cubicBezTo>
                  <a:pt x="456" y="1284"/>
                  <a:pt x="912" y="984"/>
                  <a:pt x="1344" y="720"/>
                </a:cubicBezTo>
                <a:cubicBezTo>
                  <a:pt x="1776" y="456"/>
                  <a:pt x="2184" y="228"/>
                  <a:pt x="2592" y="0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85" name="Picture 93" descr="\\Trshare\public\maxime\shell model2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6613" y="3711231"/>
            <a:ext cx="2770224" cy="1823967"/>
          </a:xfrm>
          <a:prstGeom prst="rect">
            <a:avLst/>
          </a:prstGeom>
          <a:noFill/>
        </p:spPr>
      </p:pic>
      <p:sp>
        <p:nvSpPr>
          <p:cNvPr id="86" name="Freeform 94"/>
          <p:cNvSpPr>
            <a:spLocks/>
          </p:cNvSpPr>
          <p:nvPr/>
        </p:nvSpPr>
        <p:spPr bwMode="auto">
          <a:xfrm>
            <a:off x="1424615" y="5864110"/>
            <a:ext cx="1497419" cy="574101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480" y="336"/>
              </a:cxn>
              <a:cxn ang="0">
                <a:pos x="960" y="0"/>
              </a:cxn>
            </a:cxnLst>
            <a:rect l="0" t="0" r="r" b="b"/>
            <a:pathLst>
              <a:path w="960" h="384">
                <a:moveTo>
                  <a:pt x="0" y="288"/>
                </a:moveTo>
                <a:cubicBezTo>
                  <a:pt x="160" y="336"/>
                  <a:pt x="320" y="384"/>
                  <a:pt x="480" y="336"/>
                </a:cubicBezTo>
                <a:cubicBezTo>
                  <a:pt x="640" y="288"/>
                  <a:pt x="800" y="144"/>
                  <a:pt x="960" y="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7" name="Text Box 95"/>
          <p:cNvSpPr txBox="1">
            <a:spLocks noChangeArrowheads="1"/>
          </p:cNvSpPr>
          <p:nvPr/>
        </p:nvSpPr>
        <p:spPr bwMode="auto">
          <a:xfrm>
            <a:off x="3521001" y="1271301"/>
            <a:ext cx="1977840" cy="37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Valley of stability</a:t>
            </a:r>
          </a:p>
        </p:txBody>
      </p:sp>
      <p:sp>
        <p:nvSpPr>
          <p:cNvPr id="88" name="Line 97"/>
          <p:cNvSpPr>
            <a:spLocks noChangeShapeType="1"/>
          </p:cNvSpPr>
          <p:nvPr/>
        </p:nvSpPr>
        <p:spPr bwMode="auto">
          <a:xfrm flipH="1">
            <a:off x="4793807" y="1486589"/>
            <a:ext cx="673838" cy="20811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90" name="Object 89"/>
          <p:cNvGraphicFramePr>
            <a:graphicFrameLocks noChangeAspect="1"/>
          </p:cNvGraphicFramePr>
          <p:nvPr/>
        </p:nvGraphicFramePr>
        <p:xfrm>
          <a:off x="877888" y="2095500"/>
          <a:ext cx="2765425" cy="1090613"/>
        </p:xfrm>
        <a:graphic>
          <a:graphicData uri="http://schemas.openxmlformats.org/presentationml/2006/ole">
            <p:oleObj spid="_x0000_s6145" name="Equation" r:id="rId9" imgW="1803240" imgH="7110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UM-TITA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4A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3428</TotalTime>
  <Words>2750</Words>
  <Application>Microsoft Office PowerPoint</Application>
  <PresentationFormat>On-screen Show (4:3)</PresentationFormat>
  <Paragraphs>608</Paragraphs>
  <Slides>41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Office Theme</vt:lpstr>
      <vt:lpstr>Equation</vt:lpstr>
      <vt:lpstr>Bitmap Image</vt:lpstr>
      <vt:lpstr>Graph</vt:lpstr>
      <vt:lpstr>Picture</vt:lpstr>
      <vt:lpstr>The TITAN Facility at TRIUMF</vt:lpstr>
      <vt:lpstr>Outline</vt:lpstr>
      <vt:lpstr>TRIUMF</vt:lpstr>
      <vt:lpstr>ISAC – Isotope Separation and Acceleration</vt:lpstr>
      <vt:lpstr>ISAC</vt:lpstr>
      <vt:lpstr>TITAN Facility  TRIUMF Ion Trap for Atomic and Nuclear science</vt:lpstr>
      <vt:lpstr>TITAN Facility</vt:lpstr>
      <vt:lpstr>Motivation for Mass Measurements</vt:lpstr>
      <vt:lpstr>Physics motivations</vt:lpstr>
      <vt:lpstr>Halo Nuclei</vt:lpstr>
      <vt:lpstr>11Li</vt:lpstr>
      <vt:lpstr>TITAN’s Mass Measurements Penning Trap</vt:lpstr>
      <vt:lpstr>Time Of Flight (TOF) technique</vt:lpstr>
      <vt:lpstr>First off-line measurements</vt:lpstr>
      <vt:lpstr>8He measurement (Nov. run)</vt:lpstr>
      <vt:lpstr>Slide 16</vt:lpstr>
      <vt:lpstr>Slide 17</vt:lpstr>
      <vt:lpstr>Slide 18</vt:lpstr>
      <vt:lpstr>Accuracy of TOF measurements</vt:lpstr>
      <vt:lpstr>Charge Breeding – the EBIT</vt:lpstr>
      <vt:lpstr>The EBIT - Schematic</vt:lpstr>
      <vt:lpstr>Charge breeding time</vt:lpstr>
      <vt:lpstr>Charge Breeding – the EBIT</vt:lpstr>
      <vt:lpstr>Electron Capture Branching Ratio  and the Neutrino mass</vt:lpstr>
      <vt:lpstr>Double b decay</vt:lpstr>
      <vt:lpstr>Theoretical description</vt:lpstr>
      <vt:lpstr>Example 116Cd</vt:lpstr>
      <vt:lpstr>Setup ECBR measurements</vt:lpstr>
      <vt:lpstr>Branching Ratio Measurements</vt:lpstr>
      <vt:lpstr>Simulations</vt:lpstr>
      <vt:lpstr>b - detector</vt:lpstr>
      <vt:lpstr>Summary</vt:lpstr>
      <vt:lpstr>People/Collaborations</vt:lpstr>
      <vt:lpstr>Slide 34</vt:lpstr>
      <vt:lpstr>Research Plans: AMS</vt:lpstr>
      <vt:lpstr>2nbb decay</vt:lpstr>
      <vt:lpstr>0nbb decay</vt:lpstr>
      <vt:lpstr>Slide 38</vt:lpstr>
      <vt:lpstr>Slide 39</vt:lpstr>
      <vt:lpstr>TITAN Facility</vt:lpstr>
      <vt:lpstr>TITAN Facility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Thomas Brunner</dc:creator>
  <cp:lastModifiedBy>Thomas Brunner</cp:lastModifiedBy>
  <cp:revision>236</cp:revision>
  <dcterms:created xsi:type="dcterms:W3CDTF">2008-01-01T15:07:15Z</dcterms:created>
  <dcterms:modified xsi:type="dcterms:W3CDTF">2008-01-08T22:41:51Z</dcterms:modified>
</cp:coreProperties>
</file>